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5"/>
  </p:notesMasterIdLst>
  <p:handoutMasterIdLst>
    <p:handoutMasterId r:id="rId16"/>
  </p:handoutMasterIdLst>
  <p:sldIdLst>
    <p:sldId id="256" r:id="rId5"/>
    <p:sldId id="283" r:id="rId6"/>
    <p:sldId id="277" r:id="rId7"/>
    <p:sldId id="279" r:id="rId8"/>
    <p:sldId id="285" r:id="rId9"/>
    <p:sldId id="281" r:id="rId10"/>
    <p:sldId id="286" r:id="rId11"/>
    <p:sldId id="282" r:id="rId12"/>
    <p:sldId id="275" r:id="rId13"/>
    <p:sldId id="28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986292A-EC58-3F92-4D4A-D646AE22D2A8}" name="Bertolini, Crystal A" initials="BCA" userId="S::CBertoli@sdge.com::2bdc80e3-bc7b-4c93-8b7a-6afad63e179f" providerId="AD"/>
  <p188:author id="{B0BFCA88-CF64-9648-7076-4F974D5AABE9}" name="Williams, Christina D" initials="WCD" userId="S::CWilliam@sdge.com::0f4d28f9-b1ab-4adb-bb25-4c5cc597475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Bolles, Anderson" initials="BA" lastIdx="115" clrIdx="0">
    <p:extLst>
      <p:ext uri="{19B8F6BF-5375-455C-9EA6-DF929625EA0E}">
        <p15:presenceInfo xmlns:p15="http://schemas.microsoft.com/office/powerpoint/2012/main" userId="S::ABolles@semprautilities.com::4010f536-7d9c-4ac9-9fae-cd6dcef513e5" providerId="AD"/>
      </p:ext>
    </p:extLst>
  </p:cmAuthor>
  <p:cmAuthor id="2" name="Bertolini, Crystal - Elec Transmission (Contractor)" initials="B(" lastIdx="28" clrIdx="1">
    <p:extLst>
      <p:ext uri="{19B8F6BF-5375-455C-9EA6-DF929625EA0E}">
        <p15:presenceInfo xmlns:p15="http://schemas.microsoft.com/office/powerpoint/2012/main" userId="S::cbertoli@seucontractor.com::2bdc80e3-bc7b-4c93-8b7a-6afad63e179f" providerId="AD"/>
      </p:ext>
    </p:extLst>
  </p:cmAuthor>
  <p:cmAuthor id="3" name="Woldemariam, Jonathan" initials="WJ" lastIdx="4" clrIdx="2">
    <p:extLst>
      <p:ext uri="{19B8F6BF-5375-455C-9EA6-DF929625EA0E}">
        <p15:presenceInfo xmlns:p15="http://schemas.microsoft.com/office/powerpoint/2012/main" userId="S::JWoldemariam@semprautilities.com::405ae86d-b924-4790-a538-0051d5e87335" providerId="AD"/>
      </p:ext>
    </p:extLst>
  </p:cmAuthor>
  <p:cmAuthor id="4" name="Bertolini, Crystal A" initials="BA" lastIdx="44" clrIdx="3">
    <p:extLst>
      <p:ext uri="{19B8F6BF-5375-455C-9EA6-DF929625EA0E}">
        <p15:presenceInfo xmlns:p15="http://schemas.microsoft.com/office/powerpoint/2012/main" userId="S::cbertoli@sdge.com::2bdc80e3-bc7b-4c93-8b7a-6afad63e179f" providerId="AD"/>
      </p:ext>
    </p:extLst>
  </p:cmAuthor>
  <p:cmAuthor id="5" name="Gahagan, Shaun" initials="GS" lastIdx="3" clrIdx="4">
    <p:extLst>
      <p:ext uri="{19B8F6BF-5375-455C-9EA6-DF929625EA0E}">
        <p15:presenceInfo xmlns:p15="http://schemas.microsoft.com/office/powerpoint/2012/main" userId="S::sgahagan@semprautilities.com::6d2f1907-0938-452c-8a93-60e77c57588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CC66FF"/>
    <a:srgbClr val="92D050"/>
    <a:srgbClr val="FF0000"/>
    <a:srgbClr val="5B9BD5"/>
    <a:srgbClr val="EAEAEA"/>
    <a:srgbClr val="A568D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1115CD-F009-EF5B-EC72-8DACD0F0F651}" v="2" dt="2022-08-01T18:56:53.82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6" y="264"/>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23" Type="http://schemas.microsoft.com/office/2018/10/relationships/authors" Target="authors.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12F8EE6-6970-4D63-8F84-7EE43A4E45F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A13C94A1-A350-429E-8A57-21BA767A954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519236A-9EFC-416D-8FFC-92302292F840}" type="datetimeFigureOut">
              <a:rPr lang="en-US" smtClean="0"/>
              <a:t>8/1/2022</a:t>
            </a:fld>
            <a:endParaRPr lang="en-US"/>
          </a:p>
        </p:txBody>
      </p:sp>
      <p:sp>
        <p:nvSpPr>
          <p:cNvPr id="4" name="Footer Placeholder 3">
            <a:extLst>
              <a:ext uri="{FF2B5EF4-FFF2-40B4-BE49-F238E27FC236}">
                <a16:creationId xmlns:a16="http://schemas.microsoft.com/office/drawing/2014/main" id="{C1D826AB-04AA-4680-B0B4-1B2FCF69E77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0A5E8C4E-D4AA-40BD-BB83-42230001E3F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2D09AF6-5685-4474-837A-5E941A6B180D}" type="slidenum">
              <a:rPr lang="en-US" smtClean="0"/>
              <a:t>‹#›</a:t>
            </a:fld>
            <a:endParaRPr lang="en-US"/>
          </a:p>
        </p:txBody>
      </p:sp>
    </p:spTree>
    <p:extLst>
      <p:ext uri="{BB962C8B-B14F-4D97-AF65-F5344CB8AC3E}">
        <p14:creationId xmlns:p14="http://schemas.microsoft.com/office/powerpoint/2010/main" val="35525330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260690-E97D-45C2-B709-25D802C50990}" type="datetimeFigureOut">
              <a:rPr lang="en-US" smtClean="0"/>
              <a:t>8/1/2022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20540A-3747-45E3-86C0-0D591F967BD1}" type="slidenum">
              <a:rPr lang="en-US" smtClean="0"/>
              <a:t>‹#›</a:t>
            </a:fld>
            <a:endParaRPr lang="en-US"/>
          </a:p>
        </p:txBody>
      </p:sp>
    </p:spTree>
    <p:extLst>
      <p:ext uri="{BB962C8B-B14F-4D97-AF65-F5344CB8AC3E}">
        <p14:creationId xmlns:p14="http://schemas.microsoft.com/office/powerpoint/2010/main" val="30293537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0620540A-3747-45E3-86C0-0D591F967BD1}" type="slidenum">
              <a:rPr lang="en-US" smtClean="0"/>
              <a:t>2</a:t>
            </a:fld>
            <a:endParaRPr lang="en-US"/>
          </a:p>
        </p:txBody>
      </p:sp>
    </p:spTree>
    <p:extLst>
      <p:ext uri="{BB962C8B-B14F-4D97-AF65-F5344CB8AC3E}">
        <p14:creationId xmlns:p14="http://schemas.microsoft.com/office/powerpoint/2010/main" val="26323103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620540A-3747-45E3-86C0-0D591F967BD1}" type="slidenum">
              <a:rPr lang="en-US" smtClean="0"/>
              <a:t>3</a:t>
            </a:fld>
            <a:endParaRPr lang="en-US"/>
          </a:p>
        </p:txBody>
      </p:sp>
    </p:spTree>
    <p:extLst>
      <p:ext uri="{BB962C8B-B14F-4D97-AF65-F5344CB8AC3E}">
        <p14:creationId xmlns:p14="http://schemas.microsoft.com/office/powerpoint/2010/main" val="382479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0620540A-3747-45E3-86C0-0D591F967BD1}" type="slidenum">
              <a:rPr lang="en-US" smtClean="0"/>
              <a:t>4</a:t>
            </a:fld>
            <a:endParaRPr lang="en-US"/>
          </a:p>
        </p:txBody>
      </p:sp>
    </p:spTree>
    <p:extLst>
      <p:ext uri="{BB962C8B-B14F-4D97-AF65-F5344CB8AC3E}">
        <p14:creationId xmlns:p14="http://schemas.microsoft.com/office/powerpoint/2010/main" val="32425608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0620540A-3747-45E3-86C0-0D591F967BD1}" type="slidenum">
              <a:rPr lang="en-US" smtClean="0"/>
              <a:t>5</a:t>
            </a:fld>
            <a:endParaRPr lang="en-US"/>
          </a:p>
        </p:txBody>
      </p:sp>
    </p:spTree>
    <p:extLst>
      <p:ext uri="{BB962C8B-B14F-4D97-AF65-F5344CB8AC3E}">
        <p14:creationId xmlns:p14="http://schemas.microsoft.com/office/powerpoint/2010/main" val="32564196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0620540A-3747-45E3-86C0-0D591F967BD1}" type="slidenum">
              <a:rPr lang="en-US" smtClean="0"/>
              <a:t>6</a:t>
            </a:fld>
            <a:endParaRPr lang="en-US"/>
          </a:p>
        </p:txBody>
      </p:sp>
    </p:spTree>
    <p:extLst>
      <p:ext uri="{BB962C8B-B14F-4D97-AF65-F5344CB8AC3E}">
        <p14:creationId xmlns:p14="http://schemas.microsoft.com/office/powerpoint/2010/main" val="39786120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620540A-3747-45E3-86C0-0D591F967BD1}" type="slidenum">
              <a:rPr lang="en-US" smtClean="0"/>
              <a:t>7</a:t>
            </a:fld>
            <a:endParaRPr lang="en-US"/>
          </a:p>
        </p:txBody>
      </p:sp>
    </p:spTree>
    <p:extLst>
      <p:ext uri="{BB962C8B-B14F-4D97-AF65-F5344CB8AC3E}">
        <p14:creationId xmlns:p14="http://schemas.microsoft.com/office/powerpoint/2010/main" val="39605523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0620540A-3747-45E3-86C0-0D591F967BD1}" type="slidenum">
              <a:rPr lang="en-US" smtClean="0"/>
              <a:t>8</a:t>
            </a:fld>
            <a:endParaRPr lang="en-US"/>
          </a:p>
        </p:txBody>
      </p:sp>
    </p:spTree>
    <p:extLst>
      <p:ext uri="{BB962C8B-B14F-4D97-AF65-F5344CB8AC3E}">
        <p14:creationId xmlns:p14="http://schemas.microsoft.com/office/powerpoint/2010/main" val="1701475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0620540A-3747-45E3-86C0-0D591F967BD1}" type="slidenum">
              <a:rPr lang="en-US" smtClean="0"/>
              <a:t>9</a:t>
            </a:fld>
            <a:endParaRPr lang="en-US"/>
          </a:p>
        </p:txBody>
      </p:sp>
    </p:spTree>
    <p:extLst>
      <p:ext uri="{BB962C8B-B14F-4D97-AF65-F5344CB8AC3E}">
        <p14:creationId xmlns:p14="http://schemas.microsoft.com/office/powerpoint/2010/main" val="200125322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EE6B7A-8319-4BA1-9316-E457FAFE333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A35356A-823E-46B3-AFB3-EA79EAF0C84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3D55E4C-1C51-40C6-87FE-4BBB106816A1}"/>
              </a:ext>
            </a:extLst>
          </p:cNvPr>
          <p:cNvSpPr>
            <a:spLocks noGrp="1"/>
          </p:cNvSpPr>
          <p:nvPr>
            <p:ph type="dt" sz="half" idx="10"/>
          </p:nvPr>
        </p:nvSpPr>
        <p:spPr/>
        <p:txBody>
          <a:bodyPr/>
          <a:lstStyle>
            <a:lvl1pPr>
              <a:defRPr/>
            </a:lvl1pPr>
          </a:lstStyle>
          <a:p>
            <a:r>
              <a:rPr lang="en-US"/>
              <a:t>8/1/2022</a:t>
            </a:r>
          </a:p>
        </p:txBody>
      </p:sp>
      <p:sp>
        <p:nvSpPr>
          <p:cNvPr id="5" name="Footer Placeholder 4">
            <a:extLst>
              <a:ext uri="{FF2B5EF4-FFF2-40B4-BE49-F238E27FC236}">
                <a16:creationId xmlns:a16="http://schemas.microsoft.com/office/drawing/2014/main" id="{D6F67B04-6260-4241-8326-F79F28F01FDA}"/>
              </a:ext>
            </a:extLst>
          </p:cNvPr>
          <p:cNvSpPr>
            <a:spLocks noGrp="1"/>
          </p:cNvSpPr>
          <p:nvPr>
            <p:ph type="ftr" sz="quarter" idx="11"/>
          </p:nvPr>
        </p:nvSpPr>
        <p:spPr/>
        <p:txBody>
          <a:bodyPr/>
          <a:lstStyle/>
          <a:p>
            <a:endParaRPr lang="en-US"/>
          </a:p>
        </p:txBody>
      </p:sp>
      <p:pic>
        <p:nvPicPr>
          <p:cNvPr id="9" name="Picture 8" descr="A drawing of a face&#10;&#10;Description automatically generated">
            <a:extLst>
              <a:ext uri="{FF2B5EF4-FFF2-40B4-BE49-F238E27FC236}">
                <a16:creationId xmlns:a16="http://schemas.microsoft.com/office/drawing/2014/main" id="{E60BB733-7699-4593-AB1D-F837211B140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697709" y="180366"/>
            <a:ext cx="1292460" cy="732704"/>
          </a:xfrm>
          <a:prstGeom prst="rect">
            <a:avLst/>
          </a:prstGeom>
        </p:spPr>
      </p:pic>
      <p:sp>
        <p:nvSpPr>
          <p:cNvPr id="8" name="Slide Number Placeholder 5">
            <a:extLst>
              <a:ext uri="{FF2B5EF4-FFF2-40B4-BE49-F238E27FC236}">
                <a16:creationId xmlns:a16="http://schemas.microsoft.com/office/drawing/2014/main" id="{5662BC29-46F7-4342-AB26-8168995AF4E7}"/>
              </a:ext>
            </a:extLst>
          </p:cNvPr>
          <p:cNvSpPr>
            <a:spLocks noGrp="1"/>
          </p:cNvSpPr>
          <p:nvPr>
            <p:ph type="sldNum" sz="quarter" idx="12"/>
          </p:nvPr>
        </p:nvSpPr>
        <p:spPr>
          <a:xfrm>
            <a:off x="8610599" y="6356350"/>
            <a:ext cx="3402435" cy="365125"/>
          </a:xfrm>
          <a:prstGeom prst="rect">
            <a:avLst/>
          </a:prstGeom>
        </p:spPr>
        <p:txBody>
          <a:bodyPr/>
          <a:lstStyle/>
          <a:p>
            <a:fld id="{8325A51C-C961-430C-9B62-7862ED08019D}" type="slidenum">
              <a:rPr lang="en-US" smtClean="0"/>
              <a:t>‹#›</a:t>
            </a:fld>
            <a:endParaRPr lang="en-US"/>
          </a:p>
        </p:txBody>
      </p:sp>
    </p:spTree>
    <p:extLst>
      <p:ext uri="{BB962C8B-B14F-4D97-AF65-F5344CB8AC3E}">
        <p14:creationId xmlns:p14="http://schemas.microsoft.com/office/powerpoint/2010/main" val="4481424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Summary_blank">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482565F7-31E9-4469-9F9B-329072852ECE}"/>
              </a:ext>
            </a:extLst>
          </p:cNvPr>
          <p:cNvSpPr>
            <a:spLocks noGrp="1"/>
          </p:cNvSpPr>
          <p:nvPr>
            <p:ph type="dt" sz="half" idx="10"/>
          </p:nvPr>
        </p:nvSpPr>
        <p:spPr/>
        <p:txBody>
          <a:bodyPr/>
          <a:lstStyle>
            <a:lvl1pPr>
              <a:defRPr/>
            </a:lvl1pPr>
          </a:lstStyle>
          <a:p>
            <a:r>
              <a:rPr lang="en-US"/>
              <a:t>8/1/2022</a:t>
            </a:r>
          </a:p>
        </p:txBody>
      </p:sp>
      <p:sp>
        <p:nvSpPr>
          <p:cNvPr id="5" name="Footer Placeholder 4">
            <a:extLst>
              <a:ext uri="{FF2B5EF4-FFF2-40B4-BE49-F238E27FC236}">
                <a16:creationId xmlns:a16="http://schemas.microsoft.com/office/drawing/2014/main" id="{8E2F1826-6244-4D0D-8227-0064182D93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649D9D-8A7E-47B7-82C1-E17E4A7CA729}"/>
              </a:ext>
            </a:extLst>
          </p:cNvPr>
          <p:cNvSpPr>
            <a:spLocks noGrp="1"/>
          </p:cNvSpPr>
          <p:nvPr>
            <p:ph type="sldNum" sz="quarter" idx="12"/>
          </p:nvPr>
        </p:nvSpPr>
        <p:spPr>
          <a:xfrm>
            <a:off x="8610599" y="6356350"/>
            <a:ext cx="3402435" cy="365125"/>
          </a:xfrm>
          <a:prstGeom prst="rect">
            <a:avLst/>
          </a:prstGeom>
        </p:spPr>
        <p:txBody>
          <a:bodyPr/>
          <a:lstStyle/>
          <a:p>
            <a:fld id="{8325A51C-C961-430C-9B62-7862ED08019D}" type="slidenum">
              <a:rPr lang="en-US" smtClean="0"/>
              <a:t>‹#›</a:t>
            </a:fld>
            <a:endParaRPr lang="en-US"/>
          </a:p>
        </p:txBody>
      </p:sp>
      <p:pic>
        <p:nvPicPr>
          <p:cNvPr id="21" name="Picture 20" descr="A drawing of a face&#10;&#10;Description automatically generated">
            <a:extLst>
              <a:ext uri="{FF2B5EF4-FFF2-40B4-BE49-F238E27FC236}">
                <a16:creationId xmlns:a16="http://schemas.microsoft.com/office/drawing/2014/main" id="{6F48BD95-C9D1-4EEA-8EC3-B9465FC1358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697709" y="180366"/>
            <a:ext cx="1292460" cy="732704"/>
          </a:xfrm>
          <a:prstGeom prst="rect">
            <a:avLst/>
          </a:prstGeom>
        </p:spPr>
      </p:pic>
      <p:sp>
        <p:nvSpPr>
          <p:cNvPr id="22" name="Title 1">
            <a:extLst>
              <a:ext uri="{FF2B5EF4-FFF2-40B4-BE49-F238E27FC236}">
                <a16:creationId xmlns:a16="http://schemas.microsoft.com/office/drawing/2014/main" id="{D8E909AE-85C4-4EC9-A9CB-97DAAA50C604}"/>
              </a:ext>
            </a:extLst>
          </p:cNvPr>
          <p:cNvSpPr>
            <a:spLocks noGrp="1"/>
          </p:cNvSpPr>
          <p:nvPr>
            <p:ph type="title"/>
          </p:nvPr>
        </p:nvSpPr>
        <p:spPr>
          <a:xfrm>
            <a:off x="125136" y="209725"/>
            <a:ext cx="10252046" cy="562062"/>
          </a:xfrm>
        </p:spPr>
        <p:txBody>
          <a:bodyPr>
            <a:noAutofit/>
          </a:bodyPr>
          <a:lstStyle>
            <a:lvl1pPr>
              <a:defRPr sz="3200" b="1"/>
            </a:lvl1pPr>
          </a:lstStyle>
          <a:p>
            <a:r>
              <a:rPr lang="en-US"/>
              <a:t>Click to edit Master title style</a:t>
            </a:r>
          </a:p>
        </p:txBody>
      </p:sp>
      <p:grpSp>
        <p:nvGrpSpPr>
          <p:cNvPr id="17" name="Group 16">
            <a:extLst>
              <a:ext uri="{FF2B5EF4-FFF2-40B4-BE49-F238E27FC236}">
                <a16:creationId xmlns:a16="http://schemas.microsoft.com/office/drawing/2014/main" id="{91B6CB7A-1487-4299-9986-988F9E18ABCF}"/>
              </a:ext>
            </a:extLst>
          </p:cNvPr>
          <p:cNvGrpSpPr/>
          <p:nvPr userDrawn="1"/>
        </p:nvGrpSpPr>
        <p:grpSpPr>
          <a:xfrm>
            <a:off x="9063072" y="5707390"/>
            <a:ext cx="2700101" cy="414355"/>
            <a:chOff x="10042134" y="760278"/>
            <a:chExt cx="2175401" cy="411553"/>
          </a:xfrm>
        </p:grpSpPr>
        <p:sp>
          <p:nvSpPr>
            <p:cNvPr id="18" name="Rectangle 17">
              <a:extLst>
                <a:ext uri="{FF2B5EF4-FFF2-40B4-BE49-F238E27FC236}">
                  <a16:creationId xmlns:a16="http://schemas.microsoft.com/office/drawing/2014/main" id="{5B65E586-677C-4B5B-AF0E-83B0D1DA1C86}"/>
                </a:ext>
              </a:extLst>
            </p:cNvPr>
            <p:cNvSpPr/>
            <p:nvPr userDrawn="1"/>
          </p:nvSpPr>
          <p:spPr>
            <a:xfrm>
              <a:off x="11209167" y="760653"/>
              <a:ext cx="197141" cy="197141"/>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EAAC072-C31D-419C-9EA4-FDCF23A29339}"/>
                </a:ext>
              </a:extLst>
            </p:cNvPr>
            <p:cNvSpPr/>
            <p:nvPr userDrawn="1"/>
          </p:nvSpPr>
          <p:spPr>
            <a:xfrm>
              <a:off x="10694905" y="760278"/>
              <a:ext cx="197141" cy="197141"/>
            </a:xfrm>
            <a:prstGeom prst="rect">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C3DD470-7521-471F-A259-4C7F9C431CB6}"/>
                </a:ext>
              </a:extLst>
            </p:cNvPr>
            <p:cNvSpPr/>
            <p:nvPr userDrawn="1"/>
          </p:nvSpPr>
          <p:spPr>
            <a:xfrm>
              <a:off x="11704925" y="760653"/>
              <a:ext cx="197141" cy="19714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99CFC466-C657-4793-B19F-B9A838B2CEBF}"/>
                </a:ext>
              </a:extLst>
            </p:cNvPr>
            <p:cNvSpPr txBox="1"/>
            <p:nvPr userDrawn="1"/>
          </p:nvSpPr>
          <p:spPr>
            <a:xfrm>
              <a:off x="11064383" y="931553"/>
              <a:ext cx="650147" cy="230832"/>
            </a:xfrm>
            <a:prstGeom prst="rect">
              <a:avLst/>
            </a:prstGeom>
            <a:noFill/>
          </p:spPr>
          <p:txBody>
            <a:bodyPr wrap="square" rtlCol="0">
              <a:spAutoFit/>
            </a:bodyPr>
            <a:lstStyle/>
            <a:p>
              <a:r>
                <a:rPr lang="en-US" sz="900">
                  <a:solidFill>
                    <a:schemeClr val="tx1">
                      <a:lumMod val="65000"/>
                      <a:lumOff val="35000"/>
                    </a:schemeClr>
                  </a:solidFill>
                </a:rPr>
                <a:t>Complete</a:t>
              </a:r>
            </a:p>
          </p:txBody>
        </p:sp>
        <p:sp>
          <p:nvSpPr>
            <p:cNvPr id="34" name="TextBox 33">
              <a:extLst>
                <a:ext uri="{FF2B5EF4-FFF2-40B4-BE49-F238E27FC236}">
                  <a16:creationId xmlns:a16="http://schemas.microsoft.com/office/drawing/2014/main" id="{C6EF19D2-1536-45E8-B31E-B318B3DD9A17}"/>
                </a:ext>
              </a:extLst>
            </p:cNvPr>
            <p:cNvSpPr txBox="1"/>
            <p:nvPr userDrawn="1"/>
          </p:nvSpPr>
          <p:spPr>
            <a:xfrm>
              <a:off x="10471114" y="940999"/>
              <a:ext cx="832260" cy="230832"/>
            </a:xfrm>
            <a:prstGeom prst="rect">
              <a:avLst/>
            </a:prstGeom>
            <a:noFill/>
          </p:spPr>
          <p:txBody>
            <a:bodyPr wrap="square" rtlCol="0">
              <a:spAutoFit/>
            </a:bodyPr>
            <a:lstStyle/>
            <a:p>
              <a:r>
                <a:rPr lang="en-US" sz="900">
                  <a:solidFill>
                    <a:schemeClr val="tx1">
                      <a:lumMod val="65000"/>
                      <a:lumOff val="35000"/>
                    </a:schemeClr>
                  </a:solidFill>
                </a:rPr>
                <a:t>Ahead of Plan</a:t>
              </a:r>
            </a:p>
          </p:txBody>
        </p:sp>
        <p:sp>
          <p:nvSpPr>
            <p:cNvPr id="35" name="TextBox 34">
              <a:extLst>
                <a:ext uri="{FF2B5EF4-FFF2-40B4-BE49-F238E27FC236}">
                  <a16:creationId xmlns:a16="http://schemas.microsoft.com/office/drawing/2014/main" id="{9C5E5B3C-698E-4E01-BB33-6E54509E6990}"/>
                </a:ext>
              </a:extLst>
            </p:cNvPr>
            <p:cNvSpPr txBox="1"/>
            <p:nvPr userDrawn="1"/>
          </p:nvSpPr>
          <p:spPr>
            <a:xfrm>
              <a:off x="10042134" y="917826"/>
              <a:ext cx="650147" cy="230832"/>
            </a:xfrm>
            <a:prstGeom prst="rect">
              <a:avLst/>
            </a:prstGeom>
            <a:noFill/>
          </p:spPr>
          <p:txBody>
            <a:bodyPr wrap="square" rtlCol="0">
              <a:spAutoFit/>
            </a:bodyPr>
            <a:lstStyle/>
            <a:p>
              <a:r>
                <a:rPr lang="en-US" sz="900">
                  <a:solidFill>
                    <a:schemeClr val="tx1">
                      <a:lumMod val="65000"/>
                      <a:lumOff val="35000"/>
                    </a:schemeClr>
                  </a:solidFill>
                </a:rPr>
                <a:t>On Track</a:t>
              </a:r>
            </a:p>
          </p:txBody>
        </p:sp>
        <p:sp>
          <p:nvSpPr>
            <p:cNvPr id="36" name="TextBox 35">
              <a:extLst>
                <a:ext uri="{FF2B5EF4-FFF2-40B4-BE49-F238E27FC236}">
                  <a16:creationId xmlns:a16="http://schemas.microsoft.com/office/drawing/2014/main" id="{BB9D0BAA-CD19-47FB-8665-AF3703395652}"/>
                </a:ext>
              </a:extLst>
            </p:cNvPr>
            <p:cNvSpPr txBox="1"/>
            <p:nvPr userDrawn="1"/>
          </p:nvSpPr>
          <p:spPr>
            <a:xfrm>
              <a:off x="11582235" y="931553"/>
              <a:ext cx="635300" cy="230832"/>
            </a:xfrm>
            <a:prstGeom prst="rect">
              <a:avLst/>
            </a:prstGeom>
            <a:noFill/>
          </p:spPr>
          <p:txBody>
            <a:bodyPr wrap="square" rtlCol="0">
              <a:spAutoFit/>
            </a:bodyPr>
            <a:lstStyle/>
            <a:p>
              <a:r>
                <a:rPr lang="en-US" sz="900">
                  <a:solidFill>
                    <a:schemeClr val="tx1">
                      <a:lumMod val="65000"/>
                      <a:lumOff val="35000"/>
                    </a:schemeClr>
                  </a:solidFill>
                </a:rPr>
                <a:t>Off Track</a:t>
              </a:r>
            </a:p>
          </p:txBody>
        </p:sp>
      </p:grpSp>
      <p:sp>
        <p:nvSpPr>
          <p:cNvPr id="23" name="Rectangle 22">
            <a:extLst>
              <a:ext uri="{FF2B5EF4-FFF2-40B4-BE49-F238E27FC236}">
                <a16:creationId xmlns:a16="http://schemas.microsoft.com/office/drawing/2014/main" id="{AA3C2144-7EF3-48F7-85AB-6F93C48092AA}"/>
              </a:ext>
            </a:extLst>
          </p:cNvPr>
          <p:cNvSpPr/>
          <p:nvPr userDrawn="1"/>
        </p:nvSpPr>
        <p:spPr>
          <a:xfrm>
            <a:off x="9268387" y="5708061"/>
            <a:ext cx="240822" cy="197141"/>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44CA0217-11D0-4396-8E3D-11818807E488}"/>
              </a:ext>
            </a:extLst>
          </p:cNvPr>
          <p:cNvSpPr/>
          <p:nvPr userDrawn="1"/>
        </p:nvSpPr>
        <p:spPr>
          <a:xfrm>
            <a:off x="8626756" y="5673502"/>
            <a:ext cx="235409" cy="183998"/>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93DF98A-50BE-4C32-9FBB-1AA3148E3568}"/>
              </a:ext>
            </a:extLst>
          </p:cNvPr>
          <p:cNvSpPr txBox="1"/>
          <p:nvPr userDrawn="1"/>
        </p:nvSpPr>
        <p:spPr>
          <a:xfrm>
            <a:off x="7324313" y="5777444"/>
            <a:ext cx="1016667" cy="230832"/>
          </a:xfrm>
          <a:prstGeom prst="rect">
            <a:avLst/>
          </a:prstGeom>
          <a:noFill/>
        </p:spPr>
        <p:txBody>
          <a:bodyPr wrap="square" rtlCol="0">
            <a:spAutoFit/>
          </a:bodyPr>
          <a:lstStyle/>
          <a:p>
            <a:r>
              <a:rPr lang="en-US" sz="900">
                <a:solidFill>
                  <a:schemeClr val="tx1">
                    <a:lumMod val="65000"/>
                    <a:lumOff val="35000"/>
                  </a:schemeClr>
                </a:solidFill>
              </a:rPr>
              <a:t>Not Started</a:t>
            </a:r>
          </a:p>
        </p:txBody>
      </p:sp>
      <p:sp>
        <p:nvSpPr>
          <p:cNvPr id="25" name="Rectangle 24">
            <a:extLst>
              <a:ext uri="{FF2B5EF4-FFF2-40B4-BE49-F238E27FC236}">
                <a16:creationId xmlns:a16="http://schemas.microsoft.com/office/drawing/2014/main" id="{FA69F0E6-5E73-49EE-8BA9-A9EB43994590}"/>
              </a:ext>
            </a:extLst>
          </p:cNvPr>
          <p:cNvSpPr/>
          <p:nvPr userDrawn="1"/>
        </p:nvSpPr>
        <p:spPr>
          <a:xfrm>
            <a:off x="125744" y="950785"/>
            <a:ext cx="11887200" cy="5217115"/>
          </a:xfrm>
          <a:prstGeom prst="rect">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EB21F6F5-140E-4383-902A-D1B999E5AD0B}"/>
              </a:ext>
            </a:extLst>
          </p:cNvPr>
          <p:cNvGrpSpPr/>
          <p:nvPr userDrawn="1"/>
        </p:nvGrpSpPr>
        <p:grpSpPr>
          <a:xfrm>
            <a:off x="9268387" y="5690034"/>
            <a:ext cx="2662925" cy="430336"/>
            <a:chOff x="10072086" y="760653"/>
            <a:chExt cx="2145449" cy="427426"/>
          </a:xfrm>
        </p:grpSpPr>
        <p:sp>
          <p:nvSpPr>
            <p:cNvPr id="27" name="Rectangle 26">
              <a:extLst>
                <a:ext uri="{FF2B5EF4-FFF2-40B4-BE49-F238E27FC236}">
                  <a16:creationId xmlns:a16="http://schemas.microsoft.com/office/drawing/2014/main" id="{A400B7AC-CBF1-495E-A010-BE80EB4773C9}"/>
                </a:ext>
              </a:extLst>
            </p:cNvPr>
            <p:cNvSpPr/>
            <p:nvPr userDrawn="1"/>
          </p:nvSpPr>
          <p:spPr>
            <a:xfrm>
              <a:off x="11201293" y="760653"/>
              <a:ext cx="197141" cy="197141"/>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6E7CBF80-B55E-4FA2-B066-8A8443990FBE}"/>
                </a:ext>
              </a:extLst>
            </p:cNvPr>
            <p:cNvSpPr/>
            <p:nvPr userDrawn="1"/>
          </p:nvSpPr>
          <p:spPr>
            <a:xfrm>
              <a:off x="10694905" y="761454"/>
              <a:ext cx="197141" cy="197141"/>
            </a:xfrm>
            <a:prstGeom prst="rect">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F8B26407-7751-491E-B59F-90F99743D4A6}"/>
                </a:ext>
              </a:extLst>
            </p:cNvPr>
            <p:cNvSpPr/>
            <p:nvPr userDrawn="1"/>
          </p:nvSpPr>
          <p:spPr>
            <a:xfrm>
              <a:off x="11704925" y="760653"/>
              <a:ext cx="197141" cy="19714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9328AD71-4DCE-4623-980A-9B9A0EC9DD59}"/>
                </a:ext>
              </a:extLst>
            </p:cNvPr>
            <p:cNvSpPr txBox="1"/>
            <p:nvPr userDrawn="1"/>
          </p:nvSpPr>
          <p:spPr>
            <a:xfrm>
              <a:off x="11064383" y="940555"/>
              <a:ext cx="650147" cy="230832"/>
            </a:xfrm>
            <a:prstGeom prst="rect">
              <a:avLst/>
            </a:prstGeom>
            <a:noFill/>
          </p:spPr>
          <p:txBody>
            <a:bodyPr wrap="square" rtlCol="0">
              <a:spAutoFit/>
            </a:bodyPr>
            <a:lstStyle/>
            <a:p>
              <a:r>
                <a:rPr lang="en-US" sz="900">
                  <a:solidFill>
                    <a:schemeClr val="tx1">
                      <a:lumMod val="65000"/>
                      <a:lumOff val="35000"/>
                    </a:schemeClr>
                  </a:solidFill>
                </a:rPr>
                <a:t>Complete</a:t>
              </a:r>
            </a:p>
          </p:txBody>
        </p:sp>
        <p:sp>
          <p:nvSpPr>
            <p:cNvPr id="31" name="TextBox 30">
              <a:extLst>
                <a:ext uri="{FF2B5EF4-FFF2-40B4-BE49-F238E27FC236}">
                  <a16:creationId xmlns:a16="http://schemas.microsoft.com/office/drawing/2014/main" id="{48875A6F-22F5-4880-AB62-C8729DAD8583}"/>
                </a:ext>
              </a:extLst>
            </p:cNvPr>
            <p:cNvSpPr txBox="1"/>
            <p:nvPr userDrawn="1"/>
          </p:nvSpPr>
          <p:spPr>
            <a:xfrm>
              <a:off x="10464433" y="957247"/>
              <a:ext cx="832260" cy="230832"/>
            </a:xfrm>
            <a:prstGeom prst="rect">
              <a:avLst/>
            </a:prstGeom>
            <a:noFill/>
          </p:spPr>
          <p:txBody>
            <a:bodyPr wrap="square" rtlCol="0">
              <a:spAutoFit/>
            </a:bodyPr>
            <a:lstStyle/>
            <a:p>
              <a:r>
                <a:rPr lang="en-US" sz="900">
                  <a:solidFill>
                    <a:schemeClr val="tx1">
                      <a:lumMod val="65000"/>
                      <a:lumOff val="35000"/>
                    </a:schemeClr>
                  </a:solidFill>
                </a:rPr>
                <a:t>Ahead of Plan</a:t>
              </a:r>
            </a:p>
          </p:txBody>
        </p:sp>
        <p:sp>
          <p:nvSpPr>
            <p:cNvPr id="37" name="TextBox 36">
              <a:extLst>
                <a:ext uri="{FF2B5EF4-FFF2-40B4-BE49-F238E27FC236}">
                  <a16:creationId xmlns:a16="http://schemas.microsoft.com/office/drawing/2014/main" id="{2318B0A1-7C2A-4E6C-818A-F3485F38C38E}"/>
                </a:ext>
              </a:extLst>
            </p:cNvPr>
            <p:cNvSpPr txBox="1"/>
            <p:nvPr userDrawn="1"/>
          </p:nvSpPr>
          <p:spPr>
            <a:xfrm>
              <a:off x="10072086" y="953745"/>
              <a:ext cx="650147" cy="230832"/>
            </a:xfrm>
            <a:prstGeom prst="rect">
              <a:avLst/>
            </a:prstGeom>
            <a:noFill/>
          </p:spPr>
          <p:txBody>
            <a:bodyPr wrap="square" rtlCol="0">
              <a:spAutoFit/>
            </a:bodyPr>
            <a:lstStyle/>
            <a:p>
              <a:r>
                <a:rPr lang="en-US" sz="900">
                  <a:solidFill>
                    <a:schemeClr val="tx1">
                      <a:lumMod val="65000"/>
                      <a:lumOff val="35000"/>
                    </a:schemeClr>
                  </a:solidFill>
                </a:rPr>
                <a:t>On Track</a:t>
              </a:r>
            </a:p>
          </p:txBody>
        </p:sp>
        <p:sp>
          <p:nvSpPr>
            <p:cNvPr id="38" name="TextBox 37">
              <a:extLst>
                <a:ext uri="{FF2B5EF4-FFF2-40B4-BE49-F238E27FC236}">
                  <a16:creationId xmlns:a16="http://schemas.microsoft.com/office/drawing/2014/main" id="{5C403E08-010B-4F17-AFBD-2BA07C8C2429}"/>
                </a:ext>
              </a:extLst>
            </p:cNvPr>
            <p:cNvSpPr txBox="1"/>
            <p:nvPr userDrawn="1"/>
          </p:nvSpPr>
          <p:spPr>
            <a:xfrm>
              <a:off x="11582235" y="931553"/>
              <a:ext cx="635300" cy="230832"/>
            </a:xfrm>
            <a:prstGeom prst="rect">
              <a:avLst/>
            </a:prstGeom>
            <a:noFill/>
          </p:spPr>
          <p:txBody>
            <a:bodyPr wrap="square" rtlCol="0">
              <a:spAutoFit/>
            </a:bodyPr>
            <a:lstStyle/>
            <a:p>
              <a:r>
                <a:rPr lang="en-US" sz="900">
                  <a:solidFill>
                    <a:schemeClr val="tx1">
                      <a:lumMod val="65000"/>
                      <a:lumOff val="35000"/>
                    </a:schemeClr>
                  </a:solidFill>
                </a:rPr>
                <a:t>Off Track</a:t>
              </a:r>
            </a:p>
          </p:txBody>
        </p:sp>
      </p:grpSp>
      <p:sp>
        <p:nvSpPr>
          <p:cNvPr id="39" name="Rectangle 38">
            <a:extLst>
              <a:ext uri="{FF2B5EF4-FFF2-40B4-BE49-F238E27FC236}">
                <a16:creationId xmlns:a16="http://schemas.microsoft.com/office/drawing/2014/main" id="{694ED48E-2612-42DA-9CB0-6826477259D3}"/>
              </a:ext>
            </a:extLst>
          </p:cNvPr>
          <p:cNvSpPr/>
          <p:nvPr userDrawn="1"/>
        </p:nvSpPr>
        <p:spPr>
          <a:xfrm>
            <a:off x="9441791" y="5691512"/>
            <a:ext cx="246888" cy="197141"/>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ACFF07D7-6FBF-4D48-BDE9-937CC71BE7B6}"/>
              </a:ext>
            </a:extLst>
          </p:cNvPr>
          <p:cNvSpPr/>
          <p:nvPr userDrawn="1"/>
        </p:nvSpPr>
        <p:spPr>
          <a:xfrm>
            <a:off x="8827762" y="5686798"/>
            <a:ext cx="246888" cy="201168"/>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8ACA729F-E454-43AB-AB92-6EDA9477B3F6}"/>
              </a:ext>
            </a:extLst>
          </p:cNvPr>
          <p:cNvSpPr txBox="1"/>
          <p:nvPr userDrawn="1"/>
        </p:nvSpPr>
        <p:spPr>
          <a:xfrm>
            <a:off x="8644058" y="5899248"/>
            <a:ext cx="806961" cy="232404"/>
          </a:xfrm>
          <a:prstGeom prst="rect">
            <a:avLst/>
          </a:prstGeom>
          <a:noFill/>
        </p:spPr>
        <p:txBody>
          <a:bodyPr wrap="square" rtlCol="0">
            <a:spAutoFit/>
          </a:bodyPr>
          <a:lstStyle/>
          <a:p>
            <a:r>
              <a:rPr lang="en-US" sz="900">
                <a:solidFill>
                  <a:schemeClr val="tx1">
                    <a:lumMod val="65000"/>
                    <a:lumOff val="35000"/>
                  </a:schemeClr>
                </a:solidFill>
              </a:rPr>
              <a:t>Not Started</a:t>
            </a:r>
          </a:p>
        </p:txBody>
      </p:sp>
    </p:spTree>
    <p:extLst>
      <p:ext uri="{BB962C8B-B14F-4D97-AF65-F5344CB8AC3E}">
        <p14:creationId xmlns:p14="http://schemas.microsoft.com/office/powerpoint/2010/main" val="27451433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Summary_boxes2">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8263BF0-7878-448C-8304-4EC123F8FA54}"/>
              </a:ext>
            </a:extLst>
          </p:cNvPr>
          <p:cNvSpPr/>
          <p:nvPr userDrawn="1"/>
        </p:nvSpPr>
        <p:spPr>
          <a:xfrm>
            <a:off x="125136" y="1057850"/>
            <a:ext cx="11941728" cy="5217115"/>
          </a:xfrm>
          <a:prstGeom prst="rect">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482565F7-31E9-4469-9F9B-329072852ECE}"/>
              </a:ext>
            </a:extLst>
          </p:cNvPr>
          <p:cNvSpPr>
            <a:spLocks noGrp="1"/>
          </p:cNvSpPr>
          <p:nvPr>
            <p:ph type="dt" sz="half" idx="10"/>
          </p:nvPr>
        </p:nvSpPr>
        <p:spPr/>
        <p:txBody>
          <a:bodyPr/>
          <a:lstStyle>
            <a:lvl1pPr>
              <a:defRPr/>
            </a:lvl1pPr>
          </a:lstStyle>
          <a:p>
            <a:r>
              <a:rPr lang="en-US"/>
              <a:t>8/1/2022</a:t>
            </a:r>
          </a:p>
        </p:txBody>
      </p:sp>
      <p:sp>
        <p:nvSpPr>
          <p:cNvPr id="5" name="Footer Placeholder 4">
            <a:extLst>
              <a:ext uri="{FF2B5EF4-FFF2-40B4-BE49-F238E27FC236}">
                <a16:creationId xmlns:a16="http://schemas.microsoft.com/office/drawing/2014/main" id="{8E2F1826-6244-4D0D-8227-0064182D93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649D9D-8A7E-47B7-82C1-E17E4A7CA729}"/>
              </a:ext>
            </a:extLst>
          </p:cNvPr>
          <p:cNvSpPr>
            <a:spLocks noGrp="1"/>
          </p:cNvSpPr>
          <p:nvPr>
            <p:ph type="sldNum" sz="quarter" idx="12"/>
          </p:nvPr>
        </p:nvSpPr>
        <p:spPr>
          <a:xfrm>
            <a:off x="8610599" y="6356350"/>
            <a:ext cx="3402435" cy="365125"/>
          </a:xfrm>
          <a:prstGeom prst="rect">
            <a:avLst/>
          </a:prstGeom>
        </p:spPr>
        <p:txBody>
          <a:bodyPr/>
          <a:lstStyle/>
          <a:p>
            <a:fld id="{8325A51C-C961-430C-9B62-7862ED08019D}" type="slidenum">
              <a:rPr lang="en-US" smtClean="0"/>
              <a:t>‹#›</a:t>
            </a:fld>
            <a:endParaRPr lang="en-US"/>
          </a:p>
        </p:txBody>
      </p:sp>
      <p:pic>
        <p:nvPicPr>
          <p:cNvPr id="21" name="Picture 20" descr="A drawing of a face&#10;&#10;Description automatically generated">
            <a:extLst>
              <a:ext uri="{FF2B5EF4-FFF2-40B4-BE49-F238E27FC236}">
                <a16:creationId xmlns:a16="http://schemas.microsoft.com/office/drawing/2014/main" id="{6F48BD95-C9D1-4EEA-8EC3-B9465FC1358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697709" y="180366"/>
            <a:ext cx="1292460" cy="732704"/>
          </a:xfrm>
          <a:prstGeom prst="rect">
            <a:avLst/>
          </a:prstGeom>
        </p:spPr>
      </p:pic>
      <p:sp>
        <p:nvSpPr>
          <p:cNvPr id="22" name="Title 1">
            <a:extLst>
              <a:ext uri="{FF2B5EF4-FFF2-40B4-BE49-F238E27FC236}">
                <a16:creationId xmlns:a16="http://schemas.microsoft.com/office/drawing/2014/main" id="{D8E909AE-85C4-4EC9-A9CB-97DAAA50C604}"/>
              </a:ext>
            </a:extLst>
          </p:cNvPr>
          <p:cNvSpPr>
            <a:spLocks noGrp="1"/>
          </p:cNvSpPr>
          <p:nvPr>
            <p:ph type="title"/>
          </p:nvPr>
        </p:nvSpPr>
        <p:spPr>
          <a:xfrm>
            <a:off x="125136" y="209725"/>
            <a:ext cx="10252046" cy="562062"/>
          </a:xfrm>
        </p:spPr>
        <p:txBody>
          <a:bodyPr>
            <a:noAutofit/>
          </a:bodyPr>
          <a:lstStyle>
            <a:lvl1pPr>
              <a:defRPr sz="3200" b="1"/>
            </a:lvl1pPr>
          </a:lstStyle>
          <a:p>
            <a:r>
              <a:rPr lang="en-US"/>
              <a:t>Click to edit Master title style</a:t>
            </a:r>
          </a:p>
        </p:txBody>
      </p:sp>
      <p:grpSp>
        <p:nvGrpSpPr>
          <p:cNvPr id="23" name="Group 22">
            <a:extLst>
              <a:ext uri="{FF2B5EF4-FFF2-40B4-BE49-F238E27FC236}">
                <a16:creationId xmlns:a16="http://schemas.microsoft.com/office/drawing/2014/main" id="{6880DD4B-C2D7-498C-98DF-6B093A0EC390}"/>
              </a:ext>
            </a:extLst>
          </p:cNvPr>
          <p:cNvGrpSpPr/>
          <p:nvPr userDrawn="1"/>
        </p:nvGrpSpPr>
        <p:grpSpPr>
          <a:xfrm>
            <a:off x="8024068" y="6446115"/>
            <a:ext cx="3461856" cy="234957"/>
            <a:chOff x="8682604" y="750746"/>
            <a:chExt cx="3461856" cy="234957"/>
          </a:xfrm>
        </p:grpSpPr>
        <p:sp>
          <p:nvSpPr>
            <p:cNvPr id="24" name="Rectangle 23">
              <a:extLst>
                <a:ext uri="{FF2B5EF4-FFF2-40B4-BE49-F238E27FC236}">
                  <a16:creationId xmlns:a16="http://schemas.microsoft.com/office/drawing/2014/main" id="{C8737C0F-B132-43FC-9B96-7B3916453C8C}"/>
                </a:ext>
              </a:extLst>
            </p:cNvPr>
            <p:cNvSpPr/>
            <p:nvPr userDrawn="1"/>
          </p:nvSpPr>
          <p:spPr>
            <a:xfrm>
              <a:off x="8682604" y="771787"/>
              <a:ext cx="197141" cy="197141"/>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A5B735B3-6885-4F2A-BF67-59E7C06D6816}"/>
                </a:ext>
              </a:extLst>
            </p:cNvPr>
            <p:cNvSpPr/>
            <p:nvPr userDrawn="1"/>
          </p:nvSpPr>
          <p:spPr>
            <a:xfrm>
              <a:off x="9523595" y="774649"/>
              <a:ext cx="197141" cy="197141"/>
            </a:xfrm>
            <a:prstGeom prst="rect">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066348FB-6402-460C-AF9C-EC08066AEA2D}"/>
                </a:ext>
              </a:extLst>
            </p:cNvPr>
            <p:cNvSpPr/>
            <p:nvPr userDrawn="1"/>
          </p:nvSpPr>
          <p:spPr>
            <a:xfrm>
              <a:off x="10568030" y="771787"/>
              <a:ext cx="197141" cy="197141"/>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CD0FE3FA-81AB-4A47-BD64-A0CC28727B28}"/>
                </a:ext>
              </a:extLst>
            </p:cNvPr>
            <p:cNvSpPr/>
            <p:nvPr userDrawn="1"/>
          </p:nvSpPr>
          <p:spPr>
            <a:xfrm>
              <a:off x="11356245" y="767592"/>
              <a:ext cx="197141" cy="19714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Box 27">
              <a:extLst>
                <a:ext uri="{FF2B5EF4-FFF2-40B4-BE49-F238E27FC236}">
                  <a16:creationId xmlns:a16="http://schemas.microsoft.com/office/drawing/2014/main" id="{2FFF15CA-ED92-429F-BF11-4113EABC4C74}"/>
                </a:ext>
              </a:extLst>
            </p:cNvPr>
            <p:cNvSpPr txBox="1"/>
            <p:nvPr userDrawn="1"/>
          </p:nvSpPr>
          <p:spPr>
            <a:xfrm>
              <a:off x="8833608" y="754871"/>
              <a:ext cx="650147" cy="230832"/>
            </a:xfrm>
            <a:prstGeom prst="rect">
              <a:avLst/>
            </a:prstGeom>
            <a:noFill/>
          </p:spPr>
          <p:txBody>
            <a:bodyPr wrap="square" rtlCol="0">
              <a:spAutoFit/>
            </a:bodyPr>
            <a:lstStyle/>
            <a:p>
              <a:r>
                <a:rPr lang="en-US" sz="900">
                  <a:solidFill>
                    <a:schemeClr val="tx1">
                      <a:lumMod val="65000"/>
                      <a:lumOff val="35000"/>
                    </a:schemeClr>
                  </a:solidFill>
                </a:rPr>
                <a:t>Complete</a:t>
              </a:r>
            </a:p>
          </p:txBody>
        </p:sp>
        <p:sp>
          <p:nvSpPr>
            <p:cNvPr id="29" name="TextBox 28">
              <a:extLst>
                <a:ext uri="{FF2B5EF4-FFF2-40B4-BE49-F238E27FC236}">
                  <a16:creationId xmlns:a16="http://schemas.microsoft.com/office/drawing/2014/main" id="{1F366285-F4C2-407C-9883-CB6D7549208F}"/>
                </a:ext>
              </a:extLst>
            </p:cNvPr>
            <p:cNvSpPr txBox="1"/>
            <p:nvPr userDrawn="1"/>
          </p:nvSpPr>
          <p:spPr>
            <a:xfrm>
              <a:off x="9687528" y="753184"/>
              <a:ext cx="832260" cy="230832"/>
            </a:xfrm>
            <a:prstGeom prst="rect">
              <a:avLst/>
            </a:prstGeom>
            <a:noFill/>
          </p:spPr>
          <p:txBody>
            <a:bodyPr wrap="square" rtlCol="0">
              <a:spAutoFit/>
            </a:bodyPr>
            <a:lstStyle/>
            <a:p>
              <a:r>
                <a:rPr lang="en-US" sz="900">
                  <a:solidFill>
                    <a:schemeClr val="tx1">
                      <a:lumMod val="65000"/>
                      <a:lumOff val="35000"/>
                    </a:schemeClr>
                  </a:solidFill>
                </a:rPr>
                <a:t>Ahead of Plan</a:t>
              </a:r>
            </a:p>
          </p:txBody>
        </p:sp>
        <p:sp>
          <p:nvSpPr>
            <p:cNvPr id="30" name="TextBox 29">
              <a:extLst>
                <a:ext uri="{FF2B5EF4-FFF2-40B4-BE49-F238E27FC236}">
                  <a16:creationId xmlns:a16="http://schemas.microsoft.com/office/drawing/2014/main" id="{D637DFAE-EB92-40D2-8B22-464DB3F2D6CD}"/>
                </a:ext>
              </a:extLst>
            </p:cNvPr>
            <p:cNvSpPr txBox="1"/>
            <p:nvPr userDrawn="1"/>
          </p:nvSpPr>
          <p:spPr>
            <a:xfrm>
              <a:off x="10707668" y="750746"/>
              <a:ext cx="650147" cy="230832"/>
            </a:xfrm>
            <a:prstGeom prst="rect">
              <a:avLst/>
            </a:prstGeom>
            <a:noFill/>
          </p:spPr>
          <p:txBody>
            <a:bodyPr wrap="square" rtlCol="0">
              <a:spAutoFit/>
            </a:bodyPr>
            <a:lstStyle/>
            <a:p>
              <a:r>
                <a:rPr lang="en-US" sz="900">
                  <a:solidFill>
                    <a:schemeClr val="tx1">
                      <a:lumMod val="65000"/>
                      <a:lumOff val="35000"/>
                    </a:schemeClr>
                  </a:solidFill>
                </a:rPr>
                <a:t>On Track</a:t>
              </a:r>
            </a:p>
          </p:txBody>
        </p:sp>
        <p:sp>
          <p:nvSpPr>
            <p:cNvPr id="31" name="TextBox 30">
              <a:extLst>
                <a:ext uri="{FF2B5EF4-FFF2-40B4-BE49-F238E27FC236}">
                  <a16:creationId xmlns:a16="http://schemas.microsoft.com/office/drawing/2014/main" id="{7F5D96FC-1943-423D-9958-54B2AB859DC4}"/>
                </a:ext>
              </a:extLst>
            </p:cNvPr>
            <p:cNvSpPr txBox="1"/>
            <p:nvPr userDrawn="1"/>
          </p:nvSpPr>
          <p:spPr>
            <a:xfrm>
              <a:off x="11509160" y="750746"/>
              <a:ext cx="635300" cy="230832"/>
            </a:xfrm>
            <a:prstGeom prst="rect">
              <a:avLst/>
            </a:prstGeom>
            <a:noFill/>
          </p:spPr>
          <p:txBody>
            <a:bodyPr wrap="square" rtlCol="0">
              <a:spAutoFit/>
            </a:bodyPr>
            <a:lstStyle/>
            <a:p>
              <a:r>
                <a:rPr lang="en-US" sz="900">
                  <a:solidFill>
                    <a:schemeClr val="tx1">
                      <a:lumMod val="65000"/>
                      <a:lumOff val="35000"/>
                    </a:schemeClr>
                  </a:solidFill>
                </a:rPr>
                <a:t>Off Track</a:t>
              </a:r>
            </a:p>
          </p:txBody>
        </p:sp>
      </p:grpSp>
      <p:sp>
        <p:nvSpPr>
          <p:cNvPr id="18" name="Rectangle 17">
            <a:extLst>
              <a:ext uri="{FF2B5EF4-FFF2-40B4-BE49-F238E27FC236}">
                <a16:creationId xmlns:a16="http://schemas.microsoft.com/office/drawing/2014/main" id="{C96DA33D-23FF-4090-9D2A-AED77602D33A}"/>
              </a:ext>
            </a:extLst>
          </p:cNvPr>
          <p:cNvSpPr/>
          <p:nvPr userDrawn="1"/>
        </p:nvSpPr>
        <p:spPr>
          <a:xfrm>
            <a:off x="5037589" y="3282988"/>
            <a:ext cx="7029274" cy="865595"/>
          </a:xfrm>
          <a:prstGeom prst="rect">
            <a:avLst/>
          </a:prstGeom>
          <a:solidFill>
            <a:schemeClr val="bg1">
              <a:lumMod val="85000"/>
            </a:schemeClr>
          </a:solidFill>
          <a:ln w="12700">
            <a:solidFill>
              <a:schemeClr val="tx1">
                <a:lumMod val="75000"/>
                <a:lumOff val="25000"/>
              </a:schemeClr>
            </a:solidFill>
          </a:ln>
        </p:spPr>
        <p:style>
          <a:lnRef idx="1">
            <a:schemeClr val="dk1"/>
          </a:lnRef>
          <a:fillRef idx="2">
            <a:schemeClr val="dk1"/>
          </a:fillRef>
          <a:effectRef idx="1">
            <a:schemeClr val="dk1"/>
          </a:effectRef>
          <a:fontRef idx="minor">
            <a:schemeClr val="dk1"/>
          </a:fontRef>
        </p:style>
        <p:txBody>
          <a:bodyPr tIns="0" rtlCol="0" anchor="t"/>
          <a:lstStyle/>
          <a:p>
            <a:pPr marL="0" algn="ctr" defTabSz="914400" rtl="0" eaLnBrk="1" latinLnBrk="0" hangingPunct="1"/>
            <a:r>
              <a:rPr lang="en-US" sz="1400" b="1" kern="1200">
                <a:solidFill>
                  <a:schemeClr val="dk1"/>
                </a:solidFill>
                <a:latin typeface="+mn-lt"/>
                <a:ea typeface="+mn-ea"/>
                <a:cs typeface="+mn-cs"/>
              </a:rPr>
              <a:t>Public Safety Power Shutoff</a:t>
            </a:r>
          </a:p>
        </p:txBody>
      </p:sp>
      <p:sp>
        <p:nvSpPr>
          <p:cNvPr id="19" name="Rectangle 18">
            <a:extLst>
              <a:ext uri="{FF2B5EF4-FFF2-40B4-BE49-F238E27FC236}">
                <a16:creationId xmlns:a16="http://schemas.microsoft.com/office/drawing/2014/main" id="{A977AE3D-0FEF-411D-A9D6-742F2A251EC5}"/>
              </a:ext>
            </a:extLst>
          </p:cNvPr>
          <p:cNvSpPr/>
          <p:nvPr userDrawn="1"/>
        </p:nvSpPr>
        <p:spPr>
          <a:xfrm>
            <a:off x="125136" y="4147305"/>
            <a:ext cx="11941728" cy="2121408"/>
          </a:xfrm>
          <a:prstGeom prst="rect">
            <a:avLst/>
          </a:prstGeom>
          <a:solidFill>
            <a:schemeClr val="bg1">
              <a:lumMod val="85000"/>
            </a:schemeClr>
          </a:solidFill>
          <a:ln w="12700">
            <a:solidFill>
              <a:schemeClr val="tx1">
                <a:lumMod val="75000"/>
                <a:lumOff val="25000"/>
              </a:schemeClr>
            </a:solidFill>
          </a:ln>
        </p:spPr>
        <p:style>
          <a:lnRef idx="1">
            <a:schemeClr val="dk1"/>
          </a:lnRef>
          <a:fillRef idx="2">
            <a:schemeClr val="dk1"/>
          </a:fillRef>
          <a:effectRef idx="1">
            <a:schemeClr val="dk1"/>
          </a:effectRef>
          <a:fontRef idx="minor">
            <a:schemeClr val="dk1"/>
          </a:fontRef>
        </p:style>
        <p:txBody>
          <a:bodyPr tIns="0" rtlCol="0" anchor="t"/>
          <a:lstStyle/>
          <a:p>
            <a:pPr marL="0" algn="ctr" defTabSz="914400" rtl="0" eaLnBrk="1" latinLnBrk="0" hangingPunct="1"/>
            <a:r>
              <a:rPr lang="en-US" sz="1400" b="1" kern="1200">
                <a:solidFill>
                  <a:schemeClr val="dk1"/>
                </a:solidFill>
                <a:latin typeface="+mn-lt"/>
                <a:ea typeface="+mn-ea"/>
                <a:cs typeface="+mn-cs"/>
              </a:rPr>
              <a:t>System Hardening</a:t>
            </a:r>
          </a:p>
        </p:txBody>
      </p:sp>
      <p:sp>
        <p:nvSpPr>
          <p:cNvPr id="20" name="Rectangle 19">
            <a:extLst>
              <a:ext uri="{FF2B5EF4-FFF2-40B4-BE49-F238E27FC236}">
                <a16:creationId xmlns:a16="http://schemas.microsoft.com/office/drawing/2014/main" id="{CA514E59-16AE-46ED-BA90-E9AE01B70C97}"/>
              </a:ext>
            </a:extLst>
          </p:cNvPr>
          <p:cNvSpPr/>
          <p:nvPr userDrawn="1"/>
        </p:nvSpPr>
        <p:spPr>
          <a:xfrm>
            <a:off x="125135" y="1050318"/>
            <a:ext cx="3977640" cy="2232670"/>
          </a:xfrm>
          <a:prstGeom prst="rect">
            <a:avLst/>
          </a:prstGeom>
          <a:solidFill>
            <a:schemeClr val="bg1">
              <a:lumMod val="85000"/>
            </a:schemeClr>
          </a:solidFill>
          <a:ln w="12700">
            <a:solidFill>
              <a:schemeClr val="tx1">
                <a:lumMod val="75000"/>
                <a:lumOff val="25000"/>
              </a:schemeClr>
            </a:solidFill>
          </a:ln>
        </p:spPr>
        <p:style>
          <a:lnRef idx="1">
            <a:schemeClr val="dk1"/>
          </a:lnRef>
          <a:fillRef idx="2">
            <a:schemeClr val="dk1"/>
          </a:fillRef>
          <a:effectRef idx="1">
            <a:schemeClr val="dk1"/>
          </a:effectRef>
          <a:fontRef idx="minor">
            <a:schemeClr val="dk1"/>
          </a:fontRef>
        </p:style>
        <p:txBody>
          <a:bodyPr lIns="45720" tIns="0" rIns="45720" rtlCol="0" anchor="t"/>
          <a:lstStyle/>
          <a:p>
            <a:pPr algn="ctr"/>
            <a:r>
              <a:rPr lang="en-US" sz="1400" b="1"/>
              <a:t>Operational Practices</a:t>
            </a:r>
          </a:p>
        </p:txBody>
      </p:sp>
      <p:sp>
        <p:nvSpPr>
          <p:cNvPr id="33" name="Rectangle 32">
            <a:extLst>
              <a:ext uri="{FF2B5EF4-FFF2-40B4-BE49-F238E27FC236}">
                <a16:creationId xmlns:a16="http://schemas.microsoft.com/office/drawing/2014/main" id="{2473F34D-9CF3-483D-B459-7D70F8F05674}"/>
              </a:ext>
            </a:extLst>
          </p:cNvPr>
          <p:cNvSpPr/>
          <p:nvPr userDrawn="1"/>
        </p:nvSpPr>
        <p:spPr>
          <a:xfrm>
            <a:off x="125135" y="3282989"/>
            <a:ext cx="4908047" cy="865594"/>
          </a:xfrm>
          <a:prstGeom prst="rect">
            <a:avLst/>
          </a:prstGeom>
          <a:solidFill>
            <a:schemeClr val="bg1">
              <a:lumMod val="85000"/>
            </a:schemeClr>
          </a:solidFill>
          <a:ln w="12700">
            <a:solidFill>
              <a:schemeClr val="tx1">
                <a:lumMod val="75000"/>
                <a:lumOff val="25000"/>
              </a:schemeClr>
            </a:solidFill>
          </a:ln>
        </p:spPr>
        <p:style>
          <a:lnRef idx="1">
            <a:schemeClr val="dk1"/>
          </a:lnRef>
          <a:fillRef idx="2">
            <a:schemeClr val="dk1"/>
          </a:fillRef>
          <a:effectRef idx="1">
            <a:schemeClr val="dk1"/>
          </a:effectRef>
          <a:fontRef idx="minor">
            <a:schemeClr val="dk1"/>
          </a:fontRef>
        </p:style>
        <p:txBody>
          <a:bodyPr tIns="0" rtlCol="0" anchor="t"/>
          <a:lstStyle/>
          <a:p>
            <a:pPr marL="0" algn="ctr" defTabSz="914400" rtl="0" eaLnBrk="1" latinLnBrk="0" hangingPunct="1"/>
            <a:r>
              <a:rPr lang="en-US" sz="1400" b="1" kern="1200">
                <a:solidFill>
                  <a:schemeClr val="dk1"/>
                </a:solidFill>
                <a:latin typeface="+mn-lt"/>
                <a:ea typeface="+mn-ea"/>
                <a:cs typeface="+mn-cs"/>
              </a:rPr>
              <a:t>Plans for Inspection</a:t>
            </a:r>
          </a:p>
        </p:txBody>
      </p:sp>
      <p:sp>
        <p:nvSpPr>
          <p:cNvPr id="35" name="Rectangle 34">
            <a:extLst>
              <a:ext uri="{FF2B5EF4-FFF2-40B4-BE49-F238E27FC236}">
                <a16:creationId xmlns:a16="http://schemas.microsoft.com/office/drawing/2014/main" id="{886DBEBF-B127-46B3-A751-67C0533C4A32}"/>
              </a:ext>
            </a:extLst>
          </p:cNvPr>
          <p:cNvSpPr/>
          <p:nvPr userDrawn="1"/>
        </p:nvSpPr>
        <p:spPr>
          <a:xfrm>
            <a:off x="4102775" y="1050318"/>
            <a:ext cx="3982043" cy="2232670"/>
          </a:xfrm>
          <a:prstGeom prst="rect">
            <a:avLst/>
          </a:prstGeom>
          <a:solidFill>
            <a:schemeClr val="bg1">
              <a:lumMod val="85000"/>
            </a:schemeClr>
          </a:solidFill>
          <a:ln w="12700">
            <a:solidFill>
              <a:schemeClr val="tx1">
                <a:lumMod val="75000"/>
                <a:lumOff val="25000"/>
              </a:schemeClr>
            </a:solidFill>
          </a:ln>
        </p:spPr>
        <p:style>
          <a:lnRef idx="1">
            <a:schemeClr val="dk1"/>
          </a:lnRef>
          <a:fillRef idx="2">
            <a:schemeClr val="dk1"/>
          </a:fillRef>
          <a:effectRef idx="1">
            <a:schemeClr val="dk1"/>
          </a:effectRef>
          <a:fontRef idx="minor">
            <a:schemeClr val="dk1"/>
          </a:fontRef>
        </p:style>
        <p:txBody>
          <a:bodyPr lIns="45720" tIns="0" rIns="45720" rtlCol="0" anchor="t"/>
          <a:lstStyle/>
          <a:p>
            <a:pPr marL="0" algn="ctr" defTabSz="914400" rtl="0" eaLnBrk="1" latinLnBrk="0" hangingPunct="1"/>
            <a:r>
              <a:rPr lang="en-US" sz="1400" b="1" kern="1200">
                <a:solidFill>
                  <a:schemeClr val="dk1"/>
                </a:solidFill>
                <a:latin typeface="+mn-lt"/>
                <a:ea typeface="+mn-ea"/>
                <a:cs typeface="+mn-cs"/>
              </a:rPr>
              <a:t>Vegetation Management</a:t>
            </a:r>
          </a:p>
        </p:txBody>
      </p:sp>
      <p:sp>
        <p:nvSpPr>
          <p:cNvPr id="36" name="Rectangle 35">
            <a:extLst>
              <a:ext uri="{FF2B5EF4-FFF2-40B4-BE49-F238E27FC236}">
                <a16:creationId xmlns:a16="http://schemas.microsoft.com/office/drawing/2014/main" id="{28E8F58E-E99F-4033-B073-F07C2DD88442}"/>
              </a:ext>
            </a:extLst>
          </p:cNvPr>
          <p:cNvSpPr/>
          <p:nvPr userDrawn="1"/>
        </p:nvSpPr>
        <p:spPr>
          <a:xfrm>
            <a:off x="8084819" y="1050318"/>
            <a:ext cx="3977638" cy="2232670"/>
          </a:xfrm>
          <a:prstGeom prst="rect">
            <a:avLst/>
          </a:prstGeom>
          <a:solidFill>
            <a:schemeClr val="bg1">
              <a:lumMod val="85000"/>
            </a:schemeClr>
          </a:solidFill>
          <a:ln w="12700">
            <a:solidFill>
              <a:schemeClr val="tx1">
                <a:lumMod val="75000"/>
                <a:lumOff val="25000"/>
              </a:schemeClr>
            </a:solidFill>
          </a:ln>
        </p:spPr>
        <p:style>
          <a:lnRef idx="1">
            <a:schemeClr val="dk1"/>
          </a:lnRef>
          <a:fillRef idx="2">
            <a:schemeClr val="dk1"/>
          </a:fillRef>
          <a:effectRef idx="1">
            <a:schemeClr val="dk1"/>
          </a:effectRef>
          <a:fontRef idx="minor">
            <a:schemeClr val="dk1"/>
          </a:fontRef>
        </p:style>
        <p:txBody>
          <a:bodyPr lIns="45720" tIns="0" rIns="45720" rtlCol="0" anchor="t"/>
          <a:lstStyle/>
          <a:p>
            <a:pPr marL="0" algn="ctr" defTabSz="914400" rtl="0" eaLnBrk="1" latinLnBrk="0" hangingPunct="1"/>
            <a:r>
              <a:rPr lang="en-US" sz="1400" b="1" kern="1200">
                <a:solidFill>
                  <a:schemeClr val="dk1"/>
                </a:solidFill>
                <a:latin typeface="+mn-lt"/>
                <a:ea typeface="+mn-ea"/>
                <a:cs typeface="+mn-cs"/>
              </a:rPr>
              <a:t>Situational Awareness</a:t>
            </a:r>
          </a:p>
        </p:txBody>
      </p:sp>
    </p:spTree>
    <p:extLst>
      <p:ext uri="{BB962C8B-B14F-4D97-AF65-F5344CB8AC3E}">
        <p14:creationId xmlns:p14="http://schemas.microsoft.com/office/powerpoint/2010/main" val="14190888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Summary_boxes2">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8263BF0-7878-448C-8304-4EC123F8FA54}"/>
              </a:ext>
            </a:extLst>
          </p:cNvPr>
          <p:cNvSpPr/>
          <p:nvPr userDrawn="1"/>
        </p:nvSpPr>
        <p:spPr>
          <a:xfrm>
            <a:off x="125136" y="1057850"/>
            <a:ext cx="11941728" cy="5217115"/>
          </a:xfrm>
          <a:prstGeom prst="rect">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482565F7-31E9-4469-9F9B-329072852ECE}"/>
              </a:ext>
            </a:extLst>
          </p:cNvPr>
          <p:cNvSpPr>
            <a:spLocks noGrp="1"/>
          </p:cNvSpPr>
          <p:nvPr>
            <p:ph type="dt" sz="half" idx="10"/>
          </p:nvPr>
        </p:nvSpPr>
        <p:spPr>
          <a:xfrm>
            <a:off x="440575" y="6356350"/>
            <a:ext cx="3140825" cy="365125"/>
          </a:xfrm>
        </p:spPr>
        <p:txBody>
          <a:bodyPr/>
          <a:lstStyle>
            <a:lvl1pPr>
              <a:defRPr/>
            </a:lvl1pPr>
          </a:lstStyle>
          <a:p>
            <a:r>
              <a:rPr lang="en-US" i="1">
                <a:solidFill>
                  <a:schemeClr val="tx1">
                    <a:lumMod val="50000"/>
                    <a:lumOff val="50000"/>
                  </a:schemeClr>
                </a:solidFill>
              </a:rPr>
              <a:t>All data is up to date as of June 30, 2022</a:t>
            </a:r>
            <a:endParaRPr lang="en-US" i="1"/>
          </a:p>
          <a:p>
            <a:endParaRPr lang="en-US"/>
          </a:p>
        </p:txBody>
      </p:sp>
      <p:sp>
        <p:nvSpPr>
          <p:cNvPr id="5" name="Footer Placeholder 4">
            <a:extLst>
              <a:ext uri="{FF2B5EF4-FFF2-40B4-BE49-F238E27FC236}">
                <a16:creationId xmlns:a16="http://schemas.microsoft.com/office/drawing/2014/main" id="{8E2F1826-6244-4D0D-8227-0064182D9380}"/>
              </a:ext>
            </a:extLst>
          </p:cNvPr>
          <p:cNvSpPr>
            <a:spLocks noGrp="1"/>
          </p:cNvSpPr>
          <p:nvPr>
            <p:ph type="ftr" sz="quarter" idx="11"/>
          </p:nvPr>
        </p:nvSpPr>
        <p:spPr>
          <a:xfrm>
            <a:off x="4456897" y="5617587"/>
            <a:ext cx="4114800" cy="365125"/>
          </a:xfrm>
        </p:spPr>
        <p:txBody>
          <a:bodyPr/>
          <a:lstStyle/>
          <a:p>
            <a:endParaRPr lang="en-US"/>
          </a:p>
        </p:txBody>
      </p:sp>
      <p:sp>
        <p:nvSpPr>
          <p:cNvPr id="6" name="Slide Number Placeholder 5">
            <a:extLst>
              <a:ext uri="{FF2B5EF4-FFF2-40B4-BE49-F238E27FC236}">
                <a16:creationId xmlns:a16="http://schemas.microsoft.com/office/drawing/2014/main" id="{92649D9D-8A7E-47B7-82C1-E17E4A7CA729}"/>
              </a:ext>
            </a:extLst>
          </p:cNvPr>
          <p:cNvSpPr>
            <a:spLocks noGrp="1"/>
          </p:cNvSpPr>
          <p:nvPr>
            <p:ph type="sldNum" sz="quarter" idx="12"/>
          </p:nvPr>
        </p:nvSpPr>
        <p:spPr>
          <a:xfrm>
            <a:off x="8610599" y="6356350"/>
            <a:ext cx="3402435" cy="365125"/>
          </a:xfrm>
          <a:prstGeom prst="rect">
            <a:avLst/>
          </a:prstGeom>
        </p:spPr>
        <p:txBody>
          <a:bodyPr/>
          <a:lstStyle/>
          <a:p>
            <a:fld id="{8325A51C-C961-430C-9B62-7862ED08019D}" type="slidenum">
              <a:rPr lang="en-US" smtClean="0"/>
              <a:t>‹#›</a:t>
            </a:fld>
            <a:endParaRPr lang="en-US"/>
          </a:p>
        </p:txBody>
      </p:sp>
      <p:pic>
        <p:nvPicPr>
          <p:cNvPr id="21" name="Picture 20" descr="A drawing of a face&#10;&#10;Description automatically generated">
            <a:extLst>
              <a:ext uri="{FF2B5EF4-FFF2-40B4-BE49-F238E27FC236}">
                <a16:creationId xmlns:a16="http://schemas.microsoft.com/office/drawing/2014/main" id="{6F48BD95-C9D1-4EEA-8EC3-B9465FC1358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697709" y="180366"/>
            <a:ext cx="1292460" cy="732704"/>
          </a:xfrm>
          <a:prstGeom prst="rect">
            <a:avLst/>
          </a:prstGeom>
        </p:spPr>
      </p:pic>
      <p:sp>
        <p:nvSpPr>
          <p:cNvPr id="22" name="Title 1">
            <a:extLst>
              <a:ext uri="{FF2B5EF4-FFF2-40B4-BE49-F238E27FC236}">
                <a16:creationId xmlns:a16="http://schemas.microsoft.com/office/drawing/2014/main" id="{D8E909AE-85C4-4EC9-A9CB-97DAAA50C604}"/>
              </a:ext>
            </a:extLst>
          </p:cNvPr>
          <p:cNvSpPr>
            <a:spLocks noGrp="1"/>
          </p:cNvSpPr>
          <p:nvPr>
            <p:ph type="title"/>
          </p:nvPr>
        </p:nvSpPr>
        <p:spPr>
          <a:xfrm>
            <a:off x="125136" y="209725"/>
            <a:ext cx="10252046" cy="562062"/>
          </a:xfrm>
        </p:spPr>
        <p:txBody>
          <a:bodyPr>
            <a:noAutofit/>
          </a:bodyPr>
          <a:lstStyle>
            <a:lvl1pPr>
              <a:defRPr sz="3200" b="1"/>
            </a:lvl1pPr>
          </a:lstStyle>
          <a:p>
            <a:r>
              <a:rPr lang="en-US"/>
              <a:t>Click to edit Master title style</a:t>
            </a:r>
          </a:p>
        </p:txBody>
      </p:sp>
      <p:grpSp>
        <p:nvGrpSpPr>
          <p:cNvPr id="23" name="Group 22">
            <a:extLst>
              <a:ext uri="{FF2B5EF4-FFF2-40B4-BE49-F238E27FC236}">
                <a16:creationId xmlns:a16="http://schemas.microsoft.com/office/drawing/2014/main" id="{6880DD4B-C2D7-498C-98DF-6B093A0EC390}"/>
              </a:ext>
            </a:extLst>
          </p:cNvPr>
          <p:cNvGrpSpPr/>
          <p:nvPr userDrawn="1"/>
        </p:nvGrpSpPr>
        <p:grpSpPr>
          <a:xfrm>
            <a:off x="8063784" y="6409461"/>
            <a:ext cx="3378334" cy="240459"/>
            <a:chOff x="8766126" y="726904"/>
            <a:chExt cx="3378334" cy="240459"/>
          </a:xfrm>
        </p:grpSpPr>
        <p:sp>
          <p:nvSpPr>
            <p:cNvPr id="24" name="Rectangle 23">
              <a:extLst>
                <a:ext uri="{FF2B5EF4-FFF2-40B4-BE49-F238E27FC236}">
                  <a16:creationId xmlns:a16="http://schemas.microsoft.com/office/drawing/2014/main" id="{C8737C0F-B132-43FC-9B96-7B3916453C8C}"/>
                </a:ext>
              </a:extLst>
            </p:cNvPr>
            <p:cNvSpPr/>
            <p:nvPr userDrawn="1"/>
          </p:nvSpPr>
          <p:spPr>
            <a:xfrm>
              <a:off x="8766126" y="736531"/>
              <a:ext cx="197141" cy="201168"/>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A5B735B3-6885-4F2A-BF67-59E7C06D6816}"/>
                </a:ext>
              </a:extLst>
            </p:cNvPr>
            <p:cNvSpPr/>
            <p:nvPr userDrawn="1"/>
          </p:nvSpPr>
          <p:spPr>
            <a:xfrm>
              <a:off x="9513439" y="736531"/>
              <a:ext cx="201168" cy="201168"/>
            </a:xfrm>
            <a:prstGeom prst="rect">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066348FB-6402-460C-AF9C-EC08066AEA2D}"/>
                </a:ext>
              </a:extLst>
            </p:cNvPr>
            <p:cNvSpPr/>
            <p:nvPr userDrawn="1"/>
          </p:nvSpPr>
          <p:spPr>
            <a:xfrm>
              <a:off x="10526896" y="736531"/>
              <a:ext cx="197141" cy="201168"/>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CD0FE3FA-81AB-4A47-BD64-A0CC28727B28}"/>
                </a:ext>
              </a:extLst>
            </p:cNvPr>
            <p:cNvSpPr/>
            <p:nvPr userDrawn="1"/>
          </p:nvSpPr>
          <p:spPr>
            <a:xfrm>
              <a:off x="11323124" y="736531"/>
              <a:ext cx="197141" cy="20116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Box 27">
              <a:extLst>
                <a:ext uri="{FF2B5EF4-FFF2-40B4-BE49-F238E27FC236}">
                  <a16:creationId xmlns:a16="http://schemas.microsoft.com/office/drawing/2014/main" id="{2FFF15CA-ED92-429F-BF11-4113EABC4C74}"/>
                </a:ext>
              </a:extLst>
            </p:cNvPr>
            <p:cNvSpPr txBox="1"/>
            <p:nvPr userDrawn="1"/>
          </p:nvSpPr>
          <p:spPr>
            <a:xfrm>
              <a:off x="8930161" y="736531"/>
              <a:ext cx="650147" cy="230832"/>
            </a:xfrm>
            <a:prstGeom prst="rect">
              <a:avLst/>
            </a:prstGeom>
            <a:noFill/>
          </p:spPr>
          <p:txBody>
            <a:bodyPr wrap="square" rtlCol="0">
              <a:spAutoFit/>
            </a:bodyPr>
            <a:lstStyle/>
            <a:p>
              <a:r>
                <a:rPr lang="en-US" sz="900">
                  <a:solidFill>
                    <a:schemeClr val="tx1">
                      <a:lumMod val="65000"/>
                      <a:lumOff val="35000"/>
                    </a:schemeClr>
                  </a:solidFill>
                </a:rPr>
                <a:t>On Track</a:t>
              </a:r>
            </a:p>
          </p:txBody>
        </p:sp>
        <p:sp>
          <p:nvSpPr>
            <p:cNvPr id="29" name="TextBox 28">
              <a:extLst>
                <a:ext uri="{FF2B5EF4-FFF2-40B4-BE49-F238E27FC236}">
                  <a16:creationId xmlns:a16="http://schemas.microsoft.com/office/drawing/2014/main" id="{1F366285-F4C2-407C-9883-CB6D7549208F}"/>
                </a:ext>
              </a:extLst>
            </p:cNvPr>
            <p:cNvSpPr txBox="1"/>
            <p:nvPr userDrawn="1"/>
          </p:nvSpPr>
          <p:spPr>
            <a:xfrm>
              <a:off x="9687528" y="729342"/>
              <a:ext cx="832260" cy="201168"/>
            </a:xfrm>
            <a:prstGeom prst="rect">
              <a:avLst/>
            </a:prstGeom>
            <a:noFill/>
          </p:spPr>
          <p:txBody>
            <a:bodyPr wrap="square" rtlCol="0">
              <a:spAutoFit/>
            </a:bodyPr>
            <a:lstStyle/>
            <a:p>
              <a:r>
                <a:rPr lang="en-US" sz="900">
                  <a:solidFill>
                    <a:schemeClr val="tx1">
                      <a:lumMod val="65000"/>
                      <a:lumOff val="35000"/>
                    </a:schemeClr>
                  </a:solidFill>
                </a:rPr>
                <a:t>Ahead of Plan</a:t>
              </a:r>
            </a:p>
          </p:txBody>
        </p:sp>
        <p:sp>
          <p:nvSpPr>
            <p:cNvPr id="30" name="TextBox 29">
              <a:extLst>
                <a:ext uri="{FF2B5EF4-FFF2-40B4-BE49-F238E27FC236}">
                  <a16:creationId xmlns:a16="http://schemas.microsoft.com/office/drawing/2014/main" id="{D637DFAE-EB92-40D2-8B22-464DB3F2D6CD}"/>
                </a:ext>
              </a:extLst>
            </p:cNvPr>
            <p:cNvSpPr txBox="1"/>
            <p:nvPr userDrawn="1"/>
          </p:nvSpPr>
          <p:spPr>
            <a:xfrm>
              <a:off x="10707668" y="726904"/>
              <a:ext cx="650147" cy="201168"/>
            </a:xfrm>
            <a:prstGeom prst="rect">
              <a:avLst/>
            </a:prstGeom>
            <a:noFill/>
          </p:spPr>
          <p:txBody>
            <a:bodyPr wrap="square" rtlCol="0">
              <a:spAutoFit/>
            </a:bodyPr>
            <a:lstStyle/>
            <a:p>
              <a:r>
                <a:rPr lang="en-US" sz="900">
                  <a:solidFill>
                    <a:schemeClr val="tx1">
                      <a:lumMod val="65000"/>
                      <a:lumOff val="35000"/>
                    </a:schemeClr>
                  </a:solidFill>
                </a:rPr>
                <a:t>Complete</a:t>
              </a:r>
            </a:p>
          </p:txBody>
        </p:sp>
        <p:sp>
          <p:nvSpPr>
            <p:cNvPr id="31" name="TextBox 30">
              <a:extLst>
                <a:ext uri="{FF2B5EF4-FFF2-40B4-BE49-F238E27FC236}">
                  <a16:creationId xmlns:a16="http://schemas.microsoft.com/office/drawing/2014/main" id="{7F5D96FC-1943-423D-9958-54B2AB859DC4}"/>
                </a:ext>
              </a:extLst>
            </p:cNvPr>
            <p:cNvSpPr txBox="1"/>
            <p:nvPr userDrawn="1"/>
          </p:nvSpPr>
          <p:spPr>
            <a:xfrm>
              <a:off x="11509160" y="726904"/>
              <a:ext cx="635300" cy="201168"/>
            </a:xfrm>
            <a:prstGeom prst="rect">
              <a:avLst/>
            </a:prstGeom>
            <a:noFill/>
          </p:spPr>
          <p:txBody>
            <a:bodyPr wrap="square" rtlCol="0">
              <a:spAutoFit/>
            </a:bodyPr>
            <a:lstStyle/>
            <a:p>
              <a:r>
                <a:rPr lang="en-US" sz="900">
                  <a:solidFill>
                    <a:schemeClr val="tx1">
                      <a:lumMod val="65000"/>
                      <a:lumOff val="35000"/>
                    </a:schemeClr>
                  </a:solidFill>
                </a:rPr>
                <a:t>Off Track</a:t>
              </a:r>
            </a:p>
          </p:txBody>
        </p:sp>
      </p:grpSp>
      <p:sp>
        <p:nvSpPr>
          <p:cNvPr id="19" name="Rectangle 18">
            <a:extLst>
              <a:ext uri="{FF2B5EF4-FFF2-40B4-BE49-F238E27FC236}">
                <a16:creationId xmlns:a16="http://schemas.microsoft.com/office/drawing/2014/main" id="{A977AE3D-0FEF-411D-A9D6-742F2A251EC5}"/>
              </a:ext>
            </a:extLst>
          </p:cNvPr>
          <p:cNvSpPr/>
          <p:nvPr userDrawn="1"/>
        </p:nvSpPr>
        <p:spPr>
          <a:xfrm>
            <a:off x="125839" y="3653860"/>
            <a:ext cx="10571165" cy="2611113"/>
          </a:xfrm>
          <a:prstGeom prst="rect">
            <a:avLst/>
          </a:prstGeom>
          <a:solidFill>
            <a:schemeClr val="bg1">
              <a:lumMod val="85000"/>
            </a:schemeClr>
          </a:solidFill>
          <a:ln w="12700">
            <a:solidFill>
              <a:schemeClr val="tx1">
                <a:lumMod val="75000"/>
                <a:lumOff val="25000"/>
              </a:schemeClr>
            </a:solidFill>
          </a:ln>
        </p:spPr>
        <p:style>
          <a:lnRef idx="1">
            <a:schemeClr val="dk1"/>
          </a:lnRef>
          <a:fillRef idx="2">
            <a:schemeClr val="dk1"/>
          </a:fillRef>
          <a:effectRef idx="1">
            <a:schemeClr val="dk1"/>
          </a:effectRef>
          <a:fontRef idx="minor">
            <a:schemeClr val="dk1"/>
          </a:fontRef>
        </p:style>
        <p:txBody>
          <a:bodyPr tIns="45720" rtlCol="0" anchor="t"/>
          <a:lstStyle/>
          <a:p>
            <a:pPr marL="0" algn="ctr" defTabSz="914400" rtl="0" eaLnBrk="1" latinLnBrk="0" hangingPunct="1">
              <a:spcBef>
                <a:spcPts val="300"/>
              </a:spcBef>
            </a:pPr>
            <a:r>
              <a:rPr lang="en-US" sz="1300" b="1" kern="1200">
                <a:solidFill>
                  <a:schemeClr val="dk1"/>
                </a:solidFill>
                <a:latin typeface="+mn-lt"/>
                <a:ea typeface="+mn-ea"/>
                <a:cs typeface="+mn-cs"/>
              </a:rPr>
              <a:t>7.3.3 – Grid Design &amp; System Hardening</a:t>
            </a:r>
          </a:p>
        </p:txBody>
      </p:sp>
      <p:sp>
        <p:nvSpPr>
          <p:cNvPr id="20" name="Rectangle 19">
            <a:extLst>
              <a:ext uri="{FF2B5EF4-FFF2-40B4-BE49-F238E27FC236}">
                <a16:creationId xmlns:a16="http://schemas.microsoft.com/office/drawing/2014/main" id="{CA514E59-16AE-46ED-BA90-E9AE01B70C97}"/>
              </a:ext>
            </a:extLst>
          </p:cNvPr>
          <p:cNvSpPr/>
          <p:nvPr userDrawn="1"/>
        </p:nvSpPr>
        <p:spPr>
          <a:xfrm>
            <a:off x="125136" y="1054019"/>
            <a:ext cx="2306779" cy="2603580"/>
          </a:xfrm>
          <a:prstGeom prst="rect">
            <a:avLst/>
          </a:prstGeom>
          <a:solidFill>
            <a:schemeClr val="bg1">
              <a:lumMod val="85000"/>
            </a:schemeClr>
          </a:solidFill>
          <a:ln w="12700">
            <a:solidFill>
              <a:schemeClr val="tx1">
                <a:lumMod val="75000"/>
                <a:lumOff val="25000"/>
              </a:schemeClr>
            </a:solidFill>
          </a:ln>
        </p:spPr>
        <p:style>
          <a:lnRef idx="1">
            <a:schemeClr val="dk1"/>
          </a:lnRef>
          <a:fillRef idx="2">
            <a:schemeClr val="dk1"/>
          </a:fillRef>
          <a:effectRef idx="1">
            <a:schemeClr val="dk1"/>
          </a:effectRef>
          <a:fontRef idx="minor">
            <a:schemeClr val="dk1"/>
          </a:fontRef>
        </p:style>
        <p:txBody>
          <a:bodyPr tIns="45720" rtlCol="0" anchor="t"/>
          <a:lstStyle/>
          <a:p>
            <a:pPr lvl="0" algn="ctr">
              <a:spcBef>
                <a:spcPts val="300"/>
              </a:spcBef>
            </a:pPr>
            <a:r>
              <a:rPr lang="en-US" sz="1300" b="1"/>
              <a:t>7.3.2 – </a:t>
            </a:r>
            <a:r>
              <a:rPr lang="en-US" sz="1200" b="1"/>
              <a:t>Situational Awareness &amp; Forecasting</a:t>
            </a:r>
          </a:p>
        </p:txBody>
      </p:sp>
      <p:sp>
        <p:nvSpPr>
          <p:cNvPr id="35" name="Rectangle 34">
            <a:extLst>
              <a:ext uri="{FF2B5EF4-FFF2-40B4-BE49-F238E27FC236}">
                <a16:creationId xmlns:a16="http://schemas.microsoft.com/office/drawing/2014/main" id="{886DBEBF-B127-46B3-A751-67C0533C4A32}"/>
              </a:ext>
            </a:extLst>
          </p:cNvPr>
          <p:cNvSpPr/>
          <p:nvPr userDrawn="1"/>
        </p:nvSpPr>
        <p:spPr>
          <a:xfrm>
            <a:off x="2431915" y="1057785"/>
            <a:ext cx="8264385" cy="2603580"/>
          </a:xfrm>
          <a:prstGeom prst="rect">
            <a:avLst/>
          </a:prstGeom>
          <a:solidFill>
            <a:schemeClr val="bg1">
              <a:lumMod val="85000"/>
            </a:schemeClr>
          </a:solidFill>
          <a:ln w="12700">
            <a:solidFill>
              <a:schemeClr val="tx1">
                <a:lumMod val="75000"/>
                <a:lumOff val="25000"/>
              </a:schemeClr>
            </a:solidFill>
          </a:ln>
        </p:spPr>
        <p:style>
          <a:lnRef idx="1">
            <a:schemeClr val="dk1"/>
          </a:lnRef>
          <a:fillRef idx="2">
            <a:schemeClr val="dk1"/>
          </a:fillRef>
          <a:effectRef idx="1">
            <a:schemeClr val="dk1"/>
          </a:effectRef>
          <a:fontRef idx="minor">
            <a:schemeClr val="dk1"/>
          </a:fontRef>
        </p:style>
        <p:txBody>
          <a:bodyPr tIns="45720" rtlCol="0" anchor="t"/>
          <a:lstStyle/>
          <a:p>
            <a:pPr lvl="0" algn="ctr">
              <a:spcBef>
                <a:spcPts val="300"/>
              </a:spcBef>
            </a:pPr>
            <a:r>
              <a:rPr lang="en-US" sz="1300" b="1"/>
              <a:t>7.3.4 – Asset Management &amp; Inspections</a:t>
            </a:r>
          </a:p>
        </p:txBody>
      </p:sp>
      <p:sp>
        <p:nvSpPr>
          <p:cNvPr id="36" name="Rectangle 35">
            <a:extLst>
              <a:ext uri="{FF2B5EF4-FFF2-40B4-BE49-F238E27FC236}">
                <a16:creationId xmlns:a16="http://schemas.microsoft.com/office/drawing/2014/main" id="{28E8F58E-E99F-4033-B073-F07C2DD88442}"/>
              </a:ext>
            </a:extLst>
          </p:cNvPr>
          <p:cNvSpPr/>
          <p:nvPr userDrawn="1"/>
        </p:nvSpPr>
        <p:spPr>
          <a:xfrm>
            <a:off x="10697708" y="1057851"/>
            <a:ext cx="1367749" cy="5209582"/>
          </a:xfrm>
          <a:prstGeom prst="rect">
            <a:avLst/>
          </a:prstGeom>
          <a:solidFill>
            <a:schemeClr val="bg1">
              <a:lumMod val="85000"/>
            </a:schemeClr>
          </a:solidFill>
          <a:ln w="12700">
            <a:solidFill>
              <a:schemeClr val="tx1">
                <a:lumMod val="75000"/>
                <a:lumOff val="25000"/>
              </a:schemeClr>
            </a:solidFill>
          </a:ln>
        </p:spPr>
        <p:style>
          <a:lnRef idx="1">
            <a:schemeClr val="dk1"/>
          </a:lnRef>
          <a:fillRef idx="2">
            <a:schemeClr val="dk1"/>
          </a:fillRef>
          <a:effectRef idx="1">
            <a:schemeClr val="dk1"/>
          </a:effectRef>
          <a:fontRef idx="minor">
            <a:schemeClr val="dk1"/>
          </a:fontRef>
        </p:style>
        <p:txBody>
          <a:bodyPr tIns="45720" rtlCol="0" anchor="t"/>
          <a:lstStyle/>
          <a:p>
            <a:pPr lvl="0" algn="ctr">
              <a:spcBef>
                <a:spcPts val="300"/>
              </a:spcBef>
            </a:pPr>
            <a:r>
              <a:rPr lang="en-US" sz="1300" b="1"/>
              <a:t>7.3.5 – </a:t>
            </a:r>
            <a:r>
              <a:rPr lang="en-US" sz="1200" b="1"/>
              <a:t>Vegetation Management &amp; Inspections</a:t>
            </a:r>
          </a:p>
        </p:txBody>
      </p:sp>
      <p:sp>
        <p:nvSpPr>
          <p:cNvPr id="32" name="Rectangle 31">
            <a:extLst>
              <a:ext uri="{FF2B5EF4-FFF2-40B4-BE49-F238E27FC236}">
                <a16:creationId xmlns:a16="http://schemas.microsoft.com/office/drawing/2014/main" id="{A6E92891-B821-4DDE-947A-A9A27BF2BE3E}"/>
              </a:ext>
            </a:extLst>
          </p:cNvPr>
          <p:cNvSpPr/>
          <p:nvPr userDrawn="1"/>
        </p:nvSpPr>
        <p:spPr>
          <a:xfrm>
            <a:off x="7189839" y="6419088"/>
            <a:ext cx="197141" cy="197141"/>
          </a:xfrm>
          <a:prstGeom prst="rect">
            <a:avLst/>
          </a:prstGeom>
          <a:noFill/>
          <a:ln w="2222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5FA8BF20-D388-4FBA-91F4-AE3823C69CC4}"/>
              </a:ext>
            </a:extLst>
          </p:cNvPr>
          <p:cNvSpPr txBox="1"/>
          <p:nvPr userDrawn="1"/>
        </p:nvSpPr>
        <p:spPr>
          <a:xfrm>
            <a:off x="7374495" y="6423496"/>
            <a:ext cx="728254" cy="230832"/>
          </a:xfrm>
          <a:prstGeom prst="rect">
            <a:avLst/>
          </a:prstGeom>
          <a:noFill/>
        </p:spPr>
        <p:txBody>
          <a:bodyPr wrap="square" rtlCol="0">
            <a:spAutoFit/>
          </a:bodyPr>
          <a:lstStyle/>
          <a:p>
            <a:r>
              <a:rPr lang="en-US" sz="900">
                <a:solidFill>
                  <a:schemeClr val="tx1">
                    <a:lumMod val="65000"/>
                    <a:lumOff val="35000"/>
                  </a:schemeClr>
                </a:solidFill>
              </a:rPr>
              <a:t>Not Started</a:t>
            </a:r>
          </a:p>
        </p:txBody>
      </p:sp>
    </p:spTree>
    <p:extLst>
      <p:ext uri="{BB962C8B-B14F-4D97-AF65-F5344CB8AC3E}">
        <p14:creationId xmlns:p14="http://schemas.microsoft.com/office/powerpoint/2010/main" val="14620190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Summary_boxes2">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8263BF0-7878-448C-8304-4EC123F8FA54}"/>
              </a:ext>
            </a:extLst>
          </p:cNvPr>
          <p:cNvSpPr/>
          <p:nvPr userDrawn="1"/>
        </p:nvSpPr>
        <p:spPr>
          <a:xfrm>
            <a:off x="125136" y="1057850"/>
            <a:ext cx="11941728" cy="5217115"/>
          </a:xfrm>
          <a:prstGeom prst="rect">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482565F7-31E9-4469-9F9B-329072852ECE}"/>
              </a:ext>
            </a:extLst>
          </p:cNvPr>
          <p:cNvSpPr>
            <a:spLocks noGrp="1"/>
          </p:cNvSpPr>
          <p:nvPr>
            <p:ph type="dt" sz="half" idx="10"/>
          </p:nvPr>
        </p:nvSpPr>
        <p:spPr>
          <a:xfrm>
            <a:off x="440575" y="6356350"/>
            <a:ext cx="3140825" cy="365125"/>
          </a:xfrm>
        </p:spPr>
        <p:txBody>
          <a:bodyPr/>
          <a:lstStyle>
            <a:lvl1pPr>
              <a:defRPr/>
            </a:lvl1pPr>
          </a:lstStyle>
          <a:p>
            <a:r>
              <a:rPr lang="en-US" i="1">
                <a:solidFill>
                  <a:schemeClr val="tx1">
                    <a:lumMod val="50000"/>
                    <a:lumOff val="50000"/>
                  </a:schemeClr>
                </a:solidFill>
              </a:rPr>
              <a:t>All data is up to date as of June 30, 2022</a:t>
            </a:r>
            <a:endParaRPr lang="en-US" i="1"/>
          </a:p>
          <a:p>
            <a:endParaRPr lang="en-US"/>
          </a:p>
        </p:txBody>
      </p:sp>
      <p:sp>
        <p:nvSpPr>
          <p:cNvPr id="5" name="Footer Placeholder 4">
            <a:extLst>
              <a:ext uri="{FF2B5EF4-FFF2-40B4-BE49-F238E27FC236}">
                <a16:creationId xmlns:a16="http://schemas.microsoft.com/office/drawing/2014/main" id="{8E2F1826-6244-4D0D-8227-0064182D93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649D9D-8A7E-47B7-82C1-E17E4A7CA729}"/>
              </a:ext>
            </a:extLst>
          </p:cNvPr>
          <p:cNvSpPr>
            <a:spLocks noGrp="1"/>
          </p:cNvSpPr>
          <p:nvPr>
            <p:ph type="sldNum" sz="quarter" idx="12"/>
          </p:nvPr>
        </p:nvSpPr>
        <p:spPr>
          <a:xfrm>
            <a:off x="8610599" y="6356350"/>
            <a:ext cx="3402435" cy="365125"/>
          </a:xfrm>
          <a:prstGeom prst="rect">
            <a:avLst/>
          </a:prstGeom>
        </p:spPr>
        <p:txBody>
          <a:bodyPr/>
          <a:lstStyle/>
          <a:p>
            <a:fld id="{8325A51C-C961-430C-9B62-7862ED08019D}" type="slidenum">
              <a:rPr lang="en-US" smtClean="0"/>
              <a:t>‹#›</a:t>
            </a:fld>
            <a:endParaRPr lang="en-US"/>
          </a:p>
        </p:txBody>
      </p:sp>
      <p:pic>
        <p:nvPicPr>
          <p:cNvPr id="21" name="Picture 20" descr="A drawing of a face&#10;&#10;Description automatically generated">
            <a:extLst>
              <a:ext uri="{FF2B5EF4-FFF2-40B4-BE49-F238E27FC236}">
                <a16:creationId xmlns:a16="http://schemas.microsoft.com/office/drawing/2014/main" id="{6F48BD95-C9D1-4EEA-8EC3-B9465FC1358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697709" y="180366"/>
            <a:ext cx="1292460" cy="732704"/>
          </a:xfrm>
          <a:prstGeom prst="rect">
            <a:avLst/>
          </a:prstGeom>
        </p:spPr>
      </p:pic>
      <p:sp>
        <p:nvSpPr>
          <p:cNvPr id="22" name="Title 1">
            <a:extLst>
              <a:ext uri="{FF2B5EF4-FFF2-40B4-BE49-F238E27FC236}">
                <a16:creationId xmlns:a16="http://schemas.microsoft.com/office/drawing/2014/main" id="{D8E909AE-85C4-4EC9-A9CB-97DAAA50C604}"/>
              </a:ext>
            </a:extLst>
          </p:cNvPr>
          <p:cNvSpPr>
            <a:spLocks noGrp="1"/>
          </p:cNvSpPr>
          <p:nvPr>
            <p:ph type="title"/>
          </p:nvPr>
        </p:nvSpPr>
        <p:spPr>
          <a:xfrm>
            <a:off x="125136" y="209725"/>
            <a:ext cx="10252046" cy="562062"/>
          </a:xfrm>
        </p:spPr>
        <p:txBody>
          <a:bodyPr>
            <a:noAutofit/>
          </a:bodyPr>
          <a:lstStyle>
            <a:lvl1pPr>
              <a:defRPr sz="3200" b="1"/>
            </a:lvl1pPr>
          </a:lstStyle>
          <a:p>
            <a:r>
              <a:rPr lang="en-US"/>
              <a:t>Click to edit Master title style</a:t>
            </a:r>
          </a:p>
        </p:txBody>
      </p:sp>
      <p:grpSp>
        <p:nvGrpSpPr>
          <p:cNvPr id="23" name="Group 22">
            <a:extLst>
              <a:ext uri="{FF2B5EF4-FFF2-40B4-BE49-F238E27FC236}">
                <a16:creationId xmlns:a16="http://schemas.microsoft.com/office/drawing/2014/main" id="{6880DD4B-C2D7-498C-98DF-6B093A0EC390}"/>
              </a:ext>
            </a:extLst>
          </p:cNvPr>
          <p:cNvGrpSpPr/>
          <p:nvPr userDrawn="1"/>
        </p:nvGrpSpPr>
        <p:grpSpPr>
          <a:xfrm>
            <a:off x="8024068" y="6446115"/>
            <a:ext cx="3461856" cy="234957"/>
            <a:chOff x="8682604" y="750746"/>
            <a:chExt cx="3461856" cy="234957"/>
          </a:xfrm>
        </p:grpSpPr>
        <p:sp>
          <p:nvSpPr>
            <p:cNvPr id="24" name="Rectangle 23">
              <a:extLst>
                <a:ext uri="{FF2B5EF4-FFF2-40B4-BE49-F238E27FC236}">
                  <a16:creationId xmlns:a16="http://schemas.microsoft.com/office/drawing/2014/main" id="{C8737C0F-B132-43FC-9B96-7B3916453C8C}"/>
                </a:ext>
              </a:extLst>
            </p:cNvPr>
            <p:cNvSpPr/>
            <p:nvPr userDrawn="1"/>
          </p:nvSpPr>
          <p:spPr>
            <a:xfrm>
              <a:off x="8682604" y="771787"/>
              <a:ext cx="197141" cy="197141"/>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A5B735B3-6885-4F2A-BF67-59E7C06D6816}"/>
                </a:ext>
              </a:extLst>
            </p:cNvPr>
            <p:cNvSpPr/>
            <p:nvPr userDrawn="1"/>
          </p:nvSpPr>
          <p:spPr>
            <a:xfrm>
              <a:off x="9523595" y="774649"/>
              <a:ext cx="197141" cy="197141"/>
            </a:xfrm>
            <a:prstGeom prst="rect">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066348FB-6402-460C-AF9C-EC08066AEA2D}"/>
                </a:ext>
              </a:extLst>
            </p:cNvPr>
            <p:cNvSpPr/>
            <p:nvPr userDrawn="1"/>
          </p:nvSpPr>
          <p:spPr>
            <a:xfrm>
              <a:off x="10568030" y="771787"/>
              <a:ext cx="197141" cy="197141"/>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CD0FE3FA-81AB-4A47-BD64-A0CC28727B28}"/>
                </a:ext>
              </a:extLst>
            </p:cNvPr>
            <p:cNvSpPr/>
            <p:nvPr userDrawn="1"/>
          </p:nvSpPr>
          <p:spPr>
            <a:xfrm>
              <a:off x="11356245" y="767592"/>
              <a:ext cx="197141" cy="19714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Box 27">
              <a:extLst>
                <a:ext uri="{FF2B5EF4-FFF2-40B4-BE49-F238E27FC236}">
                  <a16:creationId xmlns:a16="http://schemas.microsoft.com/office/drawing/2014/main" id="{2FFF15CA-ED92-429F-BF11-4113EABC4C74}"/>
                </a:ext>
              </a:extLst>
            </p:cNvPr>
            <p:cNvSpPr txBox="1"/>
            <p:nvPr userDrawn="1"/>
          </p:nvSpPr>
          <p:spPr>
            <a:xfrm>
              <a:off x="8833608" y="754871"/>
              <a:ext cx="650147" cy="230832"/>
            </a:xfrm>
            <a:prstGeom prst="rect">
              <a:avLst/>
            </a:prstGeom>
            <a:noFill/>
          </p:spPr>
          <p:txBody>
            <a:bodyPr wrap="square" rtlCol="0">
              <a:spAutoFit/>
            </a:bodyPr>
            <a:lstStyle/>
            <a:p>
              <a:r>
                <a:rPr lang="en-US" sz="900">
                  <a:solidFill>
                    <a:schemeClr val="tx1">
                      <a:lumMod val="65000"/>
                      <a:lumOff val="35000"/>
                    </a:schemeClr>
                  </a:solidFill>
                </a:rPr>
                <a:t>Complete</a:t>
              </a:r>
            </a:p>
          </p:txBody>
        </p:sp>
        <p:sp>
          <p:nvSpPr>
            <p:cNvPr id="29" name="TextBox 28">
              <a:extLst>
                <a:ext uri="{FF2B5EF4-FFF2-40B4-BE49-F238E27FC236}">
                  <a16:creationId xmlns:a16="http://schemas.microsoft.com/office/drawing/2014/main" id="{1F366285-F4C2-407C-9883-CB6D7549208F}"/>
                </a:ext>
              </a:extLst>
            </p:cNvPr>
            <p:cNvSpPr txBox="1"/>
            <p:nvPr userDrawn="1"/>
          </p:nvSpPr>
          <p:spPr>
            <a:xfrm>
              <a:off x="9687528" y="753184"/>
              <a:ext cx="832260" cy="230832"/>
            </a:xfrm>
            <a:prstGeom prst="rect">
              <a:avLst/>
            </a:prstGeom>
            <a:noFill/>
          </p:spPr>
          <p:txBody>
            <a:bodyPr wrap="square" rtlCol="0">
              <a:spAutoFit/>
            </a:bodyPr>
            <a:lstStyle/>
            <a:p>
              <a:r>
                <a:rPr lang="en-US" sz="900">
                  <a:solidFill>
                    <a:schemeClr val="tx1">
                      <a:lumMod val="65000"/>
                      <a:lumOff val="35000"/>
                    </a:schemeClr>
                  </a:solidFill>
                </a:rPr>
                <a:t>Ahead of Plan</a:t>
              </a:r>
            </a:p>
          </p:txBody>
        </p:sp>
        <p:sp>
          <p:nvSpPr>
            <p:cNvPr id="30" name="TextBox 29">
              <a:extLst>
                <a:ext uri="{FF2B5EF4-FFF2-40B4-BE49-F238E27FC236}">
                  <a16:creationId xmlns:a16="http://schemas.microsoft.com/office/drawing/2014/main" id="{D637DFAE-EB92-40D2-8B22-464DB3F2D6CD}"/>
                </a:ext>
              </a:extLst>
            </p:cNvPr>
            <p:cNvSpPr txBox="1"/>
            <p:nvPr userDrawn="1"/>
          </p:nvSpPr>
          <p:spPr>
            <a:xfrm>
              <a:off x="10707668" y="750746"/>
              <a:ext cx="650147" cy="230832"/>
            </a:xfrm>
            <a:prstGeom prst="rect">
              <a:avLst/>
            </a:prstGeom>
            <a:noFill/>
          </p:spPr>
          <p:txBody>
            <a:bodyPr wrap="square" rtlCol="0">
              <a:spAutoFit/>
            </a:bodyPr>
            <a:lstStyle/>
            <a:p>
              <a:r>
                <a:rPr lang="en-US" sz="900">
                  <a:solidFill>
                    <a:schemeClr val="tx1">
                      <a:lumMod val="65000"/>
                      <a:lumOff val="35000"/>
                    </a:schemeClr>
                  </a:solidFill>
                </a:rPr>
                <a:t>On Track</a:t>
              </a:r>
            </a:p>
          </p:txBody>
        </p:sp>
        <p:sp>
          <p:nvSpPr>
            <p:cNvPr id="31" name="TextBox 30">
              <a:extLst>
                <a:ext uri="{FF2B5EF4-FFF2-40B4-BE49-F238E27FC236}">
                  <a16:creationId xmlns:a16="http://schemas.microsoft.com/office/drawing/2014/main" id="{7F5D96FC-1943-423D-9958-54B2AB859DC4}"/>
                </a:ext>
              </a:extLst>
            </p:cNvPr>
            <p:cNvSpPr txBox="1"/>
            <p:nvPr userDrawn="1"/>
          </p:nvSpPr>
          <p:spPr>
            <a:xfrm>
              <a:off x="11509160" y="750746"/>
              <a:ext cx="635300" cy="230832"/>
            </a:xfrm>
            <a:prstGeom prst="rect">
              <a:avLst/>
            </a:prstGeom>
            <a:noFill/>
          </p:spPr>
          <p:txBody>
            <a:bodyPr wrap="square" rtlCol="0">
              <a:spAutoFit/>
            </a:bodyPr>
            <a:lstStyle/>
            <a:p>
              <a:r>
                <a:rPr lang="en-US" sz="900">
                  <a:solidFill>
                    <a:schemeClr val="tx1">
                      <a:lumMod val="65000"/>
                      <a:lumOff val="35000"/>
                    </a:schemeClr>
                  </a:solidFill>
                </a:rPr>
                <a:t>Off Track</a:t>
              </a:r>
            </a:p>
          </p:txBody>
        </p:sp>
      </p:grpSp>
      <p:sp>
        <p:nvSpPr>
          <p:cNvPr id="19" name="Rectangle 18">
            <a:extLst>
              <a:ext uri="{FF2B5EF4-FFF2-40B4-BE49-F238E27FC236}">
                <a16:creationId xmlns:a16="http://schemas.microsoft.com/office/drawing/2014/main" id="{A977AE3D-0FEF-411D-A9D6-742F2A251EC5}"/>
              </a:ext>
            </a:extLst>
          </p:cNvPr>
          <p:cNvSpPr/>
          <p:nvPr userDrawn="1"/>
        </p:nvSpPr>
        <p:spPr>
          <a:xfrm>
            <a:off x="125135" y="3657599"/>
            <a:ext cx="10571165" cy="2611113"/>
          </a:xfrm>
          <a:prstGeom prst="rect">
            <a:avLst/>
          </a:prstGeom>
          <a:solidFill>
            <a:schemeClr val="bg1">
              <a:lumMod val="85000"/>
            </a:schemeClr>
          </a:solidFill>
          <a:ln w="12700">
            <a:solidFill>
              <a:schemeClr val="tx1">
                <a:lumMod val="75000"/>
                <a:lumOff val="25000"/>
              </a:schemeClr>
            </a:solidFill>
          </a:ln>
        </p:spPr>
        <p:style>
          <a:lnRef idx="1">
            <a:schemeClr val="dk1"/>
          </a:lnRef>
          <a:fillRef idx="2">
            <a:schemeClr val="dk1"/>
          </a:fillRef>
          <a:effectRef idx="1">
            <a:schemeClr val="dk1"/>
          </a:effectRef>
          <a:fontRef idx="minor">
            <a:schemeClr val="dk1"/>
          </a:fontRef>
        </p:style>
        <p:txBody>
          <a:bodyPr tIns="45720" rtlCol="0" anchor="t"/>
          <a:lstStyle/>
          <a:p>
            <a:pPr marL="0" algn="ctr" defTabSz="914400" rtl="0" eaLnBrk="1" latinLnBrk="0" hangingPunct="1">
              <a:spcBef>
                <a:spcPts val="300"/>
              </a:spcBef>
            </a:pPr>
            <a:r>
              <a:rPr lang="en-US" sz="1300" b="1" kern="1200">
                <a:solidFill>
                  <a:schemeClr val="dk1"/>
                </a:solidFill>
                <a:latin typeface="+mn-lt"/>
                <a:ea typeface="+mn-ea"/>
                <a:cs typeface="+mn-cs"/>
              </a:rPr>
              <a:t>7.3.3 – Grid Design &amp; System Hardening</a:t>
            </a:r>
          </a:p>
        </p:txBody>
      </p:sp>
      <p:sp>
        <p:nvSpPr>
          <p:cNvPr id="20" name="Rectangle 19">
            <a:extLst>
              <a:ext uri="{FF2B5EF4-FFF2-40B4-BE49-F238E27FC236}">
                <a16:creationId xmlns:a16="http://schemas.microsoft.com/office/drawing/2014/main" id="{CA514E59-16AE-46ED-BA90-E9AE01B70C97}"/>
              </a:ext>
            </a:extLst>
          </p:cNvPr>
          <p:cNvSpPr/>
          <p:nvPr userDrawn="1"/>
        </p:nvSpPr>
        <p:spPr>
          <a:xfrm>
            <a:off x="125136" y="1057850"/>
            <a:ext cx="2306779" cy="2603580"/>
          </a:xfrm>
          <a:prstGeom prst="rect">
            <a:avLst/>
          </a:prstGeom>
          <a:solidFill>
            <a:schemeClr val="bg1">
              <a:lumMod val="85000"/>
            </a:schemeClr>
          </a:solidFill>
          <a:ln w="12700">
            <a:solidFill>
              <a:schemeClr val="tx1">
                <a:lumMod val="75000"/>
                <a:lumOff val="25000"/>
              </a:schemeClr>
            </a:solidFill>
          </a:ln>
        </p:spPr>
        <p:style>
          <a:lnRef idx="1">
            <a:schemeClr val="dk1"/>
          </a:lnRef>
          <a:fillRef idx="2">
            <a:schemeClr val="dk1"/>
          </a:fillRef>
          <a:effectRef idx="1">
            <a:schemeClr val="dk1"/>
          </a:effectRef>
          <a:fontRef idx="minor">
            <a:schemeClr val="dk1"/>
          </a:fontRef>
        </p:style>
        <p:txBody>
          <a:bodyPr tIns="45720" rtlCol="0" anchor="t"/>
          <a:lstStyle/>
          <a:p>
            <a:pPr lvl="0" algn="ctr">
              <a:spcBef>
                <a:spcPts val="300"/>
              </a:spcBef>
            </a:pPr>
            <a:r>
              <a:rPr lang="en-US" sz="1300" b="1"/>
              <a:t>7.3.2 – </a:t>
            </a:r>
            <a:r>
              <a:rPr lang="en-US" sz="1200" b="1"/>
              <a:t>Situational Awareness &amp; Forecasting</a:t>
            </a:r>
          </a:p>
        </p:txBody>
      </p:sp>
      <p:sp>
        <p:nvSpPr>
          <p:cNvPr id="35" name="Rectangle 34">
            <a:extLst>
              <a:ext uri="{FF2B5EF4-FFF2-40B4-BE49-F238E27FC236}">
                <a16:creationId xmlns:a16="http://schemas.microsoft.com/office/drawing/2014/main" id="{886DBEBF-B127-46B3-A751-67C0533C4A32}"/>
              </a:ext>
            </a:extLst>
          </p:cNvPr>
          <p:cNvSpPr/>
          <p:nvPr userDrawn="1"/>
        </p:nvSpPr>
        <p:spPr>
          <a:xfrm>
            <a:off x="2431915" y="1057850"/>
            <a:ext cx="8264385" cy="2603580"/>
          </a:xfrm>
          <a:prstGeom prst="rect">
            <a:avLst/>
          </a:prstGeom>
          <a:solidFill>
            <a:schemeClr val="bg1">
              <a:lumMod val="85000"/>
            </a:schemeClr>
          </a:solidFill>
          <a:ln w="12700">
            <a:solidFill>
              <a:schemeClr val="tx1">
                <a:lumMod val="75000"/>
                <a:lumOff val="25000"/>
              </a:schemeClr>
            </a:solidFill>
          </a:ln>
        </p:spPr>
        <p:style>
          <a:lnRef idx="1">
            <a:schemeClr val="dk1"/>
          </a:lnRef>
          <a:fillRef idx="2">
            <a:schemeClr val="dk1"/>
          </a:fillRef>
          <a:effectRef idx="1">
            <a:schemeClr val="dk1"/>
          </a:effectRef>
          <a:fontRef idx="minor">
            <a:schemeClr val="dk1"/>
          </a:fontRef>
        </p:style>
        <p:txBody>
          <a:bodyPr tIns="45720" rtlCol="0" anchor="t"/>
          <a:lstStyle/>
          <a:p>
            <a:pPr lvl="0" algn="ctr">
              <a:spcBef>
                <a:spcPts val="300"/>
              </a:spcBef>
            </a:pPr>
            <a:r>
              <a:rPr lang="en-US" sz="1300" b="1"/>
              <a:t>7.3.4 – Asset Management &amp; Inspections</a:t>
            </a:r>
          </a:p>
        </p:txBody>
      </p:sp>
      <p:sp>
        <p:nvSpPr>
          <p:cNvPr id="36" name="Rectangle 35">
            <a:extLst>
              <a:ext uri="{FF2B5EF4-FFF2-40B4-BE49-F238E27FC236}">
                <a16:creationId xmlns:a16="http://schemas.microsoft.com/office/drawing/2014/main" id="{28E8F58E-E99F-4033-B073-F07C2DD88442}"/>
              </a:ext>
            </a:extLst>
          </p:cNvPr>
          <p:cNvSpPr/>
          <p:nvPr userDrawn="1"/>
        </p:nvSpPr>
        <p:spPr>
          <a:xfrm>
            <a:off x="10697708" y="1057851"/>
            <a:ext cx="1367749" cy="5209582"/>
          </a:xfrm>
          <a:prstGeom prst="rect">
            <a:avLst/>
          </a:prstGeom>
          <a:solidFill>
            <a:schemeClr val="bg1">
              <a:lumMod val="85000"/>
            </a:schemeClr>
          </a:solidFill>
          <a:ln w="12700">
            <a:solidFill>
              <a:schemeClr val="tx1">
                <a:lumMod val="75000"/>
                <a:lumOff val="25000"/>
              </a:schemeClr>
            </a:solidFill>
          </a:ln>
        </p:spPr>
        <p:style>
          <a:lnRef idx="1">
            <a:schemeClr val="dk1"/>
          </a:lnRef>
          <a:fillRef idx="2">
            <a:schemeClr val="dk1"/>
          </a:fillRef>
          <a:effectRef idx="1">
            <a:schemeClr val="dk1"/>
          </a:effectRef>
          <a:fontRef idx="minor">
            <a:schemeClr val="dk1"/>
          </a:fontRef>
        </p:style>
        <p:txBody>
          <a:bodyPr tIns="45720" rtlCol="0" anchor="t"/>
          <a:lstStyle/>
          <a:p>
            <a:pPr lvl="0" algn="ctr">
              <a:spcBef>
                <a:spcPts val="300"/>
              </a:spcBef>
            </a:pPr>
            <a:r>
              <a:rPr lang="en-US" sz="1300" b="1"/>
              <a:t>7.3.5 – </a:t>
            </a:r>
            <a:r>
              <a:rPr lang="en-US" sz="1200" b="1"/>
              <a:t>Vegetation Management &amp; Inspections</a:t>
            </a:r>
          </a:p>
        </p:txBody>
      </p:sp>
    </p:spTree>
    <p:extLst>
      <p:ext uri="{BB962C8B-B14F-4D97-AF65-F5344CB8AC3E}">
        <p14:creationId xmlns:p14="http://schemas.microsoft.com/office/powerpoint/2010/main" val="26736785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Activity Status vs Goal">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8263BF0-7878-448C-8304-4EC123F8FA54}"/>
              </a:ext>
            </a:extLst>
          </p:cNvPr>
          <p:cNvSpPr/>
          <p:nvPr userDrawn="1"/>
        </p:nvSpPr>
        <p:spPr>
          <a:xfrm>
            <a:off x="125136" y="1463878"/>
            <a:ext cx="11941728" cy="4811087"/>
          </a:xfrm>
          <a:prstGeom prst="rect">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92F077-0710-420F-9B45-15977DB4E6C8}"/>
              </a:ext>
            </a:extLst>
          </p:cNvPr>
          <p:cNvSpPr>
            <a:spLocks noGrp="1"/>
          </p:cNvSpPr>
          <p:nvPr>
            <p:ph type="title"/>
          </p:nvPr>
        </p:nvSpPr>
        <p:spPr>
          <a:xfrm>
            <a:off x="125136" y="209725"/>
            <a:ext cx="10252046" cy="562062"/>
          </a:xfrm>
        </p:spPr>
        <p:txBody>
          <a:bodyPr>
            <a:noAutofit/>
          </a:bodyPr>
          <a:lstStyle>
            <a:lvl1pPr>
              <a:defRPr sz="3200" b="1"/>
            </a:lvl1pPr>
          </a:lstStyle>
          <a:p>
            <a:r>
              <a:rPr lang="en-US"/>
              <a:t>Click to edit Master title style</a:t>
            </a:r>
          </a:p>
        </p:txBody>
      </p:sp>
      <p:sp>
        <p:nvSpPr>
          <p:cNvPr id="5" name="Footer Placeholder 4">
            <a:extLst>
              <a:ext uri="{FF2B5EF4-FFF2-40B4-BE49-F238E27FC236}">
                <a16:creationId xmlns:a16="http://schemas.microsoft.com/office/drawing/2014/main" id="{8E2F1826-6244-4D0D-8227-0064182D93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649D9D-8A7E-47B7-82C1-E17E4A7CA729}"/>
              </a:ext>
            </a:extLst>
          </p:cNvPr>
          <p:cNvSpPr>
            <a:spLocks noGrp="1"/>
          </p:cNvSpPr>
          <p:nvPr>
            <p:ph type="sldNum" sz="quarter" idx="12"/>
          </p:nvPr>
        </p:nvSpPr>
        <p:spPr>
          <a:xfrm>
            <a:off x="8610599" y="6356350"/>
            <a:ext cx="3402435" cy="365125"/>
          </a:xfrm>
          <a:prstGeom prst="rect">
            <a:avLst/>
          </a:prstGeom>
        </p:spPr>
        <p:txBody>
          <a:bodyPr/>
          <a:lstStyle/>
          <a:p>
            <a:fld id="{8325A51C-C961-430C-9B62-7862ED08019D}" type="slidenum">
              <a:rPr lang="en-US" smtClean="0"/>
              <a:t>‹#›</a:t>
            </a:fld>
            <a:endParaRPr lang="en-US"/>
          </a:p>
        </p:txBody>
      </p:sp>
      <p:sp>
        <p:nvSpPr>
          <p:cNvPr id="10" name="Rectangle 9">
            <a:extLst>
              <a:ext uri="{FF2B5EF4-FFF2-40B4-BE49-F238E27FC236}">
                <a16:creationId xmlns:a16="http://schemas.microsoft.com/office/drawing/2014/main" id="{8FAC9E36-1C56-438F-AE79-13FF74A1F09D}"/>
              </a:ext>
            </a:extLst>
          </p:cNvPr>
          <p:cNvSpPr/>
          <p:nvPr userDrawn="1"/>
        </p:nvSpPr>
        <p:spPr>
          <a:xfrm>
            <a:off x="125136" y="1065401"/>
            <a:ext cx="11941728" cy="398477"/>
          </a:xfrm>
          <a:prstGeom prst="rect">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 Placeholder 20">
            <a:extLst>
              <a:ext uri="{FF2B5EF4-FFF2-40B4-BE49-F238E27FC236}">
                <a16:creationId xmlns:a16="http://schemas.microsoft.com/office/drawing/2014/main" id="{F76C3948-9F12-47B8-8D63-A2B5AF7ED928}"/>
              </a:ext>
            </a:extLst>
          </p:cNvPr>
          <p:cNvSpPr>
            <a:spLocks noGrp="1"/>
          </p:cNvSpPr>
          <p:nvPr>
            <p:ph type="body" sz="quarter" idx="13" hasCustomPrompt="1"/>
          </p:nvPr>
        </p:nvSpPr>
        <p:spPr>
          <a:xfrm>
            <a:off x="252413" y="1621215"/>
            <a:ext cx="1333500" cy="1009650"/>
          </a:xfrm>
        </p:spPr>
        <p:txBody>
          <a:bodyPr lIns="45720" rIns="45720">
            <a:noAutofit/>
          </a:bodyPr>
          <a:lstStyle>
            <a:lvl1pPr marL="0" indent="0" algn="ctr">
              <a:buNone/>
              <a:defRPr sz="1400" b="1"/>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Project Short Name</a:t>
            </a:r>
          </a:p>
          <a:p>
            <a:pPr lvl="0"/>
            <a:r>
              <a:rPr lang="en-US"/>
              <a:t>Status</a:t>
            </a:r>
          </a:p>
        </p:txBody>
      </p:sp>
      <p:sp>
        <p:nvSpPr>
          <p:cNvPr id="22" name="Text Placeholder 20">
            <a:extLst>
              <a:ext uri="{FF2B5EF4-FFF2-40B4-BE49-F238E27FC236}">
                <a16:creationId xmlns:a16="http://schemas.microsoft.com/office/drawing/2014/main" id="{173714D3-3311-4A98-B1E5-43CF4539086B}"/>
              </a:ext>
            </a:extLst>
          </p:cNvPr>
          <p:cNvSpPr>
            <a:spLocks noGrp="1"/>
          </p:cNvSpPr>
          <p:nvPr>
            <p:ph type="body" sz="quarter" idx="14" hasCustomPrompt="1"/>
          </p:nvPr>
        </p:nvSpPr>
        <p:spPr>
          <a:xfrm>
            <a:off x="1711049" y="1621215"/>
            <a:ext cx="4224162" cy="1009650"/>
          </a:xfrm>
        </p:spPr>
        <p:txBody>
          <a:bodyPr>
            <a:noAutofit/>
          </a:bodyPr>
          <a:lstStyle>
            <a:lvl1pPr marL="0" indent="0" algn="l">
              <a:spcBef>
                <a:spcPts val="0"/>
              </a:spcBef>
              <a:buNone/>
              <a:defRPr sz="1200" b="0">
                <a:latin typeface="+mn-lt"/>
              </a:defRPr>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Project Name</a:t>
            </a:r>
          </a:p>
          <a:p>
            <a:pPr lvl="0"/>
            <a:r>
              <a:rPr lang="en-US"/>
              <a:t>Project progress vs Goals</a:t>
            </a:r>
          </a:p>
          <a:p>
            <a:pPr lvl="0"/>
            <a:r>
              <a:rPr lang="en-US"/>
              <a:t>Key Actions</a:t>
            </a:r>
          </a:p>
        </p:txBody>
      </p:sp>
      <p:sp>
        <p:nvSpPr>
          <p:cNvPr id="20" name="Text Placeholder 20">
            <a:extLst>
              <a:ext uri="{FF2B5EF4-FFF2-40B4-BE49-F238E27FC236}">
                <a16:creationId xmlns:a16="http://schemas.microsoft.com/office/drawing/2014/main" id="{67C176C3-0D13-4AC1-8F3E-E7517CD8CC33}"/>
              </a:ext>
            </a:extLst>
          </p:cNvPr>
          <p:cNvSpPr>
            <a:spLocks noGrp="1"/>
          </p:cNvSpPr>
          <p:nvPr>
            <p:ph type="body" sz="quarter" idx="15" hasCustomPrompt="1"/>
          </p:nvPr>
        </p:nvSpPr>
        <p:spPr>
          <a:xfrm>
            <a:off x="252413" y="2792045"/>
            <a:ext cx="1333500" cy="1009650"/>
          </a:xfrm>
        </p:spPr>
        <p:txBody>
          <a:bodyPr lIns="45720" rIns="45720">
            <a:noAutofit/>
          </a:bodyPr>
          <a:lstStyle>
            <a:lvl1pPr marL="0" indent="0" algn="ctr">
              <a:buNone/>
              <a:defRPr sz="1400" b="1"/>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Project Short Name</a:t>
            </a:r>
          </a:p>
          <a:p>
            <a:pPr lvl="0"/>
            <a:r>
              <a:rPr lang="en-US"/>
              <a:t>Status</a:t>
            </a:r>
          </a:p>
        </p:txBody>
      </p:sp>
      <p:sp>
        <p:nvSpPr>
          <p:cNvPr id="23" name="Text Placeholder 20">
            <a:extLst>
              <a:ext uri="{FF2B5EF4-FFF2-40B4-BE49-F238E27FC236}">
                <a16:creationId xmlns:a16="http://schemas.microsoft.com/office/drawing/2014/main" id="{4D50FBEF-D406-4814-9421-493AD3AF37DE}"/>
              </a:ext>
            </a:extLst>
          </p:cNvPr>
          <p:cNvSpPr>
            <a:spLocks noGrp="1"/>
          </p:cNvSpPr>
          <p:nvPr>
            <p:ph type="body" sz="quarter" idx="16" hasCustomPrompt="1"/>
          </p:nvPr>
        </p:nvSpPr>
        <p:spPr>
          <a:xfrm>
            <a:off x="1711049" y="2793443"/>
            <a:ext cx="4224162" cy="1009650"/>
          </a:xfrm>
        </p:spPr>
        <p:txBody>
          <a:bodyPr>
            <a:noAutofit/>
          </a:bodyPr>
          <a:lstStyle>
            <a:lvl1pPr marL="0" indent="0" algn="l">
              <a:spcBef>
                <a:spcPts val="0"/>
              </a:spcBef>
              <a:buNone/>
              <a:defRPr sz="1200" b="0">
                <a:latin typeface="+mn-lt"/>
              </a:defRPr>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Project Name</a:t>
            </a:r>
          </a:p>
          <a:p>
            <a:pPr lvl="0"/>
            <a:r>
              <a:rPr lang="en-US"/>
              <a:t>Project progress vs Goals</a:t>
            </a:r>
          </a:p>
          <a:p>
            <a:pPr lvl="0"/>
            <a:r>
              <a:rPr lang="en-US"/>
              <a:t>Key Actions</a:t>
            </a:r>
          </a:p>
        </p:txBody>
      </p:sp>
      <p:sp>
        <p:nvSpPr>
          <p:cNvPr id="24" name="Text Placeholder 20">
            <a:extLst>
              <a:ext uri="{FF2B5EF4-FFF2-40B4-BE49-F238E27FC236}">
                <a16:creationId xmlns:a16="http://schemas.microsoft.com/office/drawing/2014/main" id="{B3C9BE03-717F-4484-AC45-071007E664DD}"/>
              </a:ext>
            </a:extLst>
          </p:cNvPr>
          <p:cNvSpPr>
            <a:spLocks noGrp="1"/>
          </p:cNvSpPr>
          <p:nvPr>
            <p:ph type="body" sz="quarter" idx="17" hasCustomPrompt="1"/>
          </p:nvPr>
        </p:nvSpPr>
        <p:spPr>
          <a:xfrm>
            <a:off x="252413" y="3962875"/>
            <a:ext cx="1333500" cy="1009650"/>
          </a:xfrm>
        </p:spPr>
        <p:txBody>
          <a:bodyPr lIns="45720" rIns="45720">
            <a:noAutofit/>
          </a:bodyPr>
          <a:lstStyle>
            <a:lvl1pPr marL="0" indent="0" algn="ctr">
              <a:buNone/>
              <a:defRPr sz="1400" b="1"/>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Project Short Name</a:t>
            </a:r>
          </a:p>
          <a:p>
            <a:pPr lvl="0"/>
            <a:r>
              <a:rPr lang="en-US"/>
              <a:t>Status</a:t>
            </a:r>
          </a:p>
        </p:txBody>
      </p:sp>
      <p:sp>
        <p:nvSpPr>
          <p:cNvPr id="25" name="Text Placeholder 20">
            <a:extLst>
              <a:ext uri="{FF2B5EF4-FFF2-40B4-BE49-F238E27FC236}">
                <a16:creationId xmlns:a16="http://schemas.microsoft.com/office/drawing/2014/main" id="{BB0E1414-948B-45A9-89E3-5D6F7CDEFCF0}"/>
              </a:ext>
            </a:extLst>
          </p:cNvPr>
          <p:cNvSpPr>
            <a:spLocks noGrp="1"/>
          </p:cNvSpPr>
          <p:nvPr>
            <p:ph type="body" sz="quarter" idx="18" hasCustomPrompt="1"/>
          </p:nvPr>
        </p:nvSpPr>
        <p:spPr>
          <a:xfrm>
            <a:off x="1711049" y="3965671"/>
            <a:ext cx="4224162" cy="1009650"/>
          </a:xfrm>
        </p:spPr>
        <p:txBody>
          <a:bodyPr>
            <a:noAutofit/>
          </a:bodyPr>
          <a:lstStyle>
            <a:lvl1pPr marL="0" indent="0" algn="l">
              <a:spcBef>
                <a:spcPts val="0"/>
              </a:spcBef>
              <a:buNone/>
              <a:defRPr sz="1200" b="0">
                <a:latin typeface="+mn-lt"/>
              </a:defRPr>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Project Name</a:t>
            </a:r>
          </a:p>
          <a:p>
            <a:pPr lvl="0"/>
            <a:r>
              <a:rPr lang="en-US"/>
              <a:t>Project progress vs Goals</a:t>
            </a:r>
          </a:p>
          <a:p>
            <a:pPr lvl="0"/>
            <a:r>
              <a:rPr lang="en-US"/>
              <a:t>Key Actions</a:t>
            </a:r>
          </a:p>
        </p:txBody>
      </p:sp>
      <p:sp>
        <p:nvSpPr>
          <p:cNvPr id="26" name="Text Placeholder 20">
            <a:extLst>
              <a:ext uri="{FF2B5EF4-FFF2-40B4-BE49-F238E27FC236}">
                <a16:creationId xmlns:a16="http://schemas.microsoft.com/office/drawing/2014/main" id="{E489034E-BD8B-4E49-AABE-F5B8CAB8BB99}"/>
              </a:ext>
            </a:extLst>
          </p:cNvPr>
          <p:cNvSpPr>
            <a:spLocks noGrp="1"/>
          </p:cNvSpPr>
          <p:nvPr>
            <p:ph type="body" sz="quarter" idx="19" hasCustomPrompt="1"/>
          </p:nvPr>
        </p:nvSpPr>
        <p:spPr>
          <a:xfrm>
            <a:off x="252413" y="5133704"/>
            <a:ext cx="1333500" cy="1009650"/>
          </a:xfrm>
        </p:spPr>
        <p:txBody>
          <a:bodyPr lIns="45720" rIns="45720">
            <a:noAutofit/>
          </a:bodyPr>
          <a:lstStyle>
            <a:lvl1pPr marL="0" indent="0" algn="ctr">
              <a:buNone/>
              <a:defRPr sz="1400" b="1"/>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Project Short Name</a:t>
            </a:r>
          </a:p>
          <a:p>
            <a:pPr lvl="0"/>
            <a:r>
              <a:rPr lang="en-US"/>
              <a:t>Status</a:t>
            </a:r>
          </a:p>
        </p:txBody>
      </p:sp>
      <p:sp>
        <p:nvSpPr>
          <p:cNvPr id="27" name="Text Placeholder 20">
            <a:extLst>
              <a:ext uri="{FF2B5EF4-FFF2-40B4-BE49-F238E27FC236}">
                <a16:creationId xmlns:a16="http://schemas.microsoft.com/office/drawing/2014/main" id="{DFD90BB3-D1E6-4D96-A1B1-5865C223A775}"/>
              </a:ext>
            </a:extLst>
          </p:cNvPr>
          <p:cNvSpPr>
            <a:spLocks noGrp="1"/>
          </p:cNvSpPr>
          <p:nvPr>
            <p:ph type="body" sz="quarter" idx="20" hasCustomPrompt="1"/>
          </p:nvPr>
        </p:nvSpPr>
        <p:spPr>
          <a:xfrm>
            <a:off x="1711049" y="5137898"/>
            <a:ext cx="4224162" cy="1009650"/>
          </a:xfrm>
        </p:spPr>
        <p:txBody>
          <a:bodyPr>
            <a:noAutofit/>
          </a:bodyPr>
          <a:lstStyle>
            <a:lvl1pPr marL="0" indent="0" algn="l">
              <a:spcBef>
                <a:spcPts val="0"/>
              </a:spcBef>
              <a:buNone/>
              <a:defRPr sz="1200" b="0">
                <a:latin typeface="+mn-lt"/>
              </a:defRPr>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Project Name</a:t>
            </a:r>
          </a:p>
          <a:p>
            <a:pPr lvl="0"/>
            <a:r>
              <a:rPr lang="en-US"/>
              <a:t>Project progress vs Goals</a:t>
            </a:r>
          </a:p>
          <a:p>
            <a:pPr lvl="0"/>
            <a:r>
              <a:rPr lang="en-US"/>
              <a:t>Key Actions</a:t>
            </a:r>
          </a:p>
        </p:txBody>
      </p:sp>
      <p:sp>
        <p:nvSpPr>
          <p:cNvPr id="28" name="Text Placeholder 20">
            <a:extLst>
              <a:ext uri="{FF2B5EF4-FFF2-40B4-BE49-F238E27FC236}">
                <a16:creationId xmlns:a16="http://schemas.microsoft.com/office/drawing/2014/main" id="{9F8FEFA7-D943-4E25-9B00-1BAC1AEE5235}"/>
              </a:ext>
            </a:extLst>
          </p:cNvPr>
          <p:cNvSpPr>
            <a:spLocks noGrp="1"/>
          </p:cNvSpPr>
          <p:nvPr>
            <p:ph type="body" sz="quarter" idx="21" hasCustomPrompt="1"/>
          </p:nvPr>
        </p:nvSpPr>
        <p:spPr>
          <a:xfrm>
            <a:off x="6256789" y="1618419"/>
            <a:ext cx="1333500" cy="1009650"/>
          </a:xfrm>
        </p:spPr>
        <p:txBody>
          <a:bodyPr lIns="45720" rIns="45720">
            <a:noAutofit/>
          </a:bodyPr>
          <a:lstStyle>
            <a:lvl1pPr marL="0" indent="0" algn="ctr">
              <a:buNone/>
              <a:defRPr sz="1400" b="1"/>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Project Short Name</a:t>
            </a:r>
          </a:p>
          <a:p>
            <a:pPr lvl="0"/>
            <a:r>
              <a:rPr lang="en-US"/>
              <a:t>Status</a:t>
            </a:r>
          </a:p>
        </p:txBody>
      </p:sp>
      <p:sp>
        <p:nvSpPr>
          <p:cNvPr id="29" name="Text Placeholder 20">
            <a:extLst>
              <a:ext uri="{FF2B5EF4-FFF2-40B4-BE49-F238E27FC236}">
                <a16:creationId xmlns:a16="http://schemas.microsoft.com/office/drawing/2014/main" id="{E8AB69DE-1D74-4C5A-9CBA-1FC8FAAD2BDB}"/>
              </a:ext>
            </a:extLst>
          </p:cNvPr>
          <p:cNvSpPr>
            <a:spLocks noGrp="1"/>
          </p:cNvSpPr>
          <p:nvPr>
            <p:ph type="body" sz="quarter" idx="22" hasCustomPrompt="1"/>
          </p:nvPr>
        </p:nvSpPr>
        <p:spPr>
          <a:xfrm>
            <a:off x="7715425" y="1618419"/>
            <a:ext cx="4224162" cy="1009650"/>
          </a:xfrm>
        </p:spPr>
        <p:txBody>
          <a:bodyPr>
            <a:noAutofit/>
          </a:bodyPr>
          <a:lstStyle>
            <a:lvl1pPr marL="0" indent="0" algn="l">
              <a:spcBef>
                <a:spcPts val="0"/>
              </a:spcBef>
              <a:buNone/>
              <a:defRPr sz="1200" b="0">
                <a:latin typeface="+mn-lt"/>
              </a:defRPr>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Project Name</a:t>
            </a:r>
          </a:p>
          <a:p>
            <a:pPr lvl="0"/>
            <a:r>
              <a:rPr lang="en-US"/>
              <a:t>Project progress vs Goals</a:t>
            </a:r>
          </a:p>
          <a:p>
            <a:pPr lvl="0"/>
            <a:r>
              <a:rPr lang="en-US"/>
              <a:t>Key Actions</a:t>
            </a:r>
          </a:p>
        </p:txBody>
      </p:sp>
      <p:sp>
        <p:nvSpPr>
          <p:cNvPr id="30" name="Text Placeholder 20">
            <a:extLst>
              <a:ext uri="{FF2B5EF4-FFF2-40B4-BE49-F238E27FC236}">
                <a16:creationId xmlns:a16="http://schemas.microsoft.com/office/drawing/2014/main" id="{26CA01C1-AE99-43D2-B754-90655F3DA41C}"/>
              </a:ext>
            </a:extLst>
          </p:cNvPr>
          <p:cNvSpPr>
            <a:spLocks noGrp="1"/>
          </p:cNvSpPr>
          <p:nvPr>
            <p:ph type="body" sz="quarter" idx="23" hasCustomPrompt="1"/>
          </p:nvPr>
        </p:nvSpPr>
        <p:spPr>
          <a:xfrm>
            <a:off x="6256789" y="2789249"/>
            <a:ext cx="1333500" cy="1009650"/>
          </a:xfrm>
        </p:spPr>
        <p:txBody>
          <a:bodyPr lIns="45720" rIns="45720">
            <a:noAutofit/>
          </a:bodyPr>
          <a:lstStyle>
            <a:lvl1pPr marL="0" indent="0" algn="ctr">
              <a:buNone/>
              <a:defRPr sz="1400" b="1"/>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Project Short Name</a:t>
            </a:r>
          </a:p>
          <a:p>
            <a:pPr lvl="0"/>
            <a:r>
              <a:rPr lang="en-US"/>
              <a:t>Status</a:t>
            </a:r>
          </a:p>
        </p:txBody>
      </p:sp>
      <p:sp>
        <p:nvSpPr>
          <p:cNvPr id="31" name="Text Placeholder 20">
            <a:extLst>
              <a:ext uri="{FF2B5EF4-FFF2-40B4-BE49-F238E27FC236}">
                <a16:creationId xmlns:a16="http://schemas.microsoft.com/office/drawing/2014/main" id="{0AB92726-B8E4-4851-B9AF-EBDA13BBD8A9}"/>
              </a:ext>
            </a:extLst>
          </p:cNvPr>
          <p:cNvSpPr>
            <a:spLocks noGrp="1"/>
          </p:cNvSpPr>
          <p:nvPr>
            <p:ph type="body" sz="quarter" idx="24" hasCustomPrompt="1"/>
          </p:nvPr>
        </p:nvSpPr>
        <p:spPr>
          <a:xfrm>
            <a:off x="7715425" y="2790647"/>
            <a:ext cx="4224162" cy="1009650"/>
          </a:xfrm>
        </p:spPr>
        <p:txBody>
          <a:bodyPr>
            <a:noAutofit/>
          </a:bodyPr>
          <a:lstStyle>
            <a:lvl1pPr marL="0" indent="0" algn="l">
              <a:spcBef>
                <a:spcPts val="0"/>
              </a:spcBef>
              <a:buNone/>
              <a:defRPr sz="1200" b="0">
                <a:latin typeface="+mn-lt"/>
              </a:defRPr>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Project Name</a:t>
            </a:r>
          </a:p>
          <a:p>
            <a:pPr lvl="0"/>
            <a:r>
              <a:rPr lang="en-US"/>
              <a:t>Project progress vs Goals</a:t>
            </a:r>
          </a:p>
          <a:p>
            <a:pPr lvl="0"/>
            <a:r>
              <a:rPr lang="en-US"/>
              <a:t>Key Actions</a:t>
            </a:r>
          </a:p>
        </p:txBody>
      </p:sp>
      <p:sp>
        <p:nvSpPr>
          <p:cNvPr id="32" name="Text Placeholder 20">
            <a:extLst>
              <a:ext uri="{FF2B5EF4-FFF2-40B4-BE49-F238E27FC236}">
                <a16:creationId xmlns:a16="http://schemas.microsoft.com/office/drawing/2014/main" id="{55AE2DA4-EC19-426F-B415-863ABFAC4897}"/>
              </a:ext>
            </a:extLst>
          </p:cNvPr>
          <p:cNvSpPr>
            <a:spLocks noGrp="1"/>
          </p:cNvSpPr>
          <p:nvPr>
            <p:ph type="body" sz="quarter" idx="25" hasCustomPrompt="1"/>
          </p:nvPr>
        </p:nvSpPr>
        <p:spPr>
          <a:xfrm>
            <a:off x="6256789" y="3960079"/>
            <a:ext cx="1333500" cy="1009650"/>
          </a:xfrm>
        </p:spPr>
        <p:txBody>
          <a:bodyPr lIns="45720" rIns="45720">
            <a:noAutofit/>
          </a:bodyPr>
          <a:lstStyle>
            <a:lvl1pPr marL="0" indent="0" algn="ctr">
              <a:buNone/>
              <a:defRPr sz="1400" b="1"/>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Project Short Name</a:t>
            </a:r>
          </a:p>
          <a:p>
            <a:pPr lvl="0"/>
            <a:r>
              <a:rPr lang="en-US"/>
              <a:t>Status</a:t>
            </a:r>
          </a:p>
        </p:txBody>
      </p:sp>
      <p:sp>
        <p:nvSpPr>
          <p:cNvPr id="33" name="Text Placeholder 20">
            <a:extLst>
              <a:ext uri="{FF2B5EF4-FFF2-40B4-BE49-F238E27FC236}">
                <a16:creationId xmlns:a16="http://schemas.microsoft.com/office/drawing/2014/main" id="{46F3DE79-A6D8-408D-8325-825F094E86D2}"/>
              </a:ext>
            </a:extLst>
          </p:cNvPr>
          <p:cNvSpPr>
            <a:spLocks noGrp="1"/>
          </p:cNvSpPr>
          <p:nvPr>
            <p:ph type="body" sz="quarter" idx="26" hasCustomPrompt="1"/>
          </p:nvPr>
        </p:nvSpPr>
        <p:spPr>
          <a:xfrm>
            <a:off x="7715425" y="3962875"/>
            <a:ext cx="4224162" cy="1009650"/>
          </a:xfrm>
        </p:spPr>
        <p:txBody>
          <a:bodyPr>
            <a:noAutofit/>
          </a:bodyPr>
          <a:lstStyle>
            <a:lvl1pPr marL="0" indent="0" algn="l">
              <a:spcBef>
                <a:spcPts val="0"/>
              </a:spcBef>
              <a:buNone/>
              <a:defRPr sz="1200" b="0">
                <a:latin typeface="+mn-lt"/>
              </a:defRPr>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Project Name</a:t>
            </a:r>
          </a:p>
          <a:p>
            <a:pPr lvl="0"/>
            <a:r>
              <a:rPr lang="en-US"/>
              <a:t>Project progress vs Goals</a:t>
            </a:r>
          </a:p>
          <a:p>
            <a:pPr lvl="0"/>
            <a:r>
              <a:rPr lang="en-US"/>
              <a:t>Key Actions</a:t>
            </a:r>
          </a:p>
        </p:txBody>
      </p:sp>
      <p:sp>
        <p:nvSpPr>
          <p:cNvPr id="34" name="Text Placeholder 20">
            <a:extLst>
              <a:ext uri="{FF2B5EF4-FFF2-40B4-BE49-F238E27FC236}">
                <a16:creationId xmlns:a16="http://schemas.microsoft.com/office/drawing/2014/main" id="{6CCD82AF-A09F-43FA-ABBB-BA0F0DC55F14}"/>
              </a:ext>
            </a:extLst>
          </p:cNvPr>
          <p:cNvSpPr>
            <a:spLocks noGrp="1"/>
          </p:cNvSpPr>
          <p:nvPr>
            <p:ph type="body" sz="quarter" idx="27" hasCustomPrompt="1"/>
          </p:nvPr>
        </p:nvSpPr>
        <p:spPr>
          <a:xfrm>
            <a:off x="6256789" y="5130908"/>
            <a:ext cx="1333500" cy="1009650"/>
          </a:xfrm>
        </p:spPr>
        <p:txBody>
          <a:bodyPr lIns="45720" rIns="45720">
            <a:noAutofit/>
          </a:bodyPr>
          <a:lstStyle>
            <a:lvl1pPr marL="0" indent="0" algn="ctr">
              <a:buNone/>
              <a:defRPr sz="1400" b="1"/>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Project Short Name</a:t>
            </a:r>
          </a:p>
          <a:p>
            <a:pPr lvl="0"/>
            <a:r>
              <a:rPr lang="en-US"/>
              <a:t>Status</a:t>
            </a:r>
          </a:p>
        </p:txBody>
      </p:sp>
      <p:sp>
        <p:nvSpPr>
          <p:cNvPr id="35" name="Text Placeholder 20">
            <a:extLst>
              <a:ext uri="{FF2B5EF4-FFF2-40B4-BE49-F238E27FC236}">
                <a16:creationId xmlns:a16="http://schemas.microsoft.com/office/drawing/2014/main" id="{B63DFACB-9219-47B6-83BA-DE91B4E7A588}"/>
              </a:ext>
            </a:extLst>
          </p:cNvPr>
          <p:cNvSpPr>
            <a:spLocks noGrp="1"/>
          </p:cNvSpPr>
          <p:nvPr>
            <p:ph type="body" sz="quarter" idx="28" hasCustomPrompt="1"/>
          </p:nvPr>
        </p:nvSpPr>
        <p:spPr>
          <a:xfrm>
            <a:off x="7715425" y="5135102"/>
            <a:ext cx="4224162" cy="1009650"/>
          </a:xfrm>
        </p:spPr>
        <p:txBody>
          <a:bodyPr>
            <a:noAutofit/>
          </a:bodyPr>
          <a:lstStyle>
            <a:lvl1pPr marL="0" indent="0" algn="l">
              <a:spcBef>
                <a:spcPts val="0"/>
              </a:spcBef>
              <a:buNone/>
              <a:defRPr sz="1200" b="0">
                <a:latin typeface="+mn-lt"/>
              </a:defRPr>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Project Name</a:t>
            </a:r>
          </a:p>
          <a:p>
            <a:pPr lvl="0"/>
            <a:r>
              <a:rPr lang="en-US"/>
              <a:t>Project progress vs Goals</a:t>
            </a:r>
          </a:p>
          <a:p>
            <a:pPr lvl="0"/>
            <a:r>
              <a:rPr lang="en-US"/>
              <a:t>Key Actions</a:t>
            </a:r>
          </a:p>
        </p:txBody>
      </p:sp>
      <p:pic>
        <p:nvPicPr>
          <p:cNvPr id="8" name="Picture 7" descr="A drawing of a face&#10;&#10;Description automatically generated">
            <a:extLst>
              <a:ext uri="{FF2B5EF4-FFF2-40B4-BE49-F238E27FC236}">
                <a16:creationId xmlns:a16="http://schemas.microsoft.com/office/drawing/2014/main" id="{46F87A89-21F5-4576-8760-75F81FF911F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697709" y="180366"/>
            <a:ext cx="1292460" cy="732704"/>
          </a:xfrm>
          <a:prstGeom prst="rect">
            <a:avLst/>
          </a:prstGeom>
        </p:spPr>
      </p:pic>
      <p:sp>
        <p:nvSpPr>
          <p:cNvPr id="36" name="Text Placeholder 35">
            <a:extLst>
              <a:ext uri="{FF2B5EF4-FFF2-40B4-BE49-F238E27FC236}">
                <a16:creationId xmlns:a16="http://schemas.microsoft.com/office/drawing/2014/main" id="{CCF5C17C-50CE-4363-976A-E4896D1DBD92}"/>
              </a:ext>
            </a:extLst>
          </p:cNvPr>
          <p:cNvSpPr>
            <a:spLocks noGrp="1"/>
          </p:cNvSpPr>
          <p:nvPr>
            <p:ph type="body" sz="quarter" idx="29"/>
          </p:nvPr>
        </p:nvSpPr>
        <p:spPr>
          <a:xfrm>
            <a:off x="158750" y="1065213"/>
            <a:ext cx="11907838" cy="390628"/>
          </a:xfrm>
        </p:spPr>
        <p:txBody>
          <a:bodyPr anchor="ctr"/>
          <a:lstStyle>
            <a:lvl1pPr marL="0" indent="0" algn="l">
              <a:buNone/>
              <a:defRPr sz="2400">
                <a:solidFill>
                  <a:schemeClr val="bg1"/>
                </a:solidFill>
              </a:defRPr>
            </a:lvl1pPr>
          </a:lstStyle>
          <a:p>
            <a:pPr lvl="0"/>
            <a:r>
              <a:rPr lang="en-US"/>
              <a:t>Click to edit Master text styles</a:t>
            </a:r>
          </a:p>
        </p:txBody>
      </p:sp>
      <p:grpSp>
        <p:nvGrpSpPr>
          <p:cNvPr id="37" name="Group 36">
            <a:extLst>
              <a:ext uri="{FF2B5EF4-FFF2-40B4-BE49-F238E27FC236}">
                <a16:creationId xmlns:a16="http://schemas.microsoft.com/office/drawing/2014/main" id="{D20CA9F0-86B4-41D1-92C1-5CD5F3EBDE87}"/>
              </a:ext>
            </a:extLst>
          </p:cNvPr>
          <p:cNvGrpSpPr/>
          <p:nvPr userDrawn="1"/>
        </p:nvGrpSpPr>
        <p:grpSpPr>
          <a:xfrm>
            <a:off x="8024068" y="6446115"/>
            <a:ext cx="3461856" cy="234957"/>
            <a:chOff x="8682604" y="750746"/>
            <a:chExt cx="3461856" cy="234957"/>
          </a:xfrm>
        </p:grpSpPr>
        <p:sp>
          <p:nvSpPr>
            <p:cNvPr id="38" name="Rectangle 37">
              <a:extLst>
                <a:ext uri="{FF2B5EF4-FFF2-40B4-BE49-F238E27FC236}">
                  <a16:creationId xmlns:a16="http://schemas.microsoft.com/office/drawing/2014/main" id="{5C087F1F-A7EC-47FF-AC72-C3D8F2B9E445}"/>
                </a:ext>
              </a:extLst>
            </p:cNvPr>
            <p:cNvSpPr/>
            <p:nvPr userDrawn="1"/>
          </p:nvSpPr>
          <p:spPr>
            <a:xfrm>
              <a:off x="8682604" y="771787"/>
              <a:ext cx="197141" cy="197141"/>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4C2785BC-A89E-46D6-93B9-0F596A1DB1B4}"/>
                </a:ext>
              </a:extLst>
            </p:cNvPr>
            <p:cNvSpPr/>
            <p:nvPr userDrawn="1"/>
          </p:nvSpPr>
          <p:spPr>
            <a:xfrm>
              <a:off x="9523595" y="774649"/>
              <a:ext cx="197141" cy="197141"/>
            </a:xfrm>
            <a:prstGeom prst="rect">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C11E4506-0D1B-4325-A674-C04ADA1614ED}"/>
                </a:ext>
              </a:extLst>
            </p:cNvPr>
            <p:cNvSpPr/>
            <p:nvPr userDrawn="1"/>
          </p:nvSpPr>
          <p:spPr>
            <a:xfrm>
              <a:off x="10568030" y="771787"/>
              <a:ext cx="197141" cy="197141"/>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CD4813AC-DE87-4123-A621-E6CA49F3F230}"/>
                </a:ext>
              </a:extLst>
            </p:cNvPr>
            <p:cNvSpPr/>
            <p:nvPr userDrawn="1"/>
          </p:nvSpPr>
          <p:spPr>
            <a:xfrm>
              <a:off x="11356245" y="767592"/>
              <a:ext cx="197141" cy="19714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494A6FDC-707F-42BD-8301-CCFCDB0B9A85}"/>
                </a:ext>
              </a:extLst>
            </p:cNvPr>
            <p:cNvSpPr txBox="1"/>
            <p:nvPr userDrawn="1"/>
          </p:nvSpPr>
          <p:spPr>
            <a:xfrm>
              <a:off x="8833608" y="754871"/>
              <a:ext cx="650147" cy="230832"/>
            </a:xfrm>
            <a:prstGeom prst="rect">
              <a:avLst/>
            </a:prstGeom>
            <a:noFill/>
          </p:spPr>
          <p:txBody>
            <a:bodyPr wrap="square" rtlCol="0">
              <a:spAutoFit/>
            </a:bodyPr>
            <a:lstStyle/>
            <a:p>
              <a:r>
                <a:rPr lang="en-US" sz="900">
                  <a:solidFill>
                    <a:schemeClr val="tx1">
                      <a:lumMod val="65000"/>
                      <a:lumOff val="35000"/>
                    </a:schemeClr>
                  </a:solidFill>
                </a:rPr>
                <a:t>Complete</a:t>
              </a:r>
            </a:p>
          </p:txBody>
        </p:sp>
        <p:sp>
          <p:nvSpPr>
            <p:cNvPr id="43" name="TextBox 42">
              <a:extLst>
                <a:ext uri="{FF2B5EF4-FFF2-40B4-BE49-F238E27FC236}">
                  <a16:creationId xmlns:a16="http://schemas.microsoft.com/office/drawing/2014/main" id="{DB1F945F-69FD-47B9-A7F6-7EAC670DB638}"/>
                </a:ext>
              </a:extLst>
            </p:cNvPr>
            <p:cNvSpPr txBox="1"/>
            <p:nvPr userDrawn="1"/>
          </p:nvSpPr>
          <p:spPr>
            <a:xfrm>
              <a:off x="9687528" y="753184"/>
              <a:ext cx="832260" cy="230832"/>
            </a:xfrm>
            <a:prstGeom prst="rect">
              <a:avLst/>
            </a:prstGeom>
            <a:noFill/>
          </p:spPr>
          <p:txBody>
            <a:bodyPr wrap="square" rtlCol="0">
              <a:spAutoFit/>
            </a:bodyPr>
            <a:lstStyle/>
            <a:p>
              <a:r>
                <a:rPr lang="en-US" sz="900">
                  <a:solidFill>
                    <a:schemeClr val="tx1">
                      <a:lumMod val="65000"/>
                      <a:lumOff val="35000"/>
                    </a:schemeClr>
                  </a:solidFill>
                </a:rPr>
                <a:t>Ahead of Plan</a:t>
              </a:r>
            </a:p>
          </p:txBody>
        </p:sp>
        <p:sp>
          <p:nvSpPr>
            <p:cNvPr id="44" name="TextBox 43">
              <a:extLst>
                <a:ext uri="{FF2B5EF4-FFF2-40B4-BE49-F238E27FC236}">
                  <a16:creationId xmlns:a16="http://schemas.microsoft.com/office/drawing/2014/main" id="{CB792F41-35AF-4EE5-845D-DCF3E1B1C992}"/>
                </a:ext>
              </a:extLst>
            </p:cNvPr>
            <p:cNvSpPr txBox="1"/>
            <p:nvPr userDrawn="1"/>
          </p:nvSpPr>
          <p:spPr>
            <a:xfrm>
              <a:off x="10707668" y="750746"/>
              <a:ext cx="650147" cy="230832"/>
            </a:xfrm>
            <a:prstGeom prst="rect">
              <a:avLst/>
            </a:prstGeom>
            <a:noFill/>
          </p:spPr>
          <p:txBody>
            <a:bodyPr wrap="square" rtlCol="0">
              <a:spAutoFit/>
            </a:bodyPr>
            <a:lstStyle/>
            <a:p>
              <a:r>
                <a:rPr lang="en-US" sz="900">
                  <a:solidFill>
                    <a:schemeClr val="tx1">
                      <a:lumMod val="65000"/>
                      <a:lumOff val="35000"/>
                    </a:schemeClr>
                  </a:solidFill>
                </a:rPr>
                <a:t>On Track</a:t>
              </a:r>
            </a:p>
          </p:txBody>
        </p:sp>
        <p:sp>
          <p:nvSpPr>
            <p:cNvPr id="45" name="TextBox 44">
              <a:extLst>
                <a:ext uri="{FF2B5EF4-FFF2-40B4-BE49-F238E27FC236}">
                  <a16:creationId xmlns:a16="http://schemas.microsoft.com/office/drawing/2014/main" id="{3DA1B271-01FA-4DCB-B28A-21F15D559CBC}"/>
                </a:ext>
              </a:extLst>
            </p:cNvPr>
            <p:cNvSpPr txBox="1"/>
            <p:nvPr userDrawn="1"/>
          </p:nvSpPr>
          <p:spPr>
            <a:xfrm>
              <a:off x="11509160" y="750746"/>
              <a:ext cx="635300" cy="230832"/>
            </a:xfrm>
            <a:prstGeom prst="rect">
              <a:avLst/>
            </a:prstGeom>
            <a:noFill/>
          </p:spPr>
          <p:txBody>
            <a:bodyPr wrap="square" rtlCol="0">
              <a:spAutoFit/>
            </a:bodyPr>
            <a:lstStyle/>
            <a:p>
              <a:r>
                <a:rPr lang="en-US" sz="900">
                  <a:solidFill>
                    <a:schemeClr val="tx1">
                      <a:lumMod val="65000"/>
                      <a:lumOff val="35000"/>
                    </a:schemeClr>
                  </a:solidFill>
                </a:rPr>
                <a:t>Off Track</a:t>
              </a:r>
            </a:p>
          </p:txBody>
        </p:sp>
      </p:grpSp>
      <p:sp>
        <p:nvSpPr>
          <p:cNvPr id="46" name="Rectangle 45">
            <a:extLst>
              <a:ext uri="{FF2B5EF4-FFF2-40B4-BE49-F238E27FC236}">
                <a16:creationId xmlns:a16="http://schemas.microsoft.com/office/drawing/2014/main" id="{92C68BD9-B096-404C-9588-19B361DB5D82}"/>
              </a:ext>
            </a:extLst>
          </p:cNvPr>
          <p:cNvSpPr/>
          <p:nvPr userDrawn="1"/>
        </p:nvSpPr>
        <p:spPr>
          <a:xfrm>
            <a:off x="178966" y="6424602"/>
            <a:ext cx="2695738" cy="276999"/>
          </a:xfrm>
          <a:prstGeom prst="rect">
            <a:avLst/>
          </a:prstGeom>
        </p:spPr>
        <p:txBody>
          <a:bodyPr wrap="none">
            <a:spAutoFit/>
          </a:bodyPr>
          <a:lstStyle/>
          <a:p>
            <a:r>
              <a:rPr lang="en-US" sz="1200" i="1">
                <a:solidFill>
                  <a:schemeClr val="tx1">
                    <a:lumMod val="50000"/>
                    <a:lumOff val="50000"/>
                  </a:schemeClr>
                </a:solidFill>
              </a:rPr>
              <a:t>All data is up to date as of June 30, 2022</a:t>
            </a:r>
            <a:endParaRPr lang="en-US" sz="1200" i="1"/>
          </a:p>
        </p:txBody>
      </p:sp>
    </p:spTree>
    <p:extLst>
      <p:ext uri="{BB962C8B-B14F-4D97-AF65-F5344CB8AC3E}">
        <p14:creationId xmlns:p14="http://schemas.microsoft.com/office/powerpoint/2010/main" val="995546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Off Track Activities">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8263BF0-7878-448C-8304-4EC123F8FA54}"/>
              </a:ext>
            </a:extLst>
          </p:cNvPr>
          <p:cNvSpPr/>
          <p:nvPr userDrawn="1"/>
        </p:nvSpPr>
        <p:spPr>
          <a:xfrm>
            <a:off x="125136" y="1463878"/>
            <a:ext cx="11941728" cy="4811087"/>
          </a:xfrm>
          <a:prstGeom prst="rect">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a:extLst>
              <a:ext uri="{FF2B5EF4-FFF2-40B4-BE49-F238E27FC236}">
                <a16:creationId xmlns:a16="http://schemas.microsoft.com/office/drawing/2014/main" id="{8E2F1826-6244-4D0D-8227-0064182D93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649D9D-8A7E-47B7-82C1-E17E4A7CA729}"/>
              </a:ext>
            </a:extLst>
          </p:cNvPr>
          <p:cNvSpPr>
            <a:spLocks noGrp="1"/>
          </p:cNvSpPr>
          <p:nvPr>
            <p:ph type="sldNum" sz="quarter" idx="12"/>
          </p:nvPr>
        </p:nvSpPr>
        <p:spPr>
          <a:xfrm>
            <a:off x="8610599" y="6356350"/>
            <a:ext cx="3402435" cy="365125"/>
          </a:xfrm>
          <a:prstGeom prst="rect">
            <a:avLst/>
          </a:prstGeom>
        </p:spPr>
        <p:txBody>
          <a:bodyPr/>
          <a:lstStyle/>
          <a:p>
            <a:fld id="{8325A51C-C961-430C-9B62-7862ED08019D}" type="slidenum">
              <a:rPr lang="en-US" smtClean="0"/>
              <a:t>‹#›</a:t>
            </a:fld>
            <a:endParaRPr lang="en-US"/>
          </a:p>
        </p:txBody>
      </p:sp>
      <p:sp>
        <p:nvSpPr>
          <p:cNvPr id="10" name="Rectangle 9">
            <a:extLst>
              <a:ext uri="{FF2B5EF4-FFF2-40B4-BE49-F238E27FC236}">
                <a16:creationId xmlns:a16="http://schemas.microsoft.com/office/drawing/2014/main" id="{8FAC9E36-1C56-438F-AE79-13FF74A1F09D}"/>
              </a:ext>
            </a:extLst>
          </p:cNvPr>
          <p:cNvSpPr/>
          <p:nvPr userDrawn="1"/>
        </p:nvSpPr>
        <p:spPr>
          <a:xfrm>
            <a:off x="125136" y="1065401"/>
            <a:ext cx="11941728" cy="398477"/>
          </a:xfrm>
          <a:prstGeom prst="rect">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 Placeholder 20">
            <a:extLst>
              <a:ext uri="{FF2B5EF4-FFF2-40B4-BE49-F238E27FC236}">
                <a16:creationId xmlns:a16="http://schemas.microsoft.com/office/drawing/2014/main" id="{F76C3948-9F12-47B8-8D63-A2B5AF7ED928}"/>
              </a:ext>
            </a:extLst>
          </p:cNvPr>
          <p:cNvSpPr>
            <a:spLocks noGrp="1"/>
          </p:cNvSpPr>
          <p:nvPr>
            <p:ph type="body" sz="quarter" idx="13" hasCustomPrompt="1"/>
          </p:nvPr>
        </p:nvSpPr>
        <p:spPr>
          <a:xfrm>
            <a:off x="252413" y="1621214"/>
            <a:ext cx="1333500" cy="2194560"/>
          </a:xfrm>
        </p:spPr>
        <p:txBody>
          <a:bodyPr anchor="ctr">
            <a:noAutofit/>
          </a:bodyPr>
          <a:lstStyle>
            <a:lvl1pPr marL="0" indent="0" algn="ctr">
              <a:buNone/>
              <a:defRPr sz="1400" b="1"/>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Status</a:t>
            </a:r>
          </a:p>
        </p:txBody>
      </p:sp>
      <p:sp>
        <p:nvSpPr>
          <p:cNvPr id="22" name="Text Placeholder 20">
            <a:extLst>
              <a:ext uri="{FF2B5EF4-FFF2-40B4-BE49-F238E27FC236}">
                <a16:creationId xmlns:a16="http://schemas.microsoft.com/office/drawing/2014/main" id="{173714D3-3311-4A98-B1E5-43CF4539086B}"/>
              </a:ext>
            </a:extLst>
          </p:cNvPr>
          <p:cNvSpPr>
            <a:spLocks noGrp="1"/>
          </p:cNvSpPr>
          <p:nvPr>
            <p:ph type="body" sz="quarter" idx="14" hasCustomPrompt="1"/>
          </p:nvPr>
        </p:nvSpPr>
        <p:spPr>
          <a:xfrm>
            <a:off x="1711048" y="1621215"/>
            <a:ext cx="2663811" cy="2194560"/>
          </a:xfrm>
        </p:spPr>
        <p:txBody>
          <a:bodyPr>
            <a:noAutofit/>
          </a:bodyPr>
          <a:lstStyle>
            <a:lvl1pPr marL="0" indent="0" algn="l">
              <a:spcBef>
                <a:spcPts val="0"/>
              </a:spcBef>
              <a:buNone/>
              <a:defRPr sz="1200" b="0">
                <a:latin typeface="+mn-lt"/>
              </a:defRPr>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Current Goal</a:t>
            </a:r>
          </a:p>
        </p:txBody>
      </p:sp>
      <p:sp>
        <p:nvSpPr>
          <p:cNvPr id="36" name="Text Placeholder 35">
            <a:extLst>
              <a:ext uri="{FF2B5EF4-FFF2-40B4-BE49-F238E27FC236}">
                <a16:creationId xmlns:a16="http://schemas.microsoft.com/office/drawing/2014/main" id="{CCF5C17C-50CE-4363-976A-E4896D1DBD92}"/>
              </a:ext>
            </a:extLst>
          </p:cNvPr>
          <p:cNvSpPr>
            <a:spLocks noGrp="1"/>
          </p:cNvSpPr>
          <p:nvPr>
            <p:ph type="body" sz="quarter" idx="29" hasCustomPrompt="1"/>
          </p:nvPr>
        </p:nvSpPr>
        <p:spPr>
          <a:xfrm>
            <a:off x="252413" y="1073601"/>
            <a:ext cx="1333500" cy="390628"/>
          </a:xfrm>
        </p:spPr>
        <p:txBody>
          <a:bodyPr anchor="ctr">
            <a:noAutofit/>
          </a:bodyPr>
          <a:lstStyle>
            <a:lvl1pPr marL="0" indent="0" algn="l">
              <a:buNone/>
              <a:defRPr sz="1800">
                <a:solidFill>
                  <a:schemeClr val="bg1"/>
                </a:solidFill>
              </a:defRPr>
            </a:lvl1pPr>
          </a:lstStyle>
          <a:p>
            <a:pPr lvl="0"/>
            <a:r>
              <a:rPr lang="en-US"/>
              <a:t>Status</a:t>
            </a:r>
          </a:p>
        </p:txBody>
      </p:sp>
      <p:sp>
        <p:nvSpPr>
          <p:cNvPr id="37" name="Text Placeholder 20">
            <a:extLst>
              <a:ext uri="{FF2B5EF4-FFF2-40B4-BE49-F238E27FC236}">
                <a16:creationId xmlns:a16="http://schemas.microsoft.com/office/drawing/2014/main" id="{473949E5-231F-4A19-A1C7-EB2490296E3C}"/>
              </a:ext>
            </a:extLst>
          </p:cNvPr>
          <p:cNvSpPr>
            <a:spLocks noGrp="1"/>
          </p:cNvSpPr>
          <p:nvPr>
            <p:ph type="body" sz="quarter" idx="30" hasCustomPrompt="1"/>
          </p:nvPr>
        </p:nvSpPr>
        <p:spPr>
          <a:xfrm>
            <a:off x="4499994" y="1623136"/>
            <a:ext cx="7439593" cy="2194560"/>
          </a:xfrm>
        </p:spPr>
        <p:txBody>
          <a:bodyPr>
            <a:noAutofit/>
          </a:bodyPr>
          <a:lstStyle>
            <a:lvl1pPr marL="0" indent="0" algn="l">
              <a:spcBef>
                <a:spcPts val="0"/>
              </a:spcBef>
              <a:buNone/>
              <a:defRPr sz="1200" b="0">
                <a:latin typeface="+mn-lt"/>
              </a:defRPr>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Summary</a:t>
            </a:r>
          </a:p>
          <a:p>
            <a:pPr lvl="0"/>
            <a:r>
              <a:rPr lang="en-US"/>
              <a:t>Progress/Challenges</a:t>
            </a:r>
          </a:p>
          <a:p>
            <a:pPr lvl="0"/>
            <a:r>
              <a:rPr lang="en-US"/>
              <a:t>Actions to Improve or Sustain Performance</a:t>
            </a:r>
          </a:p>
        </p:txBody>
      </p:sp>
      <p:sp>
        <p:nvSpPr>
          <p:cNvPr id="38" name="Text Placeholder 35">
            <a:extLst>
              <a:ext uri="{FF2B5EF4-FFF2-40B4-BE49-F238E27FC236}">
                <a16:creationId xmlns:a16="http://schemas.microsoft.com/office/drawing/2014/main" id="{101E0F36-BF7C-4CFC-81B3-EBFF261DF3BD}"/>
              </a:ext>
            </a:extLst>
          </p:cNvPr>
          <p:cNvSpPr>
            <a:spLocks noGrp="1"/>
          </p:cNvSpPr>
          <p:nvPr>
            <p:ph type="body" sz="quarter" idx="31" hasCustomPrompt="1"/>
          </p:nvPr>
        </p:nvSpPr>
        <p:spPr>
          <a:xfrm>
            <a:off x="1708645" y="1079514"/>
            <a:ext cx="2663811" cy="390628"/>
          </a:xfrm>
        </p:spPr>
        <p:txBody>
          <a:bodyPr anchor="ctr">
            <a:noAutofit/>
          </a:bodyPr>
          <a:lstStyle>
            <a:lvl1pPr marL="0" indent="0" algn="l">
              <a:buNone/>
              <a:defRPr sz="1800">
                <a:solidFill>
                  <a:schemeClr val="bg1"/>
                </a:solidFill>
              </a:defRPr>
            </a:lvl1pPr>
          </a:lstStyle>
          <a:p>
            <a:pPr lvl="0"/>
            <a:r>
              <a:rPr lang="en-US"/>
              <a:t>Current Goal</a:t>
            </a:r>
          </a:p>
        </p:txBody>
      </p:sp>
      <p:sp>
        <p:nvSpPr>
          <p:cNvPr id="39" name="Text Placeholder 35">
            <a:extLst>
              <a:ext uri="{FF2B5EF4-FFF2-40B4-BE49-F238E27FC236}">
                <a16:creationId xmlns:a16="http://schemas.microsoft.com/office/drawing/2014/main" id="{5B0C72B6-9626-4E8D-AE05-7EC9948FDEA7}"/>
              </a:ext>
            </a:extLst>
          </p:cNvPr>
          <p:cNvSpPr>
            <a:spLocks noGrp="1"/>
          </p:cNvSpPr>
          <p:nvPr>
            <p:ph type="body" sz="quarter" idx="32" hasCustomPrompt="1"/>
          </p:nvPr>
        </p:nvSpPr>
        <p:spPr>
          <a:xfrm>
            <a:off x="4495188" y="1076382"/>
            <a:ext cx="7439593" cy="390628"/>
          </a:xfrm>
        </p:spPr>
        <p:txBody>
          <a:bodyPr anchor="ctr">
            <a:noAutofit/>
          </a:bodyPr>
          <a:lstStyle>
            <a:lvl1pPr marL="0" indent="0" algn="l">
              <a:buNone/>
              <a:defRPr sz="1800">
                <a:solidFill>
                  <a:schemeClr val="bg1"/>
                </a:solidFill>
              </a:defRPr>
            </a:lvl1pPr>
          </a:lstStyle>
          <a:p>
            <a:pPr lvl="0"/>
            <a:r>
              <a:rPr lang="en-US"/>
              <a:t>Narrative</a:t>
            </a:r>
          </a:p>
        </p:txBody>
      </p:sp>
      <p:sp>
        <p:nvSpPr>
          <p:cNvPr id="43" name="Text Placeholder 20">
            <a:extLst>
              <a:ext uri="{FF2B5EF4-FFF2-40B4-BE49-F238E27FC236}">
                <a16:creationId xmlns:a16="http://schemas.microsoft.com/office/drawing/2014/main" id="{3451760B-631C-4A4D-AEFC-B0706B1C12A4}"/>
              </a:ext>
            </a:extLst>
          </p:cNvPr>
          <p:cNvSpPr>
            <a:spLocks noGrp="1"/>
          </p:cNvSpPr>
          <p:nvPr>
            <p:ph type="body" sz="quarter" idx="33" hasCustomPrompt="1"/>
          </p:nvPr>
        </p:nvSpPr>
        <p:spPr>
          <a:xfrm>
            <a:off x="252413" y="3944245"/>
            <a:ext cx="1333500" cy="2194560"/>
          </a:xfrm>
        </p:spPr>
        <p:txBody>
          <a:bodyPr anchor="ctr">
            <a:noAutofit/>
          </a:bodyPr>
          <a:lstStyle>
            <a:lvl1pPr marL="0" indent="0" algn="ctr">
              <a:buNone/>
              <a:defRPr sz="1400" b="1"/>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Status</a:t>
            </a:r>
          </a:p>
        </p:txBody>
      </p:sp>
      <p:sp>
        <p:nvSpPr>
          <p:cNvPr id="44" name="Text Placeholder 20">
            <a:extLst>
              <a:ext uri="{FF2B5EF4-FFF2-40B4-BE49-F238E27FC236}">
                <a16:creationId xmlns:a16="http://schemas.microsoft.com/office/drawing/2014/main" id="{9C537EA0-324E-4F4E-B7E7-60489778275F}"/>
              </a:ext>
            </a:extLst>
          </p:cNvPr>
          <p:cNvSpPr>
            <a:spLocks noGrp="1"/>
          </p:cNvSpPr>
          <p:nvPr>
            <p:ph type="body" sz="quarter" idx="34" hasCustomPrompt="1"/>
          </p:nvPr>
        </p:nvSpPr>
        <p:spPr>
          <a:xfrm>
            <a:off x="1711048" y="3944246"/>
            <a:ext cx="2663811" cy="2194560"/>
          </a:xfrm>
        </p:spPr>
        <p:txBody>
          <a:bodyPr>
            <a:noAutofit/>
          </a:bodyPr>
          <a:lstStyle>
            <a:lvl1pPr marL="0" indent="0" algn="l">
              <a:spcBef>
                <a:spcPts val="0"/>
              </a:spcBef>
              <a:buNone/>
              <a:defRPr sz="1200" b="0">
                <a:latin typeface="+mn-lt"/>
              </a:defRPr>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Current Goal</a:t>
            </a:r>
          </a:p>
        </p:txBody>
      </p:sp>
      <p:sp>
        <p:nvSpPr>
          <p:cNvPr id="45" name="Text Placeholder 20">
            <a:extLst>
              <a:ext uri="{FF2B5EF4-FFF2-40B4-BE49-F238E27FC236}">
                <a16:creationId xmlns:a16="http://schemas.microsoft.com/office/drawing/2014/main" id="{42EEF42C-081F-49D2-8353-DBA79DFB5EF9}"/>
              </a:ext>
            </a:extLst>
          </p:cNvPr>
          <p:cNvSpPr>
            <a:spLocks noGrp="1"/>
          </p:cNvSpPr>
          <p:nvPr>
            <p:ph type="body" sz="quarter" idx="35" hasCustomPrompt="1"/>
          </p:nvPr>
        </p:nvSpPr>
        <p:spPr>
          <a:xfrm>
            <a:off x="4499994" y="3946167"/>
            <a:ext cx="7439593" cy="2194560"/>
          </a:xfrm>
        </p:spPr>
        <p:txBody>
          <a:bodyPr>
            <a:noAutofit/>
          </a:bodyPr>
          <a:lstStyle>
            <a:lvl1pPr marL="0" indent="0" algn="l">
              <a:spcBef>
                <a:spcPts val="0"/>
              </a:spcBef>
              <a:buNone/>
              <a:defRPr sz="1200" b="0">
                <a:latin typeface="+mn-lt"/>
              </a:defRPr>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Summary</a:t>
            </a:r>
          </a:p>
          <a:p>
            <a:pPr lvl="0"/>
            <a:r>
              <a:rPr lang="en-US"/>
              <a:t>Progress/Challenges</a:t>
            </a:r>
          </a:p>
          <a:p>
            <a:pPr lvl="0"/>
            <a:r>
              <a:rPr lang="en-US"/>
              <a:t>Actions to Improve or Sustain Performance</a:t>
            </a:r>
          </a:p>
        </p:txBody>
      </p:sp>
      <p:pic>
        <p:nvPicPr>
          <p:cNvPr id="35" name="Picture 34" descr="A drawing of a face&#10;&#10;Description automatically generated">
            <a:extLst>
              <a:ext uri="{FF2B5EF4-FFF2-40B4-BE49-F238E27FC236}">
                <a16:creationId xmlns:a16="http://schemas.microsoft.com/office/drawing/2014/main" id="{E10FA8DD-1931-4A01-8A35-2DF6DA9ED8E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697709" y="180366"/>
            <a:ext cx="1292460" cy="732704"/>
          </a:xfrm>
          <a:prstGeom prst="rect">
            <a:avLst/>
          </a:prstGeom>
        </p:spPr>
      </p:pic>
      <p:sp>
        <p:nvSpPr>
          <p:cNvPr id="40" name="Title 1">
            <a:extLst>
              <a:ext uri="{FF2B5EF4-FFF2-40B4-BE49-F238E27FC236}">
                <a16:creationId xmlns:a16="http://schemas.microsoft.com/office/drawing/2014/main" id="{F1711DED-B079-40A2-935A-076CBCD8227C}"/>
              </a:ext>
            </a:extLst>
          </p:cNvPr>
          <p:cNvSpPr>
            <a:spLocks noGrp="1"/>
          </p:cNvSpPr>
          <p:nvPr>
            <p:ph type="title"/>
          </p:nvPr>
        </p:nvSpPr>
        <p:spPr>
          <a:xfrm>
            <a:off x="125136" y="209725"/>
            <a:ext cx="10252046" cy="562062"/>
          </a:xfrm>
        </p:spPr>
        <p:txBody>
          <a:bodyPr>
            <a:noAutofit/>
          </a:bodyPr>
          <a:lstStyle>
            <a:lvl1pPr>
              <a:defRPr sz="3200" b="1"/>
            </a:lvl1pPr>
          </a:lstStyle>
          <a:p>
            <a:r>
              <a:rPr lang="en-US"/>
              <a:t>Click to edit Master title style</a:t>
            </a:r>
          </a:p>
        </p:txBody>
      </p:sp>
      <p:grpSp>
        <p:nvGrpSpPr>
          <p:cNvPr id="41" name="Group 40">
            <a:extLst>
              <a:ext uri="{FF2B5EF4-FFF2-40B4-BE49-F238E27FC236}">
                <a16:creationId xmlns:a16="http://schemas.microsoft.com/office/drawing/2014/main" id="{C4AACBFE-AED5-4796-BA6F-2A161042AEF8}"/>
              </a:ext>
            </a:extLst>
          </p:cNvPr>
          <p:cNvGrpSpPr/>
          <p:nvPr userDrawn="1"/>
        </p:nvGrpSpPr>
        <p:grpSpPr>
          <a:xfrm>
            <a:off x="8024068" y="6446115"/>
            <a:ext cx="3461856" cy="234957"/>
            <a:chOff x="8682604" y="750746"/>
            <a:chExt cx="3461856" cy="234957"/>
          </a:xfrm>
        </p:grpSpPr>
        <p:sp>
          <p:nvSpPr>
            <p:cNvPr id="42" name="Rectangle 41">
              <a:extLst>
                <a:ext uri="{FF2B5EF4-FFF2-40B4-BE49-F238E27FC236}">
                  <a16:creationId xmlns:a16="http://schemas.microsoft.com/office/drawing/2014/main" id="{69D7FE2A-282A-4392-90A1-00CFD401701B}"/>
                </a:ext>
              </a:extLst>
            </p:cNvPr>
            <p:cNvSpPr/>
            <p:nvPr userDrawn="1"/>
          </p:nvSpPr>
          <p:spPr>
            <a:xfrm>
              <a:off x="8682604" y="771787"/>
              <a:ext cx="197141" cy="197141"/>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a:extLst>
                <a:ext uri="{FF2B5EF4-FFF2-40B4-BE49-F238E27FC236}">
                  <a16:creationId xmlns:a16="http://schemas.microsoft.com/office/drawing/2014/main" id="{74693B42-E9E0-4AC5-9C7C-97BE101C552A}"/>
                </a:ext>
              </a:extLst>
            </p:cNvPr>
            <p:cNvSpPr/>
            <p:nvPr userDrawn="1"/>
          </p:nvSpPr>
          <p:spPr>
            <a:xfrm>
              <a:off x="9523595" y="774649"/>
              <a:ext cx="197141" cy="197141"/>
            </a:xfrm>
            <a:prstGeom prst="rect">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extLst>
                <a:ext uri="{FF2B5EF4-FFF2-40B4-BE49-F238E27FC236}">
                  <a16:creationId xmlns:a16="http://schemas.microsoft.com/office/drawing/2014/main" id="{BEAA92E6-BF47-4B15-9CF4-BA74C9EAC542}"/>
                </a:ext>
              </a:extLst>
            </p:cNvPr>
            <p:cNvSpPr/>
            <p:nvPr userDrawn="1"/>
          </p:nvSpPr>
          <p:spPr>
            <a:xfrm>
              <a:off x="10568030" y="771787"/>
              <a:ext cx="197141" cy="197141"/>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extLst>
                <a:ext uri="{FF2B5EF4-FFF2-40B4-BE49-F238E27FC236}">
                  <a16:creationId xmlns:a16="http://schemas.microsoft.com/office/drawing/2014/main" id="{5AE9CD48-A24B-4D8E-98B2-C2B91481DFDC}"/>
                </a:ext>
              </a:extLst>
            </p:cNvPr>
            <p:cNvSpPr/>
            <p:nvPr userDrawn="1"/>
          </p:nvSpPr>
          <p:spPr>
            <a:xfrm>
              <a:off x="11356245" y="767592"/>
              <a:ext cx="197141" cy="19714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TextBox 48">
              <a:extLst>
                <a:ext uri="{FF2B5EF4-FFF2-40B4-BE49-F238E27FC236}">
                  <a16:creationId xmlns:a16="http://schemas.microsoft.com/office/drawing/2014/main" id="{7128FE42-FE19-47E6-AC06-5FAF565E275E}"/>
                </a:ext>
              </a:extLst>
            </p:cNvPr>
            <p:cNvSpPr txBox="1"/>
            <p:nvPr userDrawn="1"/>
          </p:nvSpPr>
          <p:spPr>
            <a:xfrm>
              <a:off x="8833608" y="754871"/>
              <a:ext cx="650147" cy="230832"/>
            </a:xfrm>
            <a:prstGeom prst="rect">
              <a:avLst/>
            </a:prstGeom>
            <a:noFill/>
          </p:spPr>
          <p:txBody>
            <a:bodyPr wrap="square" rtlCol="0">
              <a:spAutoFit/>
            </a:bodyPr>
            <a:lstStyle/>
            <a:p>
              <a:r>
                <a:rPr lang="en-US" sz="900">
                  <a:solidFill>
                    <a:schemeClr val="tx1">
                      <a:lumMod val="65000"/>
                      <a:lumOff val="35000"/>
                    </a:schemeClr>
                  </a:solidFill>
                </a:rPr>
                <a:t>Complete</a:t>
              </a:r>
            </a:p>
          </p:txBody>
        </p:sp>
        <p:sp>
          <p:nvSpPr>
            <p:cNvPr id="50" name="TextBox 49">
              <a:extLst>
                <a:ext uri="{FF2B5EF4-FFF2-40B4-BE49-F238E27FC236}">
                  <a16:creationId xmlns:a16="http://schemas.microsoft.com/office/drawing/2014/main" id="{8C7B88DB-91B7-4578-AAA5-3534B8FD33C9}"/>
                </a:ext>
              </a:extLst>
            </p:cNvPr>
            <p:cNvSpPr txBox="1"/>
            <p:nvPr userDrawn="1"/>
          </p:nvSpPr>
          <p:spPr>
            <a:xfrm>
              <a:off x="9687528" y="753184"/>
              <a:ext cx="832260" cy="230832"/>
            </a:xfrm>
            <a:prstGeom prst="rect">
              <a:avLst/>
            </a:prstGeom>
            <a:noFill/>
          </p:spPr>
          <p:txBody>
            <a:bodyPr wrap="square" rtlCol="0">
              <a:spAutoFit/>
            </a:bodyPr>
            <a:lstStyle/>
            <a:p>
              <a:r>
                <a:rPr lang="en-US" sz="900">
                  <a:solidFill>
                    <a:schemeClr val="tx1">
                      <a:lumMod val="65000"/>
                      <a:lumOff val="35000"/>
                    </a:schemeClr>
                  </a:solidFill>
                </a:rPr>
                <a:t>Ahead of Plan</a:t>
              </a:r>
            </a:p>
          </p:txBody>
        </p:sp>
        <p:sp>
          <p:nvSpPr>
            <p:cNvPr id="51" name="TextBox 50">
              <a:extLst>
                <a:ext uri="{FF2B5EF4-FFF2-40B4-BE49-F238E27FC236}">
                  <a16:creationId xmlns:a16="http://schemas.microsoft.com/office/drawing/2014/main" id="{7381537F-0CC9-42DE-A9BC-720FAAD35CB3}"/>
                </a:ext>
              </a:extLst>
            </p:cNvPr>
            <p:cNvSpPr txBox="1"/>
            <p:nvPr userDrawn="1"/>
          </p:nvSpPr>
          <p:spPr>
            <a:xfrm>
              <a:off x="10707668" y="750746"/>
              <a:ext cx="650147" cy="230832"/>
            </a:xfrm>
            <a:prstGeom prst="rect">
              <a:avLst/>
            </a:prstGeom>
            <a:noFill/>
          </p:spPr>
          <p:txBody>
            <a:bodyPr wrap="square" rtlCol="0">
              <a:spAutoFit/>
            </a:bodyPr>
            <a:lstStyle/>
            <a:p>
              <a:r>
                <a:rPr lang="en-US" sz="900">
                  <a:solidFill>
                    <a:schemeClr val="tx1">
                      <a:lumMod val="65000"/>
                      <a:lumOff val="35000"/>
                    </a:schemeClr>
                  </a:solidFill>
                </a:rPr>
                <a:t>On Track</a:t>
              </a:r>
            </a:p>
          </p:txBody>
        </p:sp>
        <p:sp>
          <p:nvSpPr>
            <p:cNvPr id="52" name="TextBox 51">
              <a:extLst>
                <a:ext uri="{FF2B5EF4-FFF2-40B4-BE49-F238E27FC236}">
                  <a16:creationId xmlns:a16="http://schemas.microsoft.com/office/drawing/2014/main" id="{2C4E9461-8E75-493D-9555-C9624FC2CE44}"/>
                </a:ext>
              </a:extLst>
            </p:cNvPr>
            <p:cNvSpPr txBox="1"/>
            <p:nvPr userDrawn="1"/>
          </p:nvSpPr>
          <p:spPr>
            <a:xfrm>
              <a:off x="11509160" y="750746"/>
              <a:ext cx="635300" cy="230832"/>
            </a:xfrm>
            <a:prstGeom prst="rect">
              <a:avLst/>
            </a:prstGeom>
            <a:noFill/>
          </p:spPr>
          <p:txBody>
            <a:bodyPr wrap="square" rtlCol="0">
              <a:spAutoFit/>
            </a:bodyPr>
            <a:lstStyle/>
            <a:p>
              <a:r>
                <a:rPr lang="en-US" sz="900">
                  <a:solidFill>
                    <a:schemeClr val="tx1">
                      <a:lumMod val="65000"/>
                      <a:lumOff val="35000"/>
                    </a:schemeClr>
                  </a:solidFill>
                </a:rPr>
                <a:t>Off Track</a:t>
              </a:r>
            </a:p>
          </p:txBody>
        </p:sp>
      </p:grpSp>
      <p:sp>
        <p:nvSpPr>
          <p:cNvPr id="27" name="Rectangle 26">
            <a:extLst>
              <a:ext uri="{FF2B5EF4-FFF2-40B4-BE49-F238E27FC236}">
                <a16:creationId xmlns:a16="http://schemas.microsoft.com/office/drawing/2014/main" id="{FC22E55E-A1CA-45E7-84AE-68F60AC7AA87}"/>
              </a:ext>
            </a:extLst>
          </p:cNvPr>
          <p:cNvSpPr/>
          <p:nvPr userDrawn="1"/>
        </p:nvSpPr>
        <p:spPr>
          <a:xfrm>
            <a:off x="178966" y="6424602"/>
            <a:ext cx="2695738" cy="276999"/>
          </a:xfrm>
          <a:prstGeom prst="rect">
            <a:avLst/>
          </a:prstGeom>
        </p:spPr>
        <p:txBody>
          <a:bodyPr wrap="none">
            <a:spAutoFit/>
          </a:bodyPr>
          <a:lstStyle/>
          <a:p>
            <a:r>
              <a:rPr lang="en-US" sz="1200" i="1">
                <a:solidFill>
                  <a:schemeClr val="tx1">
                    <a:lumMod val="50000"/>
                    <a:lumOff val="50000"/>
                  </a:schemeClr>
                </a:solidFill>
              </a:rPr>
              <a:t>All data is up to date as of June 30, 2022</a:t>
            </a:r>
            <a:endParaRPr lang="en-US" sz="1200" i="1"/>
          </a:p>
        </p:txBody>
      </p:sp>
    </p:spTree>
    <p:extLst>
      <p:ext uri="{BB962C8B-B14F-4D97-AF65-F5344CB8AC3E}">
        <p14:creationId xmlns:p14="http://schemas.microsoft.com/office/powerpoint/2010/main" val="18637954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0681E5-62D4-4731-A184-E16996D4EDC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F92E125-9FF8-45A0-85B3-F03532114DB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D6D0C2B-3140-4E42-85D2-83FCDA937D93}"/>
              </a:ext>
            </a:extLst>
          </p:cNvPr>
          <p:cNvSpPr>
            <a:spLocks noGrp="1"/>
          </p:cNvSpPr>
          <p:nvPr>
            <p:ph type="dt" sz="half" idx="10"/>
          </p:nvPr>
        </p:nvSpPr>
        <p:spPr/>
        <p:txBody>
          <a:bodyPr/>
          <a:lstStyle>
            <a:lvl1pPr>
              <a:defRPr/>
            </a:lvl1pPr>
          </a:lstStyle>
          <a:p>
            <a:r>
              <a:rPr lang="en-US"/>
              <a:t>8/1/2022</a:t>
            </a:r>
          </a:p>
        </p:txBody>
      </p:sp>
      <p:sp>
        <p:nvSpPr>
          <p:cNvPr id="5" name="Footer Placeholder 4">
            <a:extLst>
              <a:ext uri="{FF2B5EF4-FFF2-40B4-BE49-F238E27FC236}">
                <a16:creationId xmlns:a16="http://schemas.microsoft.com/office/drawing/2014/main" id="{85BE6062-13C2-4A58-9440-911C26C8BA3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D62BF1-8AC6-4437-BD2D-EA438AE48414}"/>
              </a:ext>
            </a:extLst>
          </p:cNvPr>
          <p:cNvSpPr>
            <a:spLocks noGrp="1"/>
          </p:cNvSpPr>
          <p:nvPr>
            <p:ph type="sldNum" sz="quarter" idx="12"/>
          </p:nvPr>
        </p:nvSpPr>
        <p:spPr>
          <a:xfrm>
            <a:off x="8610600" y="6356350"/>
            <a:ext cx="2743200" cy="365125"/>
          </a:xfrm>
          <a:prstGeom prst="rect">
            <a:avLst/>
          </a:prstGeom>
        </p:spPr>
        <p:txBody>
          <a:bodyPr/>
          <a:lstStyle/>
          <a:p>
            <a:fld id="{8325A51C-C961-430C-9B62-7862ED08019D}" type="slidenum">
              <a:rPr lang="en-US" smtClean="0"/>
              <a:t>‹#›</a:t>
            </a:fld>
            <a:endParaRPr lang="en-US"/>
          </a:p>
        </p:txBody>
      </p:sp>
    </p:spTree>
    <p:extLst>
      <p:ext uri="{BB962C8B-B14F-4D97-AF65-F5344CB8AC3E}">
        <p14:creationId xmlns:p14="http://schemas.microsoft.com/office/powerpoint/2010/main" val="42880869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1BEB9-C912-4CC3-9B10-BEA7105571A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CF39262-7608-4D40-A74B-70B327F4FF3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82418AC-E7E0-4A3E-AC79-6B1F7E60851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9DB2A7A-8370-4E2E-B5EE-62812885C854}"/>
              </a:ext>
            </a:extLst>
          </p:cNvPr>
          <p:cNvSpPr>
            <a:spLocks noGrp="1"/>
          </p:cNvSpPr>
          <p:nvPr>
            <p:ph type="dt" sz="half" idx="10"/>
          </p:nvPr>
        </p:nvSpPr>
        <p:spPr/>
        <p:txBody>
          <a:bodyPr/>
          <a:lstStyle/>
          <a:p>
            <a:fld id="{A352C52D-A17D-4F17-B226-CBFB9090D0FD}" type="datetime1">
              <a:rPr lang="en-US" smtClean="0"/>
              <a:t>8/1/2022</a:t>
            </a:fld>
            <a:endParaRPr lang="en-US"/>
          </a:p>
        </p:txBody>
      </p:sp>
      <p:sp>
        <p:nvSpPr>
          <p:cNvPr id="6" name="Footer Placeholder 5">
            <a:extLst>
              <a:ext uri="{FF2B5EF4-FFF2-40B4-BE49-F238E27FC236}">
                <a16:creationId xmlns:a16="http://schemas.microsoft.com/office/drawing/2014/main" id="{6447807E-D858-42DF-BC99-8CCF44F8199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C25D825-43F5-4434-942E-F5B698DFA8FB}"/>
              </a:ext>
            </a:extLst>
          </p:cNvPr>
          <p:cNvSpPr>
            <a:spLocks noGrp="1"/>
          </p:cNvSpPr>
          <p:nvPr>
            <p:ph type="sldNum" sz="quarter" idx="12"/>
          </p:nvPr>
        </p:nvSpPr>
        <p:spPr>
          <a:xfrm>
            <a:off x="8610600" y="6356350"/>
            <a:ext cx="2743200" cy="365125"/>
          </a:xfrm>
          <a:prstGeom prst="rect">
            <a:avLst/>
          </a:prstGeom>
        </p:spPr>
        <p:txBody>
          <a:bodyPr/>
          <a:lstStyle/>
          <a:p>
            <a:fld id="{8325A51C-C961-430C-9B62-7862ED08019D}" type="slidenum">
              <a:rPr lang="en-US" smtClean="0"/>
              <a:t>‹#›</a:t>
            </a:fld>
            <a:endParaRPr lang="en-US"/>
          </a:p>
        </p:txBody>
      </p:sp>
    </p:spTree>
    <p:extLst>
      <p:ext uri="{BB962C8B-B14F-4D97-AF65-F5344CB8AC3E}">
        <p14:creationId xmlns:p14="http://schemas.microsoft.com/office/powerpoint/2010/main" val="40483287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B5DDE-B1C8-46F7-AB6A-2F1D71753BFA}"/>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C504F3F-7A14-4603-916C-6B4315A5ADB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C16487B-48C0-4B87-9129-23CBB8677F8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F4E0CB7-8B17-484F-BF95-386B7BEC0CB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62F2E80-5311-4AA2-86A3-017D2DBCB8E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07C3946-AC30-4E28-8CB0-FC5EB4E9E619}"/>
              </a:ext>
            </a:extLst>
          </p:cNvPr>
          <p:cNvSpPr>
            <a:spLocks noGrp="1"/>
          </p:cNvSpPr>
          <p:nvPr>
            <p:ph type="dt" sz="half" idx="10"/>
          </p:nvPr>
        </p:nvSpPr>
        <p:spPr/>
        <p:txBody>
          <a:bodyPr/>
          <a:lstStyle/>
          <a:p>
            <a:fld id="{67A70E63-3AF1-48C4-9779-25B760358D1F}" type="datetime1">
              <a:rPr lang="en-US" smtClean="0"/>
              <a:t>8/1/2022</a:t>
            </a:fld>
            <a:endParaRPr lang="en-US"/>
          </a:p>
        </p:txBody>
      </p:sp>
      <p:sp>
        <p:nvSpPr>
          <p:cNvPr id="8" name="Footer Placeholder 7">
            <a:extLst>
              <a:ext uri="{FF2B5EF4-FFF2-40B4-BE49-F238E27FC236}">
                <a16:creationId xmlns:a16="http://schemas.microsoft.com/office/drawing/2014/main" id="{046DC777-25FD-4936-8F8F-275810D4DAC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22206C0-9729-4EFE-8162-06FAE6533EAC}"/>
              </a:ext>
            </a:extLst>
          </p:cNvPr>
          <p:cNvSpPr>
            <a:spLocks noGrp="1"/>
          </p:cNvSpPr>
          <p:nvPr>
            <p:ph type="sldNum" sz="quarter" idx="12"/>
          </p:nvPr>
        </p:nvSpPr>
        <p:spPr>
          <a:xfrm>
            <a:off x="8610600" y="6356350"/>
            <a:ext cx="2743200" cy="365125"/>
          </a:xfrm>
          <a:prstGeom prst="rect">
            <a:avLst/>
          </a:prstGeom>
        </p:spPr>
        <p:txBody>
          <a:bodyPr/>
          <a:lstStyle/>
          <a:p>
            <a:fld id="{8325A51C-C961-430C-9B62-7862ED08019D}" type="slidenum">
              <a:rPr lang="en-US" smtClean="0"/>
              <a:t>‹#›</a:t>
            </a:fld>
            <a:endParaRPr lang="en-US"/>
          </a:p>
        </p:txBody>
      </p:sp>
    </p:spTree>
    <p:extLst>
      <p:ext uri="{BB962C8B-B14F-4D97-AF65-F5344CB8AC3E}">
        <p14:creationId xmlns:p14="http://schemas.microsoft.com/office/powerpoint/2010/main" val="23064336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D6181-2EB7-40DD-84F7-743EA4B835C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A9717F1-DD2C-4BC7-9F2D-9F9AE887A1F3}"/>
              </a:ext>
            </a:extLst>
          </p:cNvPr>
          <p:cNvSpPr>
            <a:spLocks noGrp="1"/>
          </p:cNvSpPr>
          <p:nvPr>
            <p:ph type="dt" sz="half" idx="10"/>
          </p:nvPr>
        </p:nvSpPr>
        <p:spPr/>
        <p:txBody>
          <a:bodyPr/>
          <a:lstStyle/>
          <a:p>
            <a:fld id="{7B3D0B16-695E-4EAE-B5F3-6505BD40818F}" type="datetime1">
              <a:rPr lang="en-US" smtClean="0"/>
              <a:t>8/1/2022</a:t>
            </a:fld>
            <a:endParaRPr lang="en-US"/>
          </a:p>
        </p:txBody>
      </p:sp>
      <p:sp>
        <p:nvSpPr>
          <p:cNvPr id="4" name="Footer Placeholder 3">
            <a:extLst>
              <a:ext uri="{FF2B5EF4-FFF2-40B4-BE49-F238E27FC236}">
                <a16:creationId xmlns:a16="http://schemas.microsoft.com/office/drawing/2014/main" id="{D3910FCE-EC57-4FF9-A993-09BCE0F0133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F25A04D-A1DA-46EE-A251-3B588DE0267E}"/>
              </a:ext>
            </a:extLst>
          </p:cNvPr>
          <p:cNvSpPr>
            <a:spLocks noGrp="1"/>
          </p:cNvSpPr>
          <p:nvPr>
            <p:ph type="sldNum" sz="quarter" idx="12"/>
          </p:nvPr>
        </p:nvSpPr>
        <p:spPr>
          <a:xfrm>
            <a:off x="8610600" y="6356350"/>
            <a:ext cx="2743200" cy="365125"/>
          </a:xfrm>
          <a:prstGeom prst="rect">
            <a:avLst/>
          </a:prstGeom>
        </p:spPr>
        <p:txBody>
          <a:bodyPr/>
          <a:lstStyle/>
          <a:p>
            <a:fld id="{8325A51C-C961-430C-9B62-7862ED08019D}" type="slidenum">
              <a:rPr lang="en-US" smtClean="0"/>
              <a:t>‹#›</a:t>
            </a:fld>
            <a:endParaRPr lang="en-US"/>
          </a:p>
        </p:txBody>
      </p:sp>
    </p:spTree>
    <p:extLst>
      <p:ext uri="{BB962C8B-B14F-4D97-AF65-F5344CB8AC3E}">
        <p14:creationId xmlns:p14="http://schemas.microsoft.com/office/powerpoint/2010/main" val="23530785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E300BF8-C506-480F-A984-36DCC102E288}"/>
              </a:ext>
            </a:extLst>
          </p:cNvPr>
          <p:cNvSpPr>
            <a:spLocks noGrp="1"/>
          </p:cNvSpPr>
          <p:nvPr>
            <p:ph type="dt" sz="half" idx="10"/>
          </p:nvPr>
        </p:nvSpPr>
        <p:spPr/>
        <p:txBody>
          <a:bodyPr/>
          <a:lstStyle/>
          <a:p>
            <a:fld id="{1EE46476-19C4-4741-BC31-74F63E68165E}" type="datetime1">
              <a:rPr lang="en-US" smtClean="0"/>
              <a:t>8/1/2022</a:t>
            </a:fld>
            <a:endParaRPr lang="en-US"/>
          </a:p>
        </p:txBody>
      </p:sp>
      <p:sp>
        <p:nvSpPr>
          <p:cNvPr id="3" name="Footer Placeholder 2">
            <a:extLst>
              <a:ext uri="{FF2B5EF4-FFF2-40B4-BE49-F238E27FC236}">
                <a16:creationId xmlns:a16="http://schemas.microsoft.com/office/drawing/2014/main" id="{F602309D-FC43-4A7E-8103-B448CD87895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9933864-EB2D-4BE6-B918-4DE4AEC9272E}"/>
              </a:ext>
            </a:extLst>
          </p:cNvPr>
          <p:cNvSpPr>
            <a:spLocks noGrp="1"/>
          </p:cNvSpPr>
          <p:nvPr>
            <p:ph type="sldNum" sz="quarter" idx="12"/>
          </p:nvPr>
        </p:nvSpPr>
        <p:spPr>
          <a:xfrm>
            <a:off x="8610600" y="6356350"/>
            <a:ext cx="2743200" cy="365125"/>
          </a:xfrm>
          <a:prstGeom prst="rect">
            <a:avLst/>
          </a:prstGeom>
        </p:spPr>
        <p:txBody>
          <a:bodyPr/>
          <a:lstStyle/>
          <a:p>
            <a:fld id="{8325A51C-C961-430C-9B62-7862ED08019D}" type="slidenum">
              <a:rPr lang="en-US" smtClean="0"/>
              <a:t>‹#›</a:t>
            </a:fld>
            <a:endParaRPr lang="en-US"/>
          </a:p>
        </p:txBody>
      </p:sp>
    </p:spTree>
    <p:extLst>
      <p:ext uri="{BB962C8B-B14F-4D97-AF65-F5344CB8AC3E}">
        <p14:creationId xmlns:p14="http://schemas.microsoft.com/office/powerpoint/2010/main" val="20787120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879AEA-92BB-43B0-99EC-C9203AE3077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BEAFA85-20DD-4309-A85B-F326094B534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15B49CC-2051-4CDA-BF16-460E356727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1074C5F-0B30-4EB5-AF93-859DCCF04478}"/>
              </a:ext>
            </a:extLst>
          </p:cNvPr>
          <p:cNvSpPr>
            <a:spLocks noGrp="1"/>
          </p:cNvSpPr>
          <p:nvPr>
            <p:ph type="dt" sz="half" idx="10"/>
          </p:nvPr>
        </p:nvSpPr>
        <p:spPr/>
        <p:txBody>
          <a:bodyPr/>
          <a:lstStyle/>
          <a:p>
            <a:fld id="{85E5BF3A-FDCD-404E-8C12-7E04E12BA94C}" type="datetime1">
              <a:rPr lang="en-US" smtClean="0"/>
              <a:t>8/1/2022</a:t>
            </a:fld>
            <a:endParaRPr lang="en-US"/>
          </a:p>
        </p:txBody>
      </p:sp>
      <p:sp>
        <p:nvSpPr>
          <p:cNvPr id="6" name="Footer Placeholder 5">
            <a:extLst>
              <a:ext uri="{FF2B5EF4-FFF2-40B4-BE49-F238E27FC236}">
                <a16:creationId xmlns:a16="http://schemas.microsoft.com/office/drawing/2014/main" id="{57450DC4-725F-44B4-8E01-1BA6BB6A5EF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B672803-6E73-4EFA-B914-185DA3835608}"/>
              </a:ext>
            </a:extLst>
          </p:cNvPr>
          <p:cNvSpPr>
            <a:spLocks noGrp="1"/>
          </p:cNvSpPr>
          <p:nvPr>
            <p:ph type="sldNum" sz="quarter" idx="12"/>
          </p:nvPr>
        </p:nvSpPr>
        <p:spPr>
          <a:xfrm>
            <a:off x="8610600" y="6356350"/>
            <a:ext cx="2743200" cy="365125"/>
          </a:xfrm>
          <a:prstGeom prst="rect">
            <a:avLst/>
          </a:prstGeom>
        </p:spPr>
        <p:txBody>
          <a:bodyPr/>
          <a:lstStyle/>
          <a:p>
            <a:fld id="{8325A51C-C961-430C-9B62-7862ED08019D}" type="slidenum">
              <a:rPr lang="en-US" smtClean="0"/>
              <a:t>‹#›</a:t>
            </a:fld>
            <a:endParaRPr lang="en-US"/>
          </a:p>
        </p:txBody>
      </p:sp>
    </p:spTree>
    <p:extLst>
      <p:ext uri="{BB962C8B-B14F-4D97-AF65-F5344CB8AC3E}">
        <p14:creationId xmlns:p14="http://schemas.microsoft.com/office/powerpoint/2010/main" val="27276323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6CA65C-231F-42F0-89D0-528C30B5B1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F6A52AA-04AC-4DF3-A3C9-C9E95307740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98DDDF8-BE99-4C51-A63D-D4BDFD3B15A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6B992D7-3E0B-4076-91A5-F32570EDAFCA}"/>
              </a:ext>
            </a:extLst>
          </p:cNvPr>
          <p:cNvSpPr>
            <a:spLocks noGrp="1"/>
          </p:cNvSpPr>
          <p:nvPr>
            <p:ph type="dt" sz="half" idx="10"/>
          </p:nvPr>
        </p:nvSpPr>
        <p:spPr/>
        <p:txBody>
          <a:bodyPr/>
          <a:lstStyle/>
          <a:p>
            <a:fld id="{2D31583C-F7FD-410B-8932-D89B9E9E887B}" type="datetime1">
              <a:rPr lang="en-US" smtClean="0"/>
              <a:t>8/1/2022</a:t>
            </a:fld>
            <a:endParaRPr lang="en-US"/>
          </a:p>
        </p:txBody>
      </p:sp>
      <p:sp>
        <p:nvSpPr>
          <p:cNvPr id="6" name="Footer Placeholder 5">
            <a:extLst>
              <a:ext uri="{FF2B5EF4-FFF2-40B4-BE49-F238E27FC236}">
                <a16:creationId xmlns:a16="http://schemas.microsoft.com/office/drawing/2014/main" id="{0152DDCF-1C3C-4AB0-960E-BB7EEB52BD5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88371DA-8274-42CE-9EFF-6B3B0E4B8980}"/>
              </a:ext>
            </a:extLst>
          </p:cNvPr>
          <p:cNvSpPr>
            <a:spLocks noGrp="1"/>
          </p:cNvSpPr>
          <p:nvPr>
            <p:ph type="sldNum" sz="quarter" idx="12"/>
          </p:nvPr>
        </p:nvSpPr>
        <p:spPr>
          <a:xfrm>
            <a:off x="8610600" y="6356350"/>
            <a:ext cx="2743200" cy="365125"/>
          </a:xfrm>
          <a:prstGeom prst="rect">
            <a:avLst/>
          </a:prstGeom>
        </p:spPr>
        <p:txBody>
          <a:bodyPr/>
          <a:lstStyle/>
          <a:p>
            <a:fld id="{8325A51C-C961-430C-9B62-7862ED08019D}" type="slidenum">
              <a:rPr lang="en-US" smtClean="0"/>
              <a:t>‹#›</a:t>
            </a:fld>
            <a:endParaRPr lang="en-US"/>
          </a:p>
        </p:txBody>
      </p:sp>
    </p:spTree>
    <p:extLst>
      <p:ext uri="{BB962C8B-B14F-4D97-AF65-F5344CB8AC3E}">
        <p14:creationId xmlns:p14="http://schemas.microsoft.com/office/powerpoint/2010/main" val="27081400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81A9A3-3EC0-4974-ADF6-2E0B8B4BAFF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9D9B64F-8EE3-48B9-B6B0-EB08D7AB692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ECE4B3-9E11-4A98-9C96-6827D23E22BD}"/>
              </a:ext>
            </a:extLst>
          </p:cNvPr>
          <p:cNvSpPr>
            <a:spLocks noGrp="1"/>
          </p:cNvSpPr>
          <p:nvPr>
            <p:ph type="dt" sz="half" idx="10"/>
          </p:nvPr>
        </p:nvSpPr>
        <p:spPr/>
        <p:txBody>
          <a:bodyPr/>
          <a:lstStyle/>
          <a:p>
            <a:fld id="{147B3753-3635-4D4C-8CF1-FA0F7020794A}" type="datetime1">
              <a:rPr lang="en-US" smtClean="0"/>
              <a:t>8/1/2022</a:t>
            </a:fld>
            <a:endParaRPr lang="en-US"/>
          </a:p>
        </p:txBody>
      </p:sp>
      <p:sp>
        <p:nvSpPr>
          <p:cNvPr id="5" name="Footer Placeholder 4">
            <a:extLst>
              <a:ext uri="{FF2B5EF4-FFF2-40B4-BE49-F238E27FC236}">
                <a16:creationId xmlns:a16="http://schemas.microsoft.com/office/drawing/2014/main" id="{2526C1D7-00E2-44D1-AA40-4C65E6C67C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939E5FD-1363-42C8-AD43-E2BE629F2797}"/>
              </a:ext>
            </a:extLst>
          </p:cNvPr>
          <p:cNvSpPr>
            <a:spLocks noGrp="1"/>
          </p:cNvSpPr>
          <p:nvPr>
            <p:ph type="sldNum" sz="quarter" idx="12"/>
          </p:nvPr>
        </p:nvSpPr>
        <p:spPr>
          <a:xfrm>
            <a:off x="8610600" y="6356350"/>
            <a:ext cx="2743200" cy="365125"/>
          </a:xfrm>
          <a:prstGeom prst="rect">
            <a:avLst/>
          </a:prstGeom>
        </p:spPr>
        <p:txBody>
          <a:bodyPr/>
          <a:lstStyle/>
          <a:p>
            <a:fld id="{8325A51C-C961-430C-9B62-7862ED08019D}" type="slidenum">
              <a:rPr lang="en-US" smtClean="0"/>
              <a:t>‹#›</a:t>
            </a:fld>
            <a:endParaRPr lang="en-US"/>
          </a:p>
        </p:txBody>
      </p:sp>
    </p:spTree>
    <p:extLst>
      <p:ext uri="{BB962C8B-B14F-4D97-AF65-F5344CB8AC3E}">
        <p14:creationId xmlns:p14="http://schemas.microsoft.com/office/powerpoint/2010/main" val="3399148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7D61376-C0B3-4E5F-BFA5-44AA2687CFF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DD617EF-D8BE-42D6-98D5-07F7B7C8F9C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78BE1F-4BCF-4405-A357-3B43CAD46A13}"/>
              </a:ext>
            </a:extLst>
          </p:cNvPr>
          <p:cNvSpPr>
            <a:spLocks noGrp="1"/>
          </p:cNvSpPr>
          <p:nvPr>
            <p:ph type="dt" sz="half" idx="10"/>
          </p:nvPr>
        </p:nvSpPr>
        <p:spPr/>
        <p:txBody>
          <a:bodyPr/>
          <a:lstStyle/>
          <a:p>
            <a:fld id="{74976AB2-6E96-4A19-B5C9-A81F4F06FE11}" type="datetime1">
              <a:rPr lang="en-US" smtClean="0"/>
              <a:t>8/1/2022</a:t>
            </a:fld>
            <a:endParaRPr lang="en-US"/>
          </a:p>
        </p:txBody>
      </p:sp>
      <p:sp>
        <p:nvSpPr>
          <p:cNvPr id="5" name="Footer Placeholder 4">
            <a:extLst>
              <a:ext uri="{FF2B5EF4-FFF2-40B4-BE49-F238E27FC236}">
                <a16:creationId xmlns:a16="http://schemas.microsoft.com/office/drawing/2014/main" id="{5E921C62-8D9B-4EA8-B0AE-9FDEC349B49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0AAC96A-6881-4ED4-9CEC-90BE4BE627F7}"/>
              </a:ext>
            </a:extLst>
          </p:cNvPr>
          <p:cNvSpPr>
            <a:spLocks noGrp="1"/>
          </p:cNvSpPr>
          <p:nvPr>
            <p:ph type="sldNum" sz="quarter" idx="12"/>
          </p:nvPr>
        </p:nvSpPr>
        <p:spPr>
          <a:xfrm>
            <a:off x="8610600" y="6356350"/>
            <a:ext cx="2743200" cy="365125"/>
          </a:xfrm>
          <a:prstGeom prst="rect">
            <a:avLst/>
          </a:prstGeom>
        </p:spPr>
        <p:txBody>
          <a:bodyPr/>
          <a:lstStyle/>
          <a:p>
            <a:fld id="{8325A51C-C961-430C-9B62-7862ED08019D}" type="slidenum">
              <a:rPr lang="en-US" smtClean="0"/>
              <a:t>‹#›</a:t>
            </a:fld>
            <a:endParaRPr lang="en-US"/>
          </a:p>
        </p:txBody>
      </p:sp>
    </p:spTree>
    <p:extLst>
      <p:ext uri="{BB962C8B-B14F-4D97-AF65-F5344CB8AC3E}">
        <p14:creationId xmlns:p14="http://schemas.microsoft.com/office/powerpoint/2010/main" val="22949470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5DD527A-DAAF-4295-8353-A2A91C6D12F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2FFE371-576E-4078-839C-20061BE330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5B32FF-FF89-4EA7-A2AC-BAA51CDA7CA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4CD69C-A7C9-4E8A-AAEC-37A720299A8E}" type="datetime1">
              <a:rPr lang="en-US" smtClean="0"/>
              <a:t>8/1/2022</a:t>
            </a:fld>
            <a:endParaRPr lang="en-US"/>
          </a:p>
        </p:txBody>
      </p:sp>
      <p:sp>
        <p:nvSpPr>
          <p:cNvPr id="5" name="Footer Placeholder 4">
            <a:extLst>
              <a:ext uri="{FF2B5EF4-FFF2-40B4-BE49-F238E27FC236}">
                <a16:creationId xmlns:a16="http://schemas.microsoft.com/office/drawing/2014/main" id="{DBD4BE5D-C406-42D9-95B5-7446A65C5F5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7" name="Slide Number Placeholder 5">
            <a:extLst>
              <a:ext uri="{FF2B5EF4-FFF2-40B4-BE49-F238E27FC236}">
                <a16:creationId xmlns:a16="http://schemas.microsoft.com/office/drawing/2014/main" id="{B05232AF-75BD-44CF-9B2E-8EF5FC89071F}"/>
              </a:ext>
            </a:extLst>
          </p:cNvPr>
          <p:cNvSpPr>
            <a:spLocks noGrp="1"/>
          </p:cNvSpPr>
          <p:nvPr>
            <p:ph type="sldNum" sz="quarter" idx="4"/>
          </p:nvPr>
        </p:nvSpPr>
        <p:spPr>
          <a:xfrm>
            <a:off x="8610599" y="6356350"/>
            <a:ext cx="3402435" cy="365125"/>
          </a:xfrm>
          <a:prstGeom prst="rect">
            <a:avLst/>
          </a:prstGeom>
        </p:spPr>
        <p:txBody>
          <a:bodyPr anchor="ctr"/>
          <a:lstStyle>
            <a:lvl1pPr algn="r">
              <a:defRPr sz="1200">
                <a:solidFill>
                  <a:schemeClr val="tx1">
                    <a:lumMod val="50000"/>
                    <a:lumOff val="50000"/>
                  </a:schemeClr>
                </a:solidFill>
              </a:defRPr>
            </a:lvl1pPr>
          </a:lstStyle>
          <a:p>
            <a:fld id="{8325A51C-C961-430C-9B62-7862ED08019D}" type="slidenum">
              <a:rPr lang="en-US" smtClean="0"/>
              <a:pPr/>
              <a:t>‹#›</a:t>
            </a:fld>
            <a:endParaRPr lang="en-US"/>
          </a:p>
        </p:txBody>
      </p:sp>
    </p:spTree>
    <p:extLst>
      <p:ext uri="{BB962C8B-B14F-4D97-AF65-F5344CB8AC3E}">
        <p14:creationId xmlns:p14="http://schemas.microsoft.com/office/powerpoint/2010/main" val="790638703"/>
      </p:ext>
    </p:extLst>
  </p:cSld>
  <p:clrMap bg1="lt1" tx1="dk1" bg2="lt2" tx2="dk2" accent1="accent1" accent2="accent2" accent3="accent3" accent4="accent4" accent5="accent5" accent6="accent6" hlink="hlink" folHlink="folHlink"/>
  <p:sldLayoutIdLst>
    <p:sldLayoutId id="2147483649" r:id="rId1"/>
    <p:sldLayoutId id="2147483661" r:id="rId2"/>
    <p:sldLayoutId id="2147483664" r:id="rId3"/>
    <p:sldLayoutId id="2147483665" r:id="rId4"/>
    <p:sldLayoutId id="2147483666" r:id="rId5"/>
    <p:sldLayoutId id="2147483660" r:id="rId6"/>
    <p:sldLayoutId id="2147483662" r:id="rId7"/>
    <p:sldLayoutId id="2147483651" r:id="rId8"/>
    <p:sldLayoutId id="2147483652" r:id="rId9"/>
    <p:sldLayoutId id="2147483653" r:id="rId10"/>
    <p:sldLayoutId id="2147483654" r:id="rId11"/>
    <p:sldLayoutId id="2147483655" r:id="rId12"/>
    <p:sldLayoutId id="2147483656" r:id="rId13"/>
    <p:sldLayoutId id="2147483657" r:id="rId14"/>
    <p:sldLayoutId id="2147483658" r:id="rId15"/>
    <p:sldLayoutId id="2147483659" r:id="rId16"/>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EA7790-60D5-405B-9A73-9642535A8384}"/>
              </a:ext>
            </a:extLst>
          </p:cNvPr>
          <p:cNvSpPr>
            <a:spLocks noGrp="1"/>
          </p:cNvSpPr>
          <p:nvPr>
            <p:ph type="ctrTitle"/>
          </p:nvPr>
        </p:nvSpPr>
        <p:spPr>
          <a:xfrm>
            <a:off x="1182029" y="1122363"/>
            <a:ext cx="9485971" cy="2387600"/>
          </a:xfrm>
        </p:spPr>
        <p:txBody>
          <a:bodyPr>
            <a:normAutofit/>
          </a:bodyPr>
          <a:lstStyle/>
          <a:p>
            <a:r>
              <a:rPr lang="en-US" sz="4800" b="1"/>
              <a:t>SDG&amp;E’s 2022 Wildfire Mitigation Plan 2nd Quarter Progress Update</a:t>
            </a:r>
          </a:p>
        </p:txBody>
      </p:sp>
      <p:sp>
        <p:nvSpPr>
          <p:cNvPr id="3" name="Subtitle 2">
            <a:extLst>
              <a:ext uri="{FF2B5EF4-FFF2-40B4-BE49-F238E27FC236}">
                <a16:creationId xmlns:a16="http://schemas.microsoft.com/office/drawing/2014/main" id="{056AD743-7D8E-4F67-A7CD-E22126223749}"/>
              </a:ext>
            </a:extLst>
          </p:cNvPr>
          <p:cNvSpPr>
            <a:spLocks noGrp="1"/>
          </p:cNvSpPr>
          <p:nvPr>
            <p:ph type="subTitle" idx="1"/>
          </p:nvPr>
        </p:nvSpPr>
        <p:spPr>
          <a:xfrm>
            <a:off x="1524000" y="3922684"/>
            <a:ext cx="9144000" cy="1335116"/>
          </a:xfrm>
        </p:spPr>
        <p:txBody>
          <a:bodyPr vert="horz" lIns="91440" tIns="45720" rIns="91440" bIns="45720" rtlCol="0" anchor="t">
            <a:normAutofit/>
          </a:bodyPr>
          <a:lstStyle/>
          <a:p>
            <a:r>
              <a:rPr lang="en-US">
                <a:solidFill>
                  <a:schemeClr val="tx1">
                    <a:lumMod val="50000"/>
                    <a:lumOff val="50000"/>
                  </a:schemeClr>
                </a:solidFill>
              </a:rPr>
              <a:t>(All data as of June 30th, 2022)</a:t>
            </a:r>
          </a:p>
        </p:txBody>
      </p:sp>
      <p:sp>
        <p:nvSpPr>
          <p:cNvPr id="4" name="Slide Number Placeholder 3">
            <a:extLst>
              <a:ext uri="{FF2B5EF4-FFF2-40B4-BE49-F238E27FC236}">
                <a16:creationId xmlns:a16="http://schemas.microsoft.com/office/drawing/2014/main" id="{8AA298A6-10F3-4498-B94E-94CB0ED7743A}"/>
              </a:ext>
            </a:extLst>
          </p:cNvPr>
          <p:cNvSpPr>
            <a:spLocks noGrp="1"/>
          </p:cNvSpPr>
          <p:nvPr>
            <p:ph type="sldNum" sz="quarter" idx="12"/>
          </p:nvPr>
        </p:nvSpPr>
        <p:spPr/>
        <p:txBody>
          <a:bodyPr/>
          <a:lstStyle/>
          <a:p>
            <a:fld id="{8325A51C-C961-430C-9B62-7862ED08019D}" type="slidenum">
              <a:rPr lang="en-US" smtClean="0"/>
              <a:t>1</a:t>
            </a:fld>
            <a:endParaRPr lang="en-US"/>
          </a:p>
        </p:txBody>
      </p:sp>
      <p:cxnSp>
        <p:nvCxnSpPr>
          <p:cNvPr id="5" name="Straight Connector 4">
            <a:extLst>
              <a:ext uri="{FF2B5EF4-FFF2-40B4-BE49-F238E27FC236}">
                <a16:creationId xmlns:a16="http://schemas.microsoft.com/office/drawing/2014/main" id="{C71C30B3-3291-491F-80F8-B48A98BE5145}"/>
              </a:ext>
            </a:extLst>
          </p:cNvPr>
          <p:cNvCxnSpPr>
            <a:cxnSpLocks/>
          </p:cNvCxnSpPr>
          <p:nvPr/>
        </p:nvCxnSpPr>
        <p:spPr>
          <a:xfrm>
            <a:off x="1524000" y="3716323"/>
            <a:ext cx="9144000" cy="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669319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6BC46D0-6A96-4E03-A755-5294571EA143}"/>
              </a:ext>
            </a:extLst>
          </p:cNvPr>
          <p:cNvSpPr>
            <a:spLocks noGrp="1"/>
          </p:cNvSpPr>
          <p:nvPr>
            <p:ph type="sldNum" sz="quarter" idx="12"/>
          </p:nvPr>
        </p:nvSpPr>
        <p:spPr>
          <a:xfrm>
            <a:off x="6708913" y="6356350"/>
            <a:ext cx="5304121" cy="365125"/>
          </a:xfrm>
        </p:spPr>
        <p:txBody>
          <a:bodyPr/>
          <a:lstStyle/>
          <a:p>
            <a:fld id="{8325A51C-C961-430C-9B62-7862ED08019D}" type="slidenum">
              <a:rPr lang="en-US" sz="1000" smtClean="0"/>
              <a:t>2</a:t>
            </a:fld>
            <a:endParaRPr lang="en-US" sz="1000"/>
          </a:p>
        </p:txBody>
      </p:sp>
      <p:sp>
        <p:nvSpPr>
          <p:cNvPr id="4" name="Title 3">
            <a:extLst>
              <a:ext uri="{FF2B5EF4-FFF2-40B4-BE49-F238E27FC236}">
                <a16:creationId xmlns:a16="http://schemas.microsoft.com/office/drawing/2014/main" id="{C0957CCA-269C-447D-8B19-5A8DC9244993}"/>
              </a:ext>
            </a:extLst>
          </p:cNvPr>
          <p:cNvSpPr>
            <a:spLocks noGrp="1"/>
          </p:cNvSpPr>
          <p:nvPr>
            <p:ph type="title"/>
          </p:nvPr>
        </p:nvSpPr>
        <p:spPr/>
        <p:txBody>
          <a:bodyPr/>
          <a:lstStyle/>
          <a:p>
            <a:r>
              <a:rPr lang="en-US"/>
              <a:t>2022 Wildfire Mitigation Plan Activities Q2 Summary </a:t>
            </a:r>
          </a:p>
        </p:txBody>
      </p:sp>
      <p:sp>
        <p:nvSpPr>
          <p:cNvPr id="79" name="Rectangle 78">
            <a:extLst>
              <a:ext uri="{FF2B5EF4-FFF2-40B4-BE49-F238E27FC236}">
                <a16:creationId xmlns:a16="http://schemas.microsoft.com/office/drawing/2014/main" id="{9582956B-99F2-4E28-94C4-03AC7C11A1BD}"/>
              </a:ext>
            </a:extLst>
          </p:cNvPr>
          <p:cNvSpPr/>
          <p:nvPr userDrawn="1"/>
        </p:nvSpPr>
        <p:spPr>
          <a:xfrm>
            <a:off x="192691" y="3944782"/>
            <a:ext cx="1124712" cy="1069848"/>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27432" rIns="0" bIns="0" rtlCol="0" anchor="t" anchorCtr="0"/>
          <a:lstStyle/>
          <a:p>
            <a:pPr algn="ctr"/>
            <a:r>
              <a:rPr lang="en-US" sz="1000" b="1">
                <a:solidFill>
                  <a:schemeClr val="tx1"/>
                </a:solidFill>
              </a:rPr>
              <a:t>7.3.3.1</a:t>
            </a:r>
          </a:p>
          <a:p>
            <a:pPr algn="ctr"/>
            <a:r>
              <a:rPr lang="en-US" sz="1000">
                <a:solidFill>
                  <a:schemeClr val="tx1"/>
                </a:solidFill>
              </a:rPr>
              <a:t>Capacitor maintenance and replacement program</a:t>
            </a:r>
          </a:p>
        </p:txBody>
      </p:sp>
      <p:sp>
        <p:nvSpPr>
          <p:cNvPr id="80" name="Rectangle 79">
            <a:extLst>
              <a:ext uri="{FF2B5EF4-FFF2-40B4-BE49-F238E27FC236}">
                <a16:creationId xmlns:a16="http://schemas.microsoft.com/office/drawing/2014/main" id="{45BCFE07-22EE-44F7-B325-A8006D44F27D}"/>
              </a:ext>
            </a:extLst>
          </p:cNvPr>
          <p:cNvSpPr/>
          <p:nvPr userDrawn="1"/>
        </p:nvSpPr>
        <p:spPr>
          <a:xfrm>
            <a:off x="1365545" y="3940499"/>
            <a:ext cx="1068473" cy="1069848"/>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27432" rIns="0" bIns="0" rtlCol="0" anchor="t" anchorCtr="0"/>
          <a:lstStyle/>
          <a:p>
            <a:pPr algn="ctr"/>
            <a:r>
              <a:rPr lang="en-US" sz="1000" b="1">
                <a:solidFill>
                  <a:schemeClr val="tx1"/>
                </a:solidFill>
              </a:rPr>
              <a:t>7.3.3.3</a:t>
            </a:r>
          </a:p>
          <a:p>
            <a:pPr algn="ctr"/>
            <a:r>
              <a:rPr lang="en-US" sz="1000">
                <a:solidFill>
                  <a:schemeClr val="tx1"/>
                </a:solidFill>
              </a:rPr>
              <a:t>Covered conductor installation</a:t>
            </a:r>
          </a:p>
        </p:txBody>
      </p:sp>
      <p:sp>
        <p:nvSpPr>
          <p:cNvPr id="81" name="Rectangle 80">
            <a:extLst>
              <a:ext uri="{FF2B5EF4-FFF2-40B4-BE49-F238E27FC236}">
                <a16:creationId xmlns:a16="http://schemas.microsoft.com/office/drawing/2014/main" id="{CDDA2CB9-C7D3-4447-9E78-7AE7227ED643}"/>
              </a:ext>
            </a:extLst>
          </p:cNvPr>
          <p:cNvSpPr/>
          <p:nvPr userDrawn="1"/>
        </p:nvSpPr>
        <p:spPr>
          <a:xfrm>
            <a:off x="2495955" y="3944782"/>
            <a:ext cx="1124712" cy="1069848"/>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27432" rIns="0" bIns="0" rtlCol="0" anchor="t" anchorCtr="0"/>
          <a:lstStyle/>
          <a:p>
            <a:pPr algn="ctr"/>
            <a:r>
              <a:rPr lang="en-US" sz="1000" b="1">
                <a:solidFill>
                  <a:schemeClr val="tx1"/>
                </a:solidFill>
              </a:rPr>
              <a:t>7.3.3.7</a:t>
            </a:r>
          </a:p>
          <a:p>
            <a:pPr algn="ctr"/>
            <a:r>
              <a:rPr lang="en-US" sz="1000">
                <a:solidFill>
                  <a:schemeClr val="tx1"/>
                </a:solidFill>
              </a:rPr>
              <a:t>Expulsion fuse replacement</a:t>
            </a:r>
          </a:p>
        </p:txBody>
      </p:sp>
      <p:sp>
        <p:nvSpPr>
          <p:cNvPr id="82" name="Rectangle 81">
            <a:extLst>
              <a:ext uri="{FF2B5EF4-FFF2-40B4-BE49-F238E27FC236}">
                <a16:creationId xmlns:a16="http://schemas.microsoft.com/office/drawing/2014/main" id="{5945C290-97F7-409C-8DB8-24A4B76E0BF8}"/>
              </a:ext>
            </a:extLst>
          </p:cNvPr>
          <p:cNvSpPr/>
          <p:nvPr userDrawn="1"/>
        </p:nvSpPr>
        <p:spPr>
          <a:xfrm>
            <a:off x="3680603" y="3944782"/>
            <a:ext cx="1124712" cy="1069848"/>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27432" rIns="0" bIns="0" rtlCol="0" anchor="t" anchorCtr="0"/>
          <a:lstStyle/>
          <a:p>
            <a:pPr algn="ctr"/>
            <a:r>
              <a:rPr lang="en-US" sz="1000" b="1">
                <a:solidFill>
                  <a:schemeClr val="tx1"/>
                </a:solidFill>
              </a:rPr>
              <a:t>7.3.3.8.1</a:t>
            </a:r>
          </a:p>
          <a:p>
            <a:pPr algn="ctr"/>
            <a:r>
              <a:rPr lang="en-US" sz="1000">
                <a:solidFill>
                  <a:schemeClr val="tx1"/>
                </a:solidFill>
              </a:rPr>
              <a:t>PSPS sectionalizing enhancements</a:t>
            </a:r>
          </a:p>
        </p:txBody>
      </p:sp>
      <p:sp>
        <p:nvSpPr>
          <p:cNvPr id="83" name="Rectangle 82">
            <a:extLst>
              <a:ext uri="{FF2B5EF4-FFF2-40B4-BE49-F238E27FC236}">
                <a16:creationId xmlns:a16="http://schemas.microsoft.com/office/drawing/2014/main" id="{1FCC8802-89C0-4B33-922C-06BFB0609A66}"/>
              </a:ext>
            </a:extLst>
          </p:cNvPr>
          <p:cNvSpPr/>
          <p:nvPr userDrawn="1"/>
        </p:nvSpPr>
        <p:spPr>
          <a:xfrm>
            <a:off x="4874990" y="3946224"/>
            <a:ext cx="1121804" cy="106984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27432" rIns="0" bIns="0" rtlCol="0" anchor="t" anchorCtr="0"/>
          <a:lstStyle/>
          <a:p>
            <a:pPr algn="ctr"/>
            <a:r>
              <a:rPr lang="en-US" sz="1000" b="1">
                <a:solidFill>
                  <a:schemeClr val="tx1"/>
                </a:solidFill>
              </a:rPr>
              <a:t>7.3.3.8.2</a:t>
            </a:r>
          </a:p>
          <a:p>
            <a:pPr algn="ctr"/>
            <a:r>
              <a:rPr lang="en-US" sz="1000">
                <a:solidFill>
                  <a:schemeClr val="tx1"/>
                </a:solidFill>
              </a:rPr>
              <a:t>Microgrids</a:t>
            </a:r>
          </a:p>
        </p:txBody>
      </p:sp>
      <p:sp>
        <p:nvSpPr>
          <p:cNvPr id="84" name="Rectangle 83">
            <a:extLst>
              <a:ext uri="{FF2B5EF4-FFF2-40B4-BE49-F238E27FC236}">
                <a16:creationId xmlns:a16="http://schemas.microsoft.com/office/drawing/2014/main" id="{1966F4E3-37B2-488B-AE11-5C039717364F}"/>
              </a:ext>
            </a:extLst>
          </p:cNvPr>
          <p:cNvSpPr/>
          <p:nvPr userDrawn="1"/>
        </p:nvSpPr>
        <p:spPr>
          <a:xfrm>
            <a:off x="6073865" y="3948677"/>
            <a:ext cx="1121804" cy="106984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27432" rIns="0" bIns="0" rtlCol="0" anchor="t" anchorCtr="0"/>
          <a:lstStyle/>
          <a:p>
            <a:pPr algn="ctr"/>
            <a:r>
              <a:rPr lang="en-US" sz="1000" b="1">
                <a:solidFill>
                  <a:schemeClr val="tx1"/>
                </a:solidFill>
              </a:rPr>
              <a:t>7.3.3.9</a:t>
            </a:r>
          </a:p>
          <a:p>
            <a:pPr algn="ctr"/>
            <a:r>
              <a:rPr lang="en-US" sz="1000">
                <a:solidFill>
                  <a:schemeClr val="tx1"/>
                </a:solidFill>
              </a:rPr>
              <a:t>Installation of system automation equipment</a:t>
            </a:r>
          </a:p>
        </p:txBody>
      </p:sp>
      <p:sp>
        <p:nvSpPr>
          <p:cNvPr id="87" name="Rectangle 86">
            <a:extLst>
              <a:ext uri="{FF2B5EF4-FFF2-40B4-BE49-F238E27FC236}">
                <a16:creationId xmlns:a16="http://schemas.microsoft.com/office/drawing/2014/main" id="{0FC80A3E-D7B1-49E3-8497-81077907DDBE}"/>
              </a:ext>
            </a:extLst>
          </p:cNvPr>
          <p:cNvSpPr/>
          <p:nvPr userDrawn="1"/>
        </p:nvSpPr>
        <p:spPr>
          <a:xfrm>
            <a:off x="7260514" y="3939914"/>
            <a:ext cx="1247092" cy="1069848"/>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27432" rIns="0" bIns="0" rtlCol="0" anchor="t" anchorCtr="0"/>
          <a:lstStyle/>
          <a:p>
            <a:pPr algn="ctr"/>
            <a:r>
              <a:rPr lang="en-US" sz="1000" b="1">
                <a:solidFill>
                  <a:schemeClr val="tx1"/>
                </a:solidFill>
              </a:rPr>
              <a:t>7.3.3.10</a:t>
            </a:r>
          </a:p>
          <a:p>
            <a:pPr algn="ctr"/>
            <a:r>
              <a:rPr lang="en-US" sz="1000">
                <a:solidFill>
                  <a:schemeClr val="tx1"/>
                </a:solidFill>
              </a:rPr>
              <a:t>Maintenance, repair, and replacement of connectors, including hotline clamps</a:t>
            </a:r>
          </a:p>
        </p:txBody>
      </p:sp>
      <p:sp>
        <p:nvSpPr>
          <p:cNvPr id="90" name="Rectangle 89">
            <a:extLst>
              <a:ext uri="{FF2B5EF4-FFF2-40B4-BE49-F238E27FC236}">
                <a16:creationId xmlns:a16="http://schemas.microsoft.com/office/drawing/2014/main" id="{3CEBC863-36AD-43E2-AAC5-8D80643DDE86}"/>
              </a:ext>
            </a:extLst>
          </p:cNvPr>
          <p:cNvSpPr/>
          <p:nvPr userDrawn="1"/>
        </p:nvSpPr>
        <p:spPr>
          <a:xfrm>
            <a:off x="8561739" y="3944782"/>
            <a:ext cx="1035791" cy="106984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27432" rIns="0" bIns="0" rtlCol="0" anchor="t" anchorCtr="0"/>
          <a:lstStyle/>
          <a:p>
            <a:pPr algn="ctr"/>
            <a:r>
              <a:rPr lang="en-US" sz="1000" b="1">
                <a:solidFill>
                  <a:schemeClr val="tx1"/>
                </a:solidFill>
              </a:rPr>
              <a:t>7.3.3.11.1</a:t>
            </a:r>
          </a:p>
          <a:p>
            <a:pPr algn="ctr"/>
            <a:r>
              <a:rPr lang="en-US" sz="1000">
                <a:solidFill>
                  <a:schemeClr val="tx1"/>
                </a:solidFill>
              </a:rPr>
              <a:t>Generator grant programs</a:t>
            </a:r>
          </a:p>
        </p:txBody>
      </p:sp>
      <p:sp>
        <p:nvSpPr>
          <p:cNvPr id="130" name="Rectangle 129">
            <a:extLst>
              <a:ext uri="{FF2B5EF4-FFF2-40B4-BE49-F238E27FC236}">
                <a16:creationId xmlns:a16="http://schemas.microsoft.com/office/drawing/2014/main" id="{DC50DF6C-E432-407F-A52A-BB13964801FF}"/>
              </a:ext>
            </a:extLst>
          </p:cNvPr>
          <p:cNvSpPr/>
          <p:nvPr userDrawn="1"/>
        </p:nvSpPr>
        <p:spPr>
          <a:xfrm>
            <a:off x="190866" y="1483361"/>
            <a:ext cx="2141379" cy="554276"/>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noAutofit/>
          </a:bodyPr>
          <a:lstStyle/>
          <a:p>
            <a:pPr algn="ctr"/>
            <a:r>
              <a:rPr lang="en-US" sz="1000" b="1">
                <a:solidFill>
                  <a:schemeClr val="tx1"/>
                </a:solidFill>
              </a:rPr>
              <a:t>7.3.2.1</a:t>
            </a:r>
          </a:p>
          <a:p>
            <a:pPr algn="ctr"/>
            <a:r>
              <a:rPr lang="en-US" sz="1000">
                <a:solidFill>
                  <a:schemeClr val="tx1"/>
                </a:solidFill>
              </a:rPr>
              <a:t>Advanced weather monitoring and weather stations</a:t>
            </a:r>
          </a:p>
        </p:txBody>
      </p:sp>
      <p:sp>
        <p:nvSpPr>
          <p:cNvPr id="36" name="Rectangle 35">
            <a:extLst>
              <a:ext uri="{FF2B5EF4-FFF2-40B4-BE49-F238E27FC236}">
                <a16:creationId xmlns:a16="http://schemas.microsoft.com/office/drawing/2014/main" id="{92F39466-15CB-4688-9E83-7BB9972C5A3C}"/>
              </a:ext>
            </a:extLst>
          </p:cNvPr>
          <p:cNvSpPr/>
          <p:nvPr/>
        </p:nvSpPr>
        <p:spPr>
          <a:xfrm>
            <a:off x="9664981" y="3939914"/>
            <a:ext cx="975000" cy="1069848"/>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27432" rIns="0" bIns="0" rtlCol="0" anchor="t" anchorCtr="0"/>
          <a:lstStyle/>
          <a:p>
            <a:pPr algn="ctr"/>
            <a:r>
              <a:rPr lang="en-US" sz="1000" b="1">
                <a:solidFill>
                  <a:schemeClr val="tx1"/>
                </a:solidFill>
              </a:rPr>
              <a:t>7.3.3.11.2</a:t>
            </a:r>
          </a:p>
          <a:p>
            <a:pPr algn="ctr"/>
            <a:r>
              <a:rPr lang="en-US" sz="1000">
                <a:solidFill>
                  <a:schemeClr val="tx1"/>
                </a:solidFill>
              </a:rPr>
              <a:t>Standby power programs</a:t>
            </a:r>
          </a:p>
        </p:txBody>
      </p:sp>
      <p:sp>
        <p:nvSpPr>
          <p:cNvPr id="37" name="Rectangle 36">
            <a:extLst>
              <a:ext uri="{FF2B5EF4-FFF2-40B4-BE49-F238E27FC236}">
                <a16:creationId xmlns:a16="http://schemas.microsoft.com/office/drawing/2014/main" id="{59CD3835-F730-4473-9BA3-D73AB3E86C28}"/>
              </a:ext>
            </a:extLst>
          </p:cNvPr>
          <p:cNvSpPr/>
          <p:nvPr/>
        </p:nvSpPr>
        <p:spPr>
          <a:xfrm>
            <a:off x="190866" y="5078774"/>
            <a:ext cx="1124712" cy="1069848"/>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27432" rIns="0" bIns="0" rtlCol="0" anchor="t" anchorCtr="0"/>
          <a:lstStyle/>
          <a:p>
            <a:pPr algn="ctr"/>
            <a:r>
              <a:rPr lang="en-US" sz="1000" b="1">
                <a:solidFill>
                  <a:schemeClr val="tx1"/>
                </a:solidFill>
              </a:rPr>
              <a:t>7.3.3.11.3</a:t>
            </a:r>
          </a:p>
          <a:p>
            <a:pPr algn="ctr"/>
            <a:r>
              <a:rPr lang="en-US" sz="1000">
                <a:solidFill>
                  <a:schemeClr val="tx1"/>
                </a:solidFill>
              </a:rPr>
              <a:t>Generator  assistance programs</a:t>
            </a:r>
          </a:p>
        </p:txBody>
      </p:sp>
      <p:sp>
        <p:nvSpPr>
          <p:cNvPr id="38" name="Rectangle 37">
            <a:extLst>
              <a:ext uri="{FF2B5EF4-FFF2-40B4-BE49-F238E27FC236}">
                <a16:creationId xmlns:a16="http://schemas.microsoft.com/office/drawing/2014/main" id="{CA921422-076C-462F-BB96-E320870A698F}"/>
              </a:ext>
            </a:extLst>
          </p:cNvPr>
          <p:cNvSpPr/>
          <p:nvPr/>
        </p:nvSpPr>
        <p:spPr>
          <a:xfrm>
            <a:off x="1363710" y="5074462"/>
            <a:ext cx="1068473" cy="1069848"/>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27432" rIns="0" bIns="0" rtlCol="0" anchor="t" anchorCtr="0"/>
          <a:lstStyle/>
          <a:p>
            <a:pPr algn="ctr"/>
            <a:r>
              <a:rPr lang="en-US" sz="1000" b="1">
                <a:solidFill>
                  <a:schemeClr val="tx1"/>
                </a:solidFill>
              </a:rPr>
              <a:t>7.3.3.16</a:t>
            </a:r>
          </a:p>
          <a:p>
            <a:pPr algn="ctr"/>
            <a:r>
              <a:rPr lang="en-US" sz="1000">
                <a:solidFill>
                  <a:schemeClr val="tx1"/>
                </a:solidFill>
              </a:rPr>
              <a:t>Undergrounding of electric lines and/or equipment</a:t>
            </a:r>
          </a:p>
        </p:txBody>
      </p:sp>
      <p:sp>
        <p:nvSpPr>
          <p:cNvPr id="39" name="Rectangle 38">
            <a:extLst>
              <a:ext uri="{FF2B5EF4-FFF2-40B4-BE49-F238E27FC236}">
                <a16:creationId xmlns:a16="http://schemas.microsoft.com/office/drawing/2014/main" id="{8E38F1D8-3F1D-4449-88F9-76FE166A7152}"/>
              </a:ext>
            </a:extLst>
          </p:cNvPr>
          <p:cNvSpPr/>
          <p:nvPr/>
        </p:nvSpPr>
        <p:spPr>
          <a:xfrm>
            <a:off x="2497213" y="5078774"/>
            <a:ext cx="1124712" cy="1069848"/>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27432" rIns="0" bIns="0" rtlCol="0" anchor="t" anchorCtr="0"/>
          <a:lstStyle/>
          <a:p>
            <a:pPr algn="ctr"/>
            <a:r>
              <a:rPr lang="en-US" sz="1000" b="1">
                <a:solidFill>
                  <a:schemeClr val="tx1"/>
                </a:solidFill>
              </a:rPr>
              <a:t>7.3.3.17.1</a:t>
            </a:r>
          </a:p>
          <a:p>
            <a:pPr algn="ctr"/>
            <a:r>
              <a:rPr lang="en-US" sz="1000">
                <a:solidFill>
                  <a:schemeClr val="tx1"/>
                </a:solidFill>
              </a:rPr>
              <a:t>Distribution overhead system hardening</a:t>
            </a:r>
          </a:p>
        </p:txBody>
      </p:sp>
      <p:sp>
        <p:nvSpPr>
          <p:cNvPr id="40" name="Rectangle 39">
            <a:extLst>
              <a:ext uri="{FF2B5EF4-FFF2-40B4-BE49-F238E27FC236}">
                <a16:creationId xmlns:a16="http://schemas.microsoft.com/office/drawing/2014/main" id="{DDDCC535-AAE1-4B18-A937-7AE4F8EED99A}"/>
              </a:ext>
            </a:extLst>
          </p:cNvPr>
          <p:cNvSpPr/>
          <p:nvPr/>
        </p:nvSpPr>
        <p:spPr>
          <a:xfrm>
            <a:off x="3680603" y="5078774"/>
            <a:ext cx="1124712" cy="1069848"/>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27432" rIns="0" bIns="0" rtlCol="0" anchor="t" anchorCtr="0"/>
          <a:lstStyle/>
          <a:p>
            <a:pPr algn="ctr"/>
            <a:r>
              <a:rPr lang="en-US" sz="1000" b="1">
                <a:solidFill>
                  <a:schemeClr val="tx1"/>
                </a:solidFill>
              </a:rPr>
              <a:t>7.3.3.17.2.1</a:t>
            </a:r>
          </a:p>
          <a:p>
            <a:pPr algn="ctr"/>
            <a:r>
              <a:rPr lang="en-US" sz="1000">
                <a:solidFill>
                  <a:schemeClr val="tx1"/>
                </a:solidFill>
              </a:rPr>
              <a:t>Overhead transmission fire hardening</a:t>
            </a:r>
          </a:p>
        </p:txBody>
      </p:sp>
      <p:sp>
        <p:nvSpPr>
          <p:cNvPr id="42" name="Rectangle 41">
            <a:extLst>
              <a:ext uri="{FF2B5EF4-FFF2-40B4-BE49-F238E27FC236}">
                <a16:creationId xmlns:a16="http://schemas.microsoft.com/office/drawing/2014/main" id="{E4C1426B-3672-4CF7-98BD-AEE5443D4981}"/>
              </a:ext>
            </a:extLst>
          </p:cNvPr>
          <p:cNvSpPr/>
          <p:nvPr/>
        </p:nvSpPr>
        <p:spPr>
          <a:xfrm>
            <a:off x="7262268" y="5078774"/>
            <a:ext cx="1243584" cy="1069848"/>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27432" rIns="0" bIns="0" rtlCol="0" anchor="t" anchorCtr="0"/>
          <a:lstStyle/>
          <a:p>
            <a:pPr algn="ctr"/>
            <a:r>
              <a:rPr lang="en-US" sz="1000" b="1">
                <a:solidFill>
                  <a:schemeClr val="tx1"/>
                </a:solidFill>
              </a:rPr>
              <a:t>7.3.3.18.1</a:t>
            </a:r>
          </a:p>
          <a:p>
            <a:pPr algn="ctr"/>
            <a:r>
              <a:rPr lang="en-US" sz="1000">
                <a:solidFill>
                  <a:schemeClr val="tx1"/>
                </a:solidFill>
              </a:rPr>
              <a:t>Distribution communications reliability improvements</a:t>
            </a:r>
          </a:p>
        </p:txBody>
      </p:sp>
      <p:sp>
        <p:nvSpPr>
          <p:cNvPr id="43" name="Rectangle 42">
            <a:extLst>
              <a:ext uri="{FF2B5EF4-FFF2-40B4-BE49-F238E27FC236}">
                <a16:creationId xmlns:a16="http://schemas.microsoft.com/office/drawing/2014/main" id="{BF558995-00BF-4433-9B60-3AF3CAC44634}"/>
              </a:ext>
            </a:extLst>
          </p:cNvPr>
          <p:cNvSpPr/>
          <p:nvPr/>
        </p:nvSpPr>
        <p:spPr>
          <a:xfrm>
            <a:off x="8570882" y="5074462"/>
            <a:ext cx="1026648" cy="1069848"/>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27432" rIns="0" bIns="0" rtlCol="0" anchor="t" anchorCtr="0"/>
          <a:lstStyle/>
          <a:p>
            <a:pPr algn="ctr"/>
            <a:r>
              <a:rPr lang="en-US" sz="1000" b="1">
                <a:solidFill>
                  <a:schemeClr val="tx1"/>
                </a:solidFill>
              </a:rPr>
              <a:t>7.3.3.18.2</a:t>
            </a:r>
          </a:p>
          <a:p>
            <a:pPr algn="ctr"/>
            <a:r>
              <a:rPr lang="en-US" sz="1000">
                <a:solidFill>
                  <a:schemeClr val="tx1"/>
                </a:solidFill>
              </a:rPr>
              <a:t>Lightning arrestor removal and replacement</a:t>
            </a:r>
          </a:p>
        </p:txBody>
      </p:sp>
      <p:sp>
        <p:nvSpPr>
          <p:cNvPr id="44" name="Rectangle 43">
            <a:extLst>
              <a:ext uri="{FF2B5EF4-FFF2-40B4-BE49-F238E27FC236}">
                <a16:creationId xmlns:a16="http://schemas.microsoft.com/office/drawing/2014/main" id="{55E3853C-7D29-4B15-8151-A216F7E654AE}"/>
              </a:ext>
            </a:extLst>
          </p:cNvPr>
          <p:cNvSpPr/>
          <p:nvPr/>
        </p:nvSpPr>
        <p:spPr>
          <a:xfrm>
            <a:off x="2495955" y="1375235"/>
            <a:ext cx="1335024" cy="1069848"/>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27432" rIns="0" bIns="0" rtlCol="0" anchor="t" anchorCtr="0"/>
          <a:lstStyle/>
          <a:p>
            <a:pPr algn="ctr"/>
            <a:r>
              <a:rPr lang="en-US" sz="1000" b="1">
                <a:solidFill>
                  <a:schemeClr val="tx1"/>
                </a:solidFill>
              </a:rPr>
              <a:t>7.3.4.1</a:t>
            </a:r>
          </a:p>
          <a:p>
            <a:pPr algn="ctr"/>
            <a:r>
              <a:rPr lang="en-US" sz="1000" b="0" i="0" u="none" strike="noStrike">
                <a:solidFill>
                  <a:srgbClr val="000000"/>
                </a:solidFill>
                <a:effectLst/>
                <a:latin typeface="Calibri" panose="020F0502020204030204" pitchFamily="34" charset="0"/>
              </a:rPr>
              <a:t>CMP HFTD Inspections  </a:t>
            </a:r>
          </a:p>
          <a:p>
            <a:pPr algn="ctr"/>
            <a:r>
              <a:rPr lang="en-US" sz="1000" b="0" i="0" u="none" strike="noStrike">
                <a:solidFill>
                  <a:srgbClr val="000000"/>
                </a:solidFill>
                <a:effectLst/>
                <a:latin typeface="Calibri" panose="020F0502020204030204" pitchFamily="34" charset="0"/>
              </a:rPr>
              <a:t>5 Year Detailed</a:t>
            </a:r>
            <a:r>
              <a:rPr lang="en-US" sz="1000"/>
              <a:t> </a:t>
            </a:r>
            <a:endParaRPr lang="en-US" sz="1000">
              <a:solidFill>
                <a:schemeClr val="tx1"/>
              </a:solidFill>
            </a:endParaRPr>
          </a:p>
        </p:txBody>
      </p:sp>
      <p:sp>
        <p:nvSpPr>
          <p:cNvPr id="45" name="Rectangle 44">
            <a:extLst>
              <a:ext uri="{FF2B5EF4-FFF2-40B4-BE49-F238E27FC236}">
                <a16:creationId xmlns:a16="http://schemas.microsoft.com/office/drawing/2014/main" id="{12497A47-306C-4018-B0AD-63137B8C87BE}"/>
              </a:ext>
            </a:extLst>
          </p:cNvPr>
          <p:cNvSpPr/>
          <p:nvPr/>
        </p:nvSpPr>
        <p:spPr>
          <a:xfrm>
            <a:off x="3868353" y="1372014"/>
            <a:ext cx="1335024" cy="1069848"/>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27432" rIns="0" bIns="0" rtlCol="0" anchor="t" anchorCtr="0"/>
          <a:lstStyle/>
          <a:p>
            <a:pPr algn="ctr"/>
            <a:r>
              <a:rPr lang="en-US" sz="1000" b="1">
                <a:solidFill>
                  <a:schemeClr val="tx1"/>
                </a:solidFill>
              </a:rPr>
              <a:t>7.3.4.2</a:t>
            </a:r>
          </a:p>
          <a:p>
            <a:pPr algn="ctr"/>
            <a:r>
              <a:rPr lang="en-US" sz="1000">
                <a:solidFill>
                  <a:schemeClr val="tx1"/>
                </a:solidFill>
              </a:rPr>
              <a:t>Detailed inspections of transmission electric lines and equipment</a:t>
            </a:r>
          </a:p>
        </p:txBody>
      </p:sp>
      <p:sp>
        <p:nvSpPr>
          <p:cNvPr id="46" name="Rectangle 45">
            <a:extLst>
              <a:ext uri="{FF2B5EF4-FFF2-40B4-BE49-F238E27FC236}">
                <a16:creationId xmlns:a16="http://schemas.microsoft.com/office/drawing/2014/main" id="{99EAAD71-E153-4110-B5ED-A87BE4F3333D}"/>
              </a:ext>
            </a:extLst>
          </p:cNvPr>
          <p:cNvSpPr/>
          <p:nvPr/>
        </p:nvSpPr>
        <p:spPr>
          <a:xfrm>
            <a:off x="5235828" y="1375235"/>
            <a:ext cx="1335024" cy="1069848"/>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27432" rIns="0" bIns="0" rtlCol="0" anchor="t" anchorCtr="0"/>
          <a:lstStyle/>
          <a:p>
            <a:pPr algn="ctr"/>
            <a:r>
              <a:rPr lang="en-US" sz="1000" b="1">
                <a:solidFill>
                  <a:schemeClr val="tx1"/>
                </a:solidFill>
              </a:rPr>
              <a:t>7.3.4.4</a:t>
            </a:r>
          </a:p>
          <a:p>
            <a:pPr algn="ctr"/>
            <a:r>
              <a:rPr lang="en-US" sz="1000">
                <a:solidFill>
                  <a:schemeClr val="tx1"/>
                </a:solidFill>
              </a:rPr>
              <a:t>Infrared inspections of distribution electric lines and equipment</a:t>
            </a:r>
          </a:p>
        </p:txBody>
      </p:sp>
      <p:sp>
        <p:nvSpPr>
          <p:cNvPr id="47" name="Rectangle 46">
            <a:extLst>
              <a:ext uri="{FF2B5EF4-FFF2-40B4-BE49-F238E27FC236}">
                <a16:creationId xmlns:a16="http://schemas.microsoft.com/office/drawing/2014/main" id="{94933F91-567A-4A62-8B84-341A193E1916}"/>
              </a:ext>
            </a:extLst>
          </p:cNvPr>
          <p:cNvSpPr/>
          <p:nvPr/>
        </p:nvSpPr>
        <p:spPr>
          <a:xfrm>
            <a:off x="6608226" y="1371479"/>
            <a:ext cx="1335024" cy="106984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27432" rIns="0" bIns="0" rtlCol="0" anchor="t" anchorCtr="0"/>
          <a:lstStyle/>
          <a:p>
            <a:pPr algn="ctr"/>
            <a:r>
              <a:rPr lang="en-US" sz="1000" b="1">
                <a:solidFill>
                  <a:schemeClr val="tx1"/>
                </a:solidFill>
              </a:rPr>
              <a:t>7.3.4.5</a:t>
            </a:r>
          </a:p>
          <a:p>
            <a:pPr algn="ctr"/>
            <a:r>
              <a:rPr lang="en-US" sz="1000">
                <a:solidFill>
                  <a:schemeClr val="tx1"/>
                </a:solidFill>
              </a:rPr>
              <a:t>Infrared inspections of transmission electric lines and equipment</a:t>
            </a:r>
          </a:p>
        </p:txBody>
      </p:sp>
      <p:sp>
        <p:nvSpPr>
          <p:cNvPr id="48" name="Rectangle 47">
            <a:extLst>
              <a:ext uri="{FF2B5EF4-FFF2-40B4-BE49-F238E27FC236}">
                <a16:creationId xmlns:a16="http://schemas.microsoft.com/office/drawing/2014/main" id="{CB6C897F-DB83-4D12-8DA4-5D64E289E772}"/>
              </a:ext>
            </a:extLst>
          </p:cNvPr>
          <p:cNvSpPr/>
          <p:nvPr/>
        </p:nvSpPr>
        <p:spPr>
          <a:xfrm>
            <a:off x="7966393" y="1376603"/>
            <a:ext cx="1335024" cy="1069848"/>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27432" rIns="0" bIns="0" rtlCol="0" anchor="t" anchorCtr="0"/>
          <a:lstStyle/>
          <a:p>
            <a:pPr algn="ctr"/>
            <a:r>
              <a:rPr lang="en-US" sz="1000" b="1">
                <a:solidFill>
                  <a:schemeClr val="tx1"/>
                </a:solidFill>
              </a:rPr>
              <a:t>7.3.4.6</a:t>
            </a:r>
          </a:p>
          <a:p>
            <a:pPr algn="ctr"/>
            <a:r>
              <a:rPr lang="en-US" sz="1000">
                <a:solidFill>
                  <a:schemeClr val="tx1"/>
                </a:solidFill>
              </a:rPr>
              <a:t>CMP HFTD Inspections - Wood Pole Intrusive</a:t>
            </a:r>
          </a:p>
        </p:txBody>
      </p:sp>
      <p:sp>
        <p:nvSpPr>
          <p:cNvPr id="49" name="Rectangle 48">
            <a:extLst>
              <a:ext uri="{FF2B5EF4-FFF2-40B4-BE49-F238E27FC236}">
                <a16:creationId xmlns:a16="http://schemas.microsoft.com/office/drawing/2014/main" id="{2727B5ED-6ABD-4F0B-B4EA-B69B76E3B3A3}"/>
              </a:ext>
            </a:extLst>
          </p:cNvPr>
          <p:cNvSpPr/>
          <p:nvPr/>
        </p:nvSpPr>
        <p:spPr>
          <a:xfrm>
            <a:off x="9333667" y="1371479"/>
            <a:ext cx="1335024" cy="1069848"/>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27432" rIns="0" bIns="0" rtlCol="0" anchor="t" anchorCtr="0"/>
          <a:lstStyle/>
          <a:p>
            <a:pPr algn="ctr"/>
            <a:r>
              <a:rPr lang="en-US" sz="1000" b="1">
                <a:solidFill>
                  <a:schemeClr val="tx1"/>
                </a:solidFill>
              </a:rPr>
              <a:t>7.3.4.9.1</a:t>
            </a:r>
          </a:p>
          <a:p>
            <a:pPr algn="ctr"/>
            <a:r>
              <a:rPr lang="fr-FR" sz="1000" b="0" i="0" u="none" strike="noStrike">
                <a:solidFill>
                  <a:srgbClr val="000000"/>
                </a:solidFill>
                <a:effectLst/>
                <a:latin typeface="Calibri" panose="020F0502020204030204" pitchFamily="34" charset="0"/>
              </a:rPr>
              <a:t>HFTD Tier 3 distribution pole inspections </a:t>
            </a:r>
            <a:endParaRPr lang="en-US" sz="1000">
              <a:solidFill>
                <a:schemeClr val="tx1"/>
              </a:solidFill>
            </a:endParaRPr>
          </a:p>
        </p:txBody>
      </p:sp>
      <p:sp>
        <p:nvSpPr>
          <p:cNvPr id="50" name="Rectangle 49">
            <a:extLst>
              <a:ext uri="{FF2B5EF4-FFF2-40B4-BE49-F238E27FC236}">
                <a16:creationId xmlns:a16="http://schemas.microsoft.com/office/drawing/2014/main" id="{12C59AFE-322A-465A-89B0-C2DED03E9E90}"/>
              </a:ext>
            </a:extLst>
          </p:cNvPr>
          <p:cNvSpPr/>
          <p:nvPr/>
        </p:nvSpPr>
        <p:spPr>
          <a:xfrm>
            <a:off x="10732431" y="1862070"/>
            <a:ext cx="1287919" cy="58714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900" b="1">
                <a:solidFill>
                  <a:schemeClr val="tx1"/>
                </a:solidFill>
              </a:rPr>
              <a:t>7.3.5.2</a:t>
            </a:r>
          </a:p>
          <a:p>
            <a:pPr algn="ctr"/>
            <a:r>
              <a:rPr lang="en-US" sz="900">
                <a:solidFill>
                  <a:schemeClr val="tx1"/>
                </a:solidFill>
              </a:rPr>
              <a:t>Detailed inspections of vegetation around distribution  </a:t>
            </a:r>
            <a:endParaRPr lang="en-US" sz="900">
              <a:solidFill>
                <a:schemeClr val="tx1"/>
              </a:solidFill>
              <a:cs typeface="Calibri"/>
            </a:endParaRPr>
          </a:p>
        </p:txBody>
      </p:sp>
      <p:sp>
        <p:nvSpPr>
          <p:cNvPr id="51" name="Rectangle 50">
            <a:extLst>
              <a:ext uri="{FF2B5EF4-FFF2-40B4-BE49-F238E27FC236}">
                <a16:creationId xmlns:a16="http://schemas.microsoft.com/office/drawing/2014/main" id="{BEEFEA27-0271-4FB9-A5B3-852855B74D92}"/>
              </a:ext>
            </a:extLst>
          </p:cNvPr>
          <p:cNvSpPr/>
          <p:nvPr/>
        </p:nvSpPr>
        <p:spPr>
          <a:xfrm>
            <a:off x="10735256" y="2483558"/>
            <a:ext cx="1287919" cy="43299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900" b="1">
                <a:solidFill>
                  <a:schemeClr val="tx1"/>
                </a:solidFill>
              </a:rPr>
              <a:t>7.3.5.5</a:t>
            </a:r>
          </a:p>
          <a:p>
            <a:pPr algn="ctr"/>
            <a:r>
              <a:rPr lang="en-US" sz="900">
                <a:solidFill>
                  <a:schemeClr val="tx1"/>
                </a:solidFill>
              </a:rPr>
              <a:t>Fuels management and reduction of "slash" </a:t>
            </a:r>
            <a:endParaRPr lang="en-US" sz="900">
              <a:solidFill>
                <a:schemeClr val="tx1"/>
              </a:solidFill>
              <a:cs typeface="Calibri"/>
            </a:endParaRPr>
          </a:p>
        </p:txBody>
      </p:sp>
      <p:sp>
        <p:nvSpPr>
          <p:cNvPr id="52" name="Rectangle 51">
            <a:extLst>
              <a:ext uri="{FF2B5EF4-FFF2-40B4-BE49-F238E27FC236}">
                <a16:creationId xmlns:a16="http://schemas.microsoft.com/office/drawing/2014/main" id="{B5FD5905-21A5-4BAA-81C3-0CF7E984F8FE}"/>
              </a:ext>
            </a:extLst>
          </p:cNvPr>
          <p:cNvSpPr/>
          <p:nvPr/>
        </p:nvSpPr>
        <p:spPr>
          <a:xfrm>
            <a:off x="10731896" y="3527486"/>
            <a:ext cx="1287918" cy="730787"/>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900" b="1">
                <a:solidFill>
                  <a:schemeClr val="tx1"/>
                </a:solidFill>
              </a:rPr>
              <a:t>7.3.5.9</a:t>
            </a:r>
          </a:p>
          <a:p>
            <a:pPr algn="ctr"/>
            <a:r>
              <a:rPr lang="en-US" sz="900">
                <a:solidFill>
                  <a:schemeClr val="tx1"/>
                </a:solidFill>
              </a:rPr>
              <a:t>Other discretionary inspection of vegetation around distribution electric lines and equipment</a:t>
            </a:r>
            <a:endParaRPr lang="en-US" sz="900">
              <a:solidFill>
                <a:schemeClr val="tx1"/>
              </a:solidFill>
              <a:cs typeface="Calibri"/>
            </a:endParaRPr>
          </a:p>
        </p:txBody>
      </p:sp>
      <p:sp>
        <p:nvSpPr>
          <p:cNvPr id="53" name="Rectangle 52">
            <a:extLst>
              <a:ext uri="{FF2B5EF4-FFF2-40B4-BE49-F238E27FC236}">
                <a16:creationId xmlns:a16="http://schemas.microsoft.com/office/drawing/2014/main" id="{CA15657A-EC1C-4BD4-B867-F549771F0DC1}"/>
              </a:ext>
            </a:extLst>
          </p:cNvPr>
          <p:cNvSpPr/>
          <p:nvPr/>
        </p:nvSpPr>
        <p:spPr>
          <a:xfrm>
            <a:off x="10742691" y="5463875"/>
            <a:ext cx="1277657" cy="68043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900" b="1">
                <a:solidFill>
                  <a:schemeClr val="tx1"/>
                </a:solidFill>
              </a:rPr>
              <a:t>7.3.5.20</a:t>
            </a:r>
          </a:p>
          <a:p>
            <a:pPr algn="ctr"/>
            <a:r>
              <a:rPr lang="en-US" sz="900">
                <a:solidFill>
                  <a:schemeClr val="tx1"/>
                </a:solidFill>
              </a:rPr>
              <a:t>Vegetation management to achieve clearances around electric lines and equipment</a:t>
            </a:r>
          </a:p>
        </p:txBody>
      </p:sp>
      <p:sp>
        <p:nvSpPr>
          <p:cNvPr id="54" name="Rectangle 53">
            <a:extLst>
              <a:ext uri="{FF2B5EF4-FFF2-40B4-BE49-F238E27FC236}">
                <a16:creationId xmlns:a16="http://schemas.microsoft.com/office/drawing/2014/main" id="{289E0804-B903-4A88-848D-2A55293234F3}"/>
              </a:ext>
            </a:extLst>
          </p:cNvPr>
          <p:cNvSpPr/>
          <p:nvPr/>
        </p:nvSpPr>
        <p:spPr>
          <a:xfrm>
            <a:off x="2486998" y="2495272"/>
            <a:ext cx="1335024" cy="1069848"/>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27432" rIns="0" bIns="0" rtlCol="0" anchor="t" anchorCtr="0"/>
          <a:lstStyle/>
          <a:p>
            <a:pPr algn="ctr"/>
            <a:r>
              <a:rPr lang="en-US" sz="1000" b="1">
                <a:solidFill>
                  <a:schemeClr val="tx1"/>
                </a:solidFill>
              </a:rPr>
              <a:t>7.3.4.9.2</a:t>
            </a:r>
          </a:p>
          <a:p>
            <a:pPr algn="ctr"/>
            <a:r>
              <a:rPr lang="en-US" sz="1000">
                <a:solidFill>
                  <a:schemeClr val="tx1"/>
                </a:solidFill>
              </a:rPr>
              <a:t>Drone assessments of distribution infrastructure</a:t>
            </a:r>
          </a:p>
        </p:txBody>
      </p:sp>
      <p:sp>
        <p:nvSpPr>
          <p:cNvPr id="56" name="Rectangle 55">
            <a:extLst>
              <a:ext uri="{FF2B5EF4-FFF2-40B4-BE49-F238E27FC236}">
                <a16:creationId xmlns:a16="http://schemas.microsoft.com/office/drawing/2014/main" id="{3621C917-2495-456A-B260-AF91305EC120}"/>
              </a:ext>
            </a:extLst>
          </p:cNvPr>
          <p:cNvSpPr/>
          <p:nvPr/>
        </p:nvSpPr>
        <p:spPr>
          <a:xfrm>
            <a:off x="5238363" y="2495272"/>
            <a:ext cx="1335024" cy="106984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27432" rIns="0" bIns="0" rtlCol="0" anchor="t" anchorCtr="0"/>
          <a:lstStyle/>
          <a:p>
            <a:pPr algn="ctr"/>
            <a:r>
              <a:rPr lang="en-US" sz="1000" b="1">
                <a:solidFill>
                  <a:schemeClr val="tx1"/>
                </a:solidFill>
              </a:rPr>
              <a:t>7.3.4.10.2</a:t>
            </a:r>
          </a:p>
          <a:p>
            <a:pPr algn="ctr"/>
            <a:r>
              <a:rPr lang="en-US" sz="1000">
                <a:solidFill>
                  <a:schemeClr val="tx1"/>
                </a:solidFill>
              </a:rPr>
              <a:t>Additional transmission aerial </a:t>
            </a:r>
            <a:r>
              <a:rPr lang="en-US" sz="1000" err="1">
                <a:solidFill>
                  <a:schemeClr val="tx1"/>
                </a:solidFill>
              </a:rPr>
              <a:t>69kV</a:t>
            </a:r>
            <a:r>
              <a:rPr lang="en-US" sz="1000">
                <a:solidFill>
                  <a:schemeClr val="tx1"/>
                </a:solidFill>
              </a:rPr>
              <a:t> tier 3 visual inspection</a:t>
            </a:r>
          </a:p>
        </p:txBody>
      </p:sp>
      <p:sp>
        <p:nvSpPr>
          <p:cNvPr id="57" name="Rectangle 56">
            <a:extLst>
              <a:ext uri="{FF2B5EF4-FFF2-40B4-BE49-F238E27FC236}">
                <a16:creationId xmlns:a16="http://schemas.microsoft.com/office/drawing/2014/main" id="{EFEAA72E-203C-439D-AABF-5BD77DC6B972}"/>
              </a:ext>
            </a:extLst>
          </p:cNvPr>
          <p:cNvSpPr/>
          <p:nvPr/>
        </p:nvSpPr>
        <p:spPr>
          <a:xfrm>
            <a:off x="6602378" y="2495272"/>
            <a:ext cx="1335024" cy="1069848"/>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27432" rIns="0" bIns="0" rtlCol="0" anchor="t" anchorCtr="0"/>
          <a:lstStyle/>
          <a:p>
            <a:pPr algn="ctr"/>
            <a:r>
              <a:rPr lang="en-US" sz="1000" b="1">
                <a:solidFill>
                  <a:schemeClr val="tx1"/>
                </a:solidFill>
              </a:rPr>
              <a:t>7.3.4.11</a:t>
            </a:r>
          </a:p>
          <a:p>
            <a:pPr algn="ctr"/>
            <a:r>
              <a:rPr lang="en-US" sz="1000">
                <a:solidFill>
                  <a:schemeClr val="tx1"/>
                </a:solidFill>
              </a:rPr>
              <a:t>Patrol inspections of distribution electric lines and equipment</a:t>
            </a:r>
          </a:p>
        </p:txBody>
      </p:sp>
      <p:sp>
        <p:nvSpPr>
          <p:cNvPr id="58" name="Rectangle 57">
            <a:extLst>
              <a:ext uri="{FF2B5EF4-FFF2-40B4-BE49-F238E27FC236}">
                <a16:creationId xmlns:a16="http://schemas.microsoft.com/office/drawing/2014/main" id="{C4981A35-C4F7-410D-B9AB-079F09C9C91F}"/>
              </a:ext>
            </a:extLst>
          </p:cNvPr>
          <p:cNvSpPr/>
          <p:nvPr/>
        </p:nvSpPr>
        <p:spPr>
          <a:xfrm>
            <a:off x="7966393" y="2493857"/>
            <a:ext cx="1335024" cy="1069848"/>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27432" rIns="0" bIns="0" rtlCol="0" anchor="t" anchorCtr="0"/>
          <a:lstStyle/>
          <a:p>
            <a:pPr algn="ctr"/>
            <a:r>
              <a:rPr lang="en-US" sz="1000" b="1">
                <a:solidFill>
                  <a:schemeClr val="tx1"/>
                </a:solidFill>
              </a:rPr>
              <a:t>7.3.4.12</a:t>
            </a:r>
          </a:p>
          <a:p>
            <a:pPr algn="ctr"/>
            <a:r>
              <a:rPr lang="en-US" sz="1000">
                <a:solidFill>
                  <a:schemeClr val="tx1"/>
                </a:solidFill>
              </a:rPr>
              <a:t>Patrol inspections of transmission electric lines and equipment</a:t>
            </a:r>
          </a:p>
        </p:txBody>
      </p:sp>
      <p:sp>
        <p:nvSpPr>
          <p:cNvPr id="59" name="Rectangle 58">
            <a:extLst>
              <a:ext uri="{FF2B5EF4-FFF2-40B4-BE49-F238E27FC236}">
                <a16:creationId xmlns:a16="http://schemas.microsoft.com/office/drawing/2014/main" id="{9A95674D-3050-4C0B-BFA5-9D448CA56877}"/>
              </a:ext>
            </a:extLst>
          </p:cNvPr>
          <p:cNvSpPr/>
          <p:nvPr/>
        </p:nvSpPr>
        <p:spPr>
          <a:xfrm>
            <a:off x="9330408" y="2489504"/>
            <a:ext cx="1335024" cy="1069848"/>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27432" rIns="0" bIns="0" rtlCol="0" anchor="t" anchorCtr="0"/>
          <a:lstStyle/>
          <a:p>
            <a:pPr algn="ctr"/>
            <a:r>
              <a:rPr lang="en-US" sz="1000" b="1">
                <a:solidFill>
                  <a:schemeClr val="tx1"/>
                </a:solidFill>
              </a:rPr>
              <a:t>7.3.4.15</a:t>
            </a:r>
          </a:p>
          <a:p>
            <a:pPr algn="ctr"/>
            <a:r>
              <a:rPr lang="en-US" sz="1000">
                <a:solidFill>
                  <a:schemeClr val="tx1"/>
                </a:solidFill>
              </a:rPr>
              <a:t>Substation inspections</a:t>
            </a:r>
          </a:p>
        </p:txBody>
      </p:sp>
      <p:sp>
        <p:nvSpPr>
          <p:cNvPr id="60" name="Rectangle 59">
            <a:extLst>
              <a:ext uri="{FF2B5EF4-FFF2-40B4-BE49-F238E27FC236}">
                <a16:creationId xmlns:a16="http://schemas.microsoft.com/office/drawing/2014/main" id="{8E08DA39-ABA2-4D96-BABC-C0B5E6BF1DE6}"/>
              </a:ext>
            </a:extLst>
          </p:cNvPr>
          <p:cNvSpPr/>
          <p:nvPr/>
        </p:nvSpPr>
        <p:spPr>
          <a:xfrm>
            <a:off x="192692" y="3129177"/>
            <a:ext cx="2139553" cy="483361"/>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normAutofit/>
          </a:bodyPr>
          <a:lstStyle/>
          <a:p>
            <a:pPr algn="ctr"/>
            <a:r>
              <a:rPr lang="en-US" sz="1000" b="1">
                <a:solidFill>
                  <a:schemeClr val="tx1"/>
                </a:solidFill>
              </a:rPr>
              <a:t>7.3.2.3</a:t>
            </a:r>
          </a:p>
          <a:p>
            <a:pPr algn="ctr"/>
            <a:r>
              <a:rPr lang="en-US" sz="1000">
                <a:solidFill>
                  <a:schemeClr val="tx1"/>
                </a:solidFill>
              </a:rPr>
              <a:t>Fault indicators for detecting faults on electric lines and equipment</a:t>
            </a:r>
          </a:p>
        </p:txBody>
      </p:sp>
      <p:sp>
        <p:nvSpPr>
          <p:cNvPr id="55" name="Rectangle 54">
            <a:extLst>
              <a:ext uri="{FF2B5EF4-FFF2-40B4-BE49-F238E27FC236}">
                <a16:creationId xmlns:a16="http://schemas.microsoft.com/office/drawing/2014/main" id="{5F800EDB-03D9-4119-8E7A-1A1617FC9A9A}"/>
              </a:ext>
            </a:extLst>
          </p:cNvPr>
          <p:cNvSpPr/>
          <p:nvPr/>
        </p:nvSpPr>
        <p:spPr>
          <a:xfrm>
            <a:off x="3866170" y="2500140"/>
            <a:ext cx="1335024" cy="1069848"/>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27432" rIns="0" bIns="0" rtlCol="0" anchor="t" anchorCtr="0"/>
          <a:lstStyle/>
          <a:p>
            <a:pPr algn="ctr"/>
            <a:r>
              <a:rPr lang="en-US" sz="1000" b="1">
                <a:solidFill>
                  <a:schemeClr val="tx1"/>
                </a:solidFill>
              </a:rPr>
              <a:t>7.3.4.10.1</a:t>
            </a:r>
          </a:p>
          <a:p>
            <a:pPr algn="ctr"/>
            <a:r>
              <a:rPr lang="en-US" sz="1000">
                <a:solidFill>
                  <a:schemeClr val="tx1"/>
                </a:solidFill>
              </a:rPr>
              <a:t>Drone assessments of transmission infrastructure</a:t>
            </a:r>
          </a:p>
        </p:txBody>
      </p:sp>
      <p:sp>
        <p:nvSpPr>
          <p:cNvPr id="62" name="Rectangle 61">
            <a:extLst>
              <a:ext uri="{FF2B5EF4-FFF2-40B4-BE49-F238E27FC236}">
                <a16:creationId xmlns:a16="http://schemas.microsoft.com/office/drawing/2014/main" id="{2AEF15D9-B5AA-4C52-BE61-B7210E935DA7}"/>
              </a:ext>
            </a:extLst>
          </p:cNvPr>
          <p:cNvSpPr/>
          <p:nvPr/>
        </p:nvSpPr>
        <p:spPr>
          <a:xfrm>
            <a:off x="192691" y="2099215"/>
            <a:ext cx="2139554" cy="466344"/>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normAutofit/>
          </a:bodyPr>
          <a:lstStyle/>
          <a:p>
            <a:pPr algn="ctr"/>
            <a:r>
              <a:rPr lang="en-US" sz="1000" b="1">
                <a:solidFill>
                  <a:schemeClr val="tx1"/>
                </a:solidFill>
              </a:rPr>
              <a:t>7.3.2.2.1</a:t>
            </a:r>
          </a:p>
          <a:p>
            <a:pPr algn="ctr"/>
            <a:r>
              <a:rPr lang="en-US" sz="1000">
                <a:solidFill>
                  <a:schemeClr val="tx1"/>
                </a:solidFill>
              </a:rPr>
              <a:t>Air Quality Index</a:t>
            </a:r>
          </a:p>
        </p:txBody>
      </p:sp>
      <p:sp>
        <p:nvSpPr>
          <p:cNvPr id="63" name="Rectangle 62">
            <a:extLst>
              <a:ext uri="{FF2B5EF4-FFF2-40B4-BE49-F238E27FC236}">
                <a16:creationId xmlns:a16="http://schemas.microsoft.com/office/drawing/2014/main" id="{4BF8F249-530B-42F9-9ACB-98548A5AE142}"/>
              </a:ext>
            </a:extLst>
          </p:cNvPr>
          <p:cNvSpPr/>
          <p:nvPr/>
        </p:nvSpPr>
        <p:spPr>
          <a:xfrm>
            <a:off x="192691" y="2617201"/>
            <a:ext cx="2139554" cy="46634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normAutofit/>
          </a:bodyPr>
          <a:lstStyle/>
          <a:p>
            <a:pPr algn="ctr"/>
            <a:r>
              <a:rPr lang="en-US" sz="1000" b="1">
                <a:solidFill>
                  <a:schemeClr val="tx1"/>
                </a:solidFill>
              </a:rPr>
              <a:t>7.3.2.2.2</a:t>
            </a:r>
          </a:p>
          <a:p>
            <a:pPr algn="ctr"/>
            <a:r>
              <a:rPr lang="en-US" sz="1000">
                <a:solidFill>
                  <a:schemeClr val="tx1"/>
                </a:solidFill>
              </a:rPr>
              <a:t>Satellite-based remote sensing</a:t>
            </a:r>
          </a:p>
        </p:txBody>
      </p:sp>
      <p:sp>
        <p:nvSpPr>
          <p:cNvPr id="64" name="Rectangle 63">
            <a:extLst>
              <a:ext uri="{FF2B5EF4-FFF2-40B4-BE49-F238E27FC236}">
                <a16:creationId xmlns:a16="http://schemas.microsoft.com/office/drawing/2014/main" id="{E1B2C6C0-E1FF-469B-8CA3-A467B6E4E6FA}"/>
              </a:ext>
            </a:extLst>
          </p:cNvPr>
          <p:cNvSpPr/>
          <p:nvPr/>
        </p:nvSpPr>
        <p:spPr>
          <a:xfrm>
            <a:off x="4872519" y="5078774"/>
            <a:ext cx="1124712" cy="1069848"/>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lIns="0" tIns="27432" rIns="0" bIns="0" rtlCol="0" anchor="t" anchorCtr="0"/>
          <a:lstStyle/>
          <a:p>
            <a:pPr algn="ctr"/>
            <a:r>
              <a:rPr lang="en-US" sz="1000" b="1">
                <a:solidFill>
                  <a:schemeClr val="tx1"/>
                </a:solidFill>
              </a:rPr>
              <a:t>7.3.3.17.2.2</a:t>
            </a:r>
          </a:p>
          <a:p>
            <a:pPr algn="ctr"/>
            <a:r>
              <a:rPr lang="en-US" sz="1000">
                <a:solidFill>
                  <a:schemeClr val="tx1"/>
                </a:solidFill>
              </a:rPr>
              <a:t>Underground transmission fire hardening</a:t>
            </a:r>
          </a:p>
        </p:txBody>
      </p:sp>
      <p:sp>
        <p:nvSpPr>
          <p:cNvPr id="65" name="Rectangle 64">
            <a:extLst>
              <a:ext uri="{FF2B5EF4-FFF2-40B4-BE49-F238E27FC236}">
                <a16:creationId xmlns:a16="http://schemas.microsoft.com/office/drawing/2014/main" id="{F5608EC7-57A7-414F-BAD4-82580870AAC7}"/>
              </a:ext>
            </a:extLst>
          </p:cNvPr>
          <p:cNvSpPr/>
          <p:nvPr/>
        </p:nvSpPr>
        <p:spPr>
          <a:xfrm>
            <a:off x="6069142" y="5078774"/>
            <a:ext cx="1124712" cy="1069848"/>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27432" rIns="0" bIns="0" rtlCol="0" anchor="t" anchorCtr="0"/>
          <a:lstStyle/>
          <a:p>
            <a:pPr algn="ctr"/>
            <a:r>
              <a:rPr lang="en-US" sz="1000" b="1">
                <a:solidFill>
                  <a:schemeClr val="tx1"/>
                </a:solidFill>
              </a:rPr>
              <a:t>7.3.3.17.2.3</a:t>
            </a:r>
          </a:p>
          <a:p>
            <a:pPr algn="ctr"/>
            <a:r>
              <a:rPr lang="en-US" sz="1000">
                <a:solidFill>
                  <a:schemeClr val="tx1"/>
                </a:solidFill>
              </a:rPr>
              <a:t>Distribution overhead transmission fire hardening</a:t>
            </a:r>
          </a:p>
        </p:txBody>
      </p:sp>
      <p:sp>
        <p:nvSpPr>
          <p:cNvPr id="66" name="Rectangle 65">
            <a:extLst>
              <a:ext uri="{FF2B5EF4-FFF2-40B4-BE49-F238E27FC236}">
                <a16:creationId xmlns:a16="http://schemas.microsoft.com/office/drawing/2014/main" id="{4A131967-51BA-4E5D-BF63-69914614CA1B}"/>
              </a:ext>
            </a:extLst>
          </p:cNvPr>
          <p:cNvSpPr/>
          <p:nvPr/>
        </p:nvSpPr>
        <p:spPr>
          <a:xfrm>
            <a:off x="9664981" y="5074462"/>
            <a:ext cx="978408" cy="1069848"/>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27432" rIns="0" bIns="0" rtlCol="0" anchor="t" anchorCtr="0"/>
          <a:lstStyle/>
          <a:p>
            <a:pPr algn="ctr"/>
            <a:r>
              <a:rPr lang="en-US" sz="1000" b="1">
                <a:solidFill>
                  <a:schemeClr val="tx1"/>
                </a:solidFill>
              </a:rPr>
              <a:t>7.3.3.18.3</a:t>
            </a:r>
          </a:p>
          <a:p>
            <a:pPr algn="ctr"/>
            <a:r>
              <a:rPr lang="en-US" sz="1000">
                <a:solidFill>
                  <a:schemeClr val="tx1"/>
                </a:solidFill>
              </a:rPr>
              <a:t>Avian Mitigation </a:t>
            </a:r>
          </a:p>
        </p:txBody>
      </p:sp>
      <p:sp>
        <p:nvSpPr>
          <p:cNvPr id="61" name="Rectangle 60">
            <a:extLst>
              <a:ext uri="{FF2B5EF4-FFF2-40B4-BE49-F238E27FC236}">
                <a16:creationId xmlns:a16="http://schemas.microsoft.com/office/drawing/2014/main" id="{E2D566B2-4C06-41B7-9118-3D0D1745B9C7}"/>
              </a:ext>
            </a:extLst>
          </p:cNvPr>
          <p:cNvSpPr/>
          <p:nvPr/>
        </p:nvSpPr>
        <p:spPr>
          <a:xfrm>
            <a:off x="10735256" y="2947006"/>
            <a:ext cx="1287919" cy="551713"/>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900" b="1">
                <a:solidFill>
                  <a:schemeClr val="tx1"/>
                </a:solidFill>
              </a:rPr>
              <a:t>7.3.5.7</a:t>
            </a:r>
          </a:p>
          <a:p>
            <a:pPr algn="ctr"/>
            <a:r>
              <a:rPr lang="en-US" sz="900">
                <a:solidFill>
                  <a:schemeClr val="tx1"/>
                </a:solidFill>
              </a:rPr>
              <a:t>LiDAR inspections of vegetation around distribution</a:t>
            </a:r>
            <a:endParaRPr lang="en-US" sz="900">
              <a:solidFill>
                <a:schemeClr val="tx1"/>
              </a:solidFill>
              <a:cs typeface="Calibri"/>
            </a:endParaRPr>
          </a:p>
        </p:txBody>
      </p:sp>
      <p:sp>
        <p:nvSpPr>
          <p:cNvPr id="67" name="Rectangle 66">
            <a:extLst>
              <a:ext uri="{FF2B5EF4-FFF2-40B4-BE49-F238E27FC236}">
                <a16:creationId xmlns:a16="http://schemas.microsoft.com/office/drawing/2014/main" id="{4DC5D372-261C-440F-80BA-83782C993060}"/>
              </a:ext>
            </a:extLst>
          </p:cNvPr>
          <p:cNvSpPr/>
          <p:nvPr/>
        </p:nvSpPr>
        <p:spPr>
          <a:xfrm>
            <a:off x="10731360" y="4672942"/>
            <a:ext cx="1288990" cy="765868"/>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900" b="1">
                <a:solidFill>
                  <a:schemeClr val="tx1"/>
                </a:solidFill>
              </a:rPr>
              <a:t>7.3.5.16</a:t>
            </a:r>
          </a:p>
          <a:p>
            <a:pPr algn="ctr"/>
            <a:r>
              <a:rPr lang="en-US" sz="900">
                <a:solidFill>
                  <a:schemeClr val="tx1"/>
                </a:solidFill>
              </a:rPr>
              <a:t>Removal and remediation of trees with strike potential to electric lines and equipment</a:t>
            </a:r>
          </a:p>
        </p:txBody>
      </p:sp>
      <p:sp>
        <p:nvSpPr>
          <p:cNvPr id="68" name="Rectangle 67">
            <a:extLst>
              <a:ext uri="{FF2B5EF4-FFF2-40B4-BE49-F238E27FC236}">
                <a16:creationId xmlns:a16="http://schemas.microsoft.com/office/drawing/2014/main" id="{76B0FD73-EE66-4164-921E-5D333EF48A7D}"/>
              </a:ext>
            </a:extLst>
          </p:cNvPr>
          <p:cNvSpPr/>
          <p:nvPr/>
        </p:nvSpPr>
        <p:spPr>
          <a:xfrm>
            <a:off x="10731360" y="4278339"/>
            <a:ext cx="1288990" cy="36512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900" b="1">
                <a:solidFill>
                  <a:schemeClr val="tx1"/>
                </a:solidFill>
              </a:rPr>
              <a:t>7.3.5.13</a:t>
            </a:r>
          </a:p>
          <a:p>
            <a:pPr algn="ctr"/>
            <a:r>
              <a:rPr lang="en-US" sz="900" b="0" i="0" u="none" strike="noStrike">
                <a:solidFill>
                  <a:srgbClr val="000000"/>
                </a:solidFill>
                <a:effectLst/>
                <a:latin typeface="Calibri" panose="020F0502020204030204" pitchFamily="34" charset="0"/>
              </a:rPr>
              <a:t>QA/QC of inspections </a:t>
            </a:r>
            <a:endParaRPr lang="en-US" sz="900">
              <a:solidFill>
                <a:schemeClr val="tx1"/>
              </a:solidFill>
            </a:endParaRPr>
          </a:p>
        </p:txBody>
      </p:sp>
    </p:spTree>
    <p:extLst>
      <p:ext uri="{BB962C8B-B14F-4D97-AF65-F5344CB8AC3E}">
        <p14:creationId xmlns:p14="http://schemas.microsoft.com/office/powerpoint/2010/main" val="10099326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05920CE-A4C3-49BD-9B51-254882B6AA27}"/>
              </a:ext>
            </a:extLst>
          </p:cNvPr>
          <p:cNvSpPr>
            <a:spLocks noGrp="1"/>
          </p:cNvSpPr>
          <p:nvPr>
            <p:ph type="title"/>
          </p:nvPr>
        </p:nvSpPr>
        <p:spPr>
          <a:xfrm>
            <a:off x="125136" y="214344"/>
            <a:ext cx="10252046" cy="562062"/>
          </a:xfrm>
        </p:spPr>
        <p:txBody>
          <a:bodyPr/>
          <a:lstStyle/>
          <a:p>
            <a:r>
              <a:rPr lang="en-US"/>
              <a:t>Q2 Activity Status vs 2022 Goals</a:t>
            </a:r>
          </a:p>
        </p:txBody>
      </p:sp>
      <p:sp>
        <p:nvSpPr>
          <p:cNvPr id="2" name="Slide Number Placeholder 1">
            <a:extLst>
              <a:ext uri="{FF2B5EF4-FFF2-40B4-BE49-F238E27FC236}">
                <a16:creationId xmlns:a16="http://schemas.microsoft.com/office/drawing/2014/main" id="{3D74EA8B-8E4A-43D4-A873-8ADBBCB766E9}"/>
              </a:ext>
            </a:extLst>
          </p:cNvPr>
          <p:cNvSpPr>
            <a:spLocks noGrp="1"/>
          </p:cNvSpPr>
          <p:nvPr>
            <p:ph type="sldNum" sz="quarter" idx="12"/>
          </p:nvPr>
        </p:nvSpPr>
        <p:spPr/>
        <p:txBody>
          <a:bodyPr/>
          <a:lstStyle/>
          <a:p>
            <a:fld id="{8325A51C-C961-430C-9B62-7862ED08019D}" type="slidenum">
              <a:rPr lang="en-US" smtClean="0"/>
              <a:t>3</a:t>
            </a:fld>
            <a:endParaRPr lang="en-US"/>
          </a:p>
        </p:txBody>
      </p:sp>
      <p:sp>
        <p:nvSpPr>
          <p:cNvPr id="5" name="Text Placeholder 4">
            <a:extLst>
              <a:ext uri="{FF2B5EF4-FFF2-40B4-BE49-F238E27FC236}">
                <a16:creationId xmlns:a16="http://schemas.microsoft.com/office/drawing/2014/main" id="{AB2C97B8-9241-47A0-9C1C-D522591D2F19}"/>
              </a:ext>
            </a:extLst>
          </p:cNvPr>
          <p:cNvSpPr>
            <a:spLocks noGrp="1"/>
          </p:cNvSpPr>
          <p:nvPr>
            <p:ph type="body" sz="quarter" idx="13"/>
          </p:nvPr>
        </p:nvSpPr>
        <p:spPr>
          <a:xfrm>
            <a:off x="242788" y="1611419"/>
            <a:ext cx="1335024" cy="1069848"/>
          </a:xfrm>
          <a:solidFill>
            <a:srgbClr val="92D050"/>
          </a:solidFill>
          <a:ln>
            <a:noFill/>
          </a:ln>
        </p:spPr>
        <p:txBody>
          <a:bodyPr vert="horz" wrap="none" lIns="9144" tIns="27432" rIns="9144" bIns="0" rtlCol="0" anchor="t">
            <a:noAutofit/>
          </a:bodyPr>
          <a:lstStyle/>
          <a:p>
            <a:r>
              <a:rPr lang="en-US"/>
              <a:t>7.3.2.1</a:t>
            </a:r>
          </a:p>
          <a:p>
            <a:pPr>
              <a:lnSpc>
                <a:spcPct val="70000"/>
              </a:lnSpc>
              <a:spcBef>
                <a:spcPts val="800"/>
              </a:spcBef>
            </a:pPr>
            <a:r>
              <a:rPr lang="en-US" sz="3600">
                <a:cs typeface="Calibri"/>
              </a:rPr>
              <a:t>5</a:t>
            </a:r>
          </a:p>
          <a:p>
            <a:pPr>
              <a:spcBef>
                <a:spcPts val="0"/>
              </a:spcBef>
            </a:pPr>
            <a:r>
              <a:rPr lang="en-US" sz="1200" b="0"/>
              <a:t> Weather Station </a:t>
            </a:r>
          </a:p>
          <a:p>
            <a:pPr>
              <a:spcBef>
                <a:spcPts val="0"/>
              </a:spcBef>
            </a:pPr>
            <a:r>
              <a:rPr lang="en-US" sz="1200" b="0"/>
              <a:t>Upgrades</a:t>
            </a:r>
            <a:endParaRPr lang="en-US" sz="1200"/>
          </a:p>
        </p:txBody>
      </p:sp>
      <p:sp>
        <p:nvSpPr>
          <p:cNvPr id="6" name="Text Placeholder 5">
            <a:extLst>
              <a:ext uri="{FF2B5EF4-FFF2-40B4-BE49-F238E27FC236}">
                <a16:creationId xmlns:a16="http://schemas.microsoft.com/office/drawing/2014/main" id="{D1593BCB-14B0-422A-93C9-5242935FF831}"/>
              </a:ext>
            </a:extLst>
          </p:cNvPr>
          <p:cNvSpPr>
            <a:spLocks noGrp="1"/>
          </p:cNvSpPr>
          <p:nvPr>
            <p:ph type="body" sz="quarter" idx="14"/>
          </p:nvPr>
        </p:nvSpPr>
        <p:spPr>
          <a:xfrm>
            <a:off x="1713187" y="1614755"/>
            <a:ext cx="4224162" cy="1069848"/>
          </a:xfrm>
        </p:spPr>
        <p:txBody>
          <a:bodyPr vert="horz" lIns="91440" tIns="45720" rIns="91440" bIns="45720" rtlCol="0" anchor="t">
            <a:noAutofit/>
          </a:bodyPr>
          <a:lstStyle/>
          <a:p>
            <a:r>
              <a:rPr lang="en-US" sz="1600" b="1" u="sng"/>
              <a:t>25%</a:t>
            </a:r>
            <a:r>
              <a:rPr lang="en-US" sz="1600" b="1"/>
              <a:t> </a:t>
            </a:r>
            <a:r>
              <a:rPr lang="en-US" b="1" u="sng"/>
              <a:t>Advanced weather monitoring &amp; station upgrades</a:t>
            </a:r>
          </a:p>
          <a:p>
            <a:r>
              <a:rPr lang="en-US" b="1"/>
              <a:t>Volume vs 2022 Goal:</a:t>
            </a:r>
            <a:r>
              <a:rPr lang="en-US"/>
              <a:t> 5 of 20 weather station upgrades (25%)</a:t>
            </a:r>
            <a:endParaRPr lang="en-US">
              <a:cs typeface="Calibri"/>
            </a:endParaRPr>
          </a:p>
          <a:p>
            <a:r>
              <a:rPr lang="en-US" b="1"/>
              <a:t>Key Actions:</a:t>
            </a:r>
            <a:r>
              <a:rPr lang="en-US"/>
              <a:t>  Program on time and on target.</a:t>
            </a:r>
          </a:p>
        </p:txBody>
      </p:sp>
      <p:sp>
        <p:nvSpPr>
          <p:cNvPr id="13" name="Text Placeholder 12">
            <a:extLst>
              <a:ext uri="{FF2B5EF4-FFF2-40B4-BE49-F238E27FC236}">
                <a16:creationId xmlns:a16="http://schemas.microsoft.com/office/drawing/2014/main" id="{BFE46FA1-ACDC-4B1B-9A58-83A327D01B68}"/>
              </a:ext>
            </a:extLst>
          </p:cNvPr>
          <p:cNvSpPr>
            <a:spLocks noGrp="1"/>
          </p:cNvSpPr>
          <p:nvPr>
            <p:ph type="body" sz="quarter" idx="21"/>
          </p:nvPr>
        </p:nvSpPr>
        <p:spPr>
          <a:xfrm>
            <a:off x="5958294" y="2821788"/>
            <a:ext cx="1335024" cy="1069848"/>
          </a:xfrm>
          <a:solidFill>
            <a:srgbClr val="92D050"/>
          </a:solidFill>
        </p:spPr>
        <p:txBody>
          <a:bodyPr vert="horz" wrap="none" lIns="27432" tIns="27432" rIns="27432" bIns="27432" rtlCol="0" anchor="t">
            <a:noAutofit/>
          </a:bodyPr>
          <a:lstStyle/>
          <a:p>
            <a:r>
              <a:rPr lang="en-US"/>
              <a:t>7.3.2.3</a:t>
            </a:r>
          </a:p>
          <a:p>
            <a:pPr>
              <a:lnSpc>
                <a:spcPct val="70000"/>
              </a:lnSpc>
              <a:spcBef>
                <a:spcPts val="800"/>
              </a:spcBef>
            </a:pPr>
            <a:r>
              <a:rPr lang="en-US" sz="3600">
                <a:cs typeface="Calibri"/>
              </a:rPr>
              <a:t>12</a:t>
            </a:r>
          </a:p>
          <a:p>
            <a:pPr>
              <a:spcBef>
                <a:spcPts val="0"/>
              </a:spcBef>
            </a:pPr>
            <a:r>
              <a:rPr lang="en-US" sz="1100" b="0"/>
              <a:t> </a:t>
            </a:r>
            <a:r>
              <a:rPr lang="en-US" sz="1200" b="0"/>
              <a:t>Wireless fault </a:t>
            </a:r>
          </a:p>
          <a:p>
            <a:pPr>
              <a:spcBef>
                <a:spcPts val="0"/>
              </a:spcBef>
            </a:pPr>
            <a:r>
              <a:rPr lang="en-US" sz="1200" b="0"/>
              <a:t>indicators</a:t>
            </a:r>
            <a:endParaRPr lang="en-US"/>
          </a:p>
        </p:txBody>
      </p:sp>
      <p:sp>
        <p:nvSpPr>
          <p:cNvPr id="14" name="Text Placeholder 13">
            <a:extLst>
              <a:ext uri="{FF2B5EF4-FFF2-40B4-BE49-F238E27FC236}">
                <a16:creationId xmlns:a16="http://schemas.microsoft.com/office/drawing/2014/main" id="{0D02667E-E248-4190-9293-A4E5A56731B4}"/>
              </a:ext>
            </a:extLst>
          </p:cNvPr>
          <p:cNvSpPr>
            <a:spLocks noGrp="1"/>
          </p:cNvSpPr>
          <p:nvPr>
            <p:ph type="body" sz="quarter" idx="22"/>
          </p:nvPr>
        </p:nvSpPr>
        <p:spPr>
          <a:xfrm>
            <a:off x="7701967" y="2821788"/>
            <a:ext cx="4224162" cy="1069848"/>
          </a:xfrm>
        </p:spPr>
        <p:txBody>
          <a:bodyPr vert="horz" lIns="91440" tIns="45720" rIns="91440" bIns="45720" rtlCol="0" anchor="t">
            <a:noAutofit/>
          </a:bodyPr>
          <a:lstStyle/>
          <a:p>
            <a:r>
              <a:rPr lang="en-US" sz="1600" b="1" u="sng" dirty="0"/>
              <a:t>2%</a:t>
            </a:r>
            <a:r>
              <a:rPr lang="en-US" sz="1600" b="1" dirty="0"/>
              <a:t> </a:t>
            </a:r>
            <a:r>
              <a:rPr lang="en-US" b="1" u="sng" dirty="0"/>
              <a:t>Fault indicators for detecting faults on electric lines and equipment</a:t>
            </a:r>
          </a:p>
          <a:p>
            <a:r>
              <a:rPr lang="en-US" b="1" dirty="0"/>
              <a:t>Volume vs 2022 Goal:</a:t>
            </a:r>
            <a:r>
              <a:rPr lang="en-US" dirty="0"/>
              <a:t> 12 of 500 wireless fault indicators (2%)</a:t>
            </a:r>
            <a:endParaRPr lang="en-US" b="1" dirty="0"/>
          </a:p>
          <a:p>
            <a:r>
              <a:rPr lang="en-US" b="1" dirty="0"/>
              <a:t>Key Actions: </a:t>
            </a:r>
            <a:r>
              <a:rPr lang="en-US" dirty="0"/>
              <a:t>Program on time and on target.  Construction begins in Q3.</a:t>
            </a:r>
            <a:endParaRPr lang="en-US" dirty="0">
              <a:solidFill>
                <a:srgbClr val="FF0000"/>
              </a:solidFill>
              <a:ea typeface="+mn-lt"/>
              <a:cs typeface="+mn-lt"/>
            </a:endParaRPr>
          </a:p>
        </p:txBody>
      </p:sp>
      <p:sp>
        <p:nvSpPr>
          <p:cNvPr id="15" name="Text Placeholder 14">
            <a:extLst>
              <a:ext uri="{FF2B5EF4-FFF2-40B4-BE49-F238E27FC236}">
                <a16:creationId xmlns:a16="http://schemas.microsoft.com/office/drawing/2014/main" id="{02160D0F-21B5-485A-8557-143B0B06BEDC}"/>
              </a:ext>
            </a:extLst>
          </p:cNvPr>
          <p:cNvSpPr>
            <a:spLocks noGrp="1"/>
          </p:cNvSpPr>
          <p:nvPr>
            <p:ph type="body" sz="quarter" idx="23"/>
          </p:nvPr>
        </p:nvSpPr>
        <p:spPr>
          <a:xfrm>
            <a:off x="242788" y="2827278"/>
            <a:ext cx="1335024" cy="1069848"/>
          </a:xfrm>
          <a:solidFill>
            <a:srgbClr val="92D050"/>
          </a:solidFill>
        </p:spPr>
        <p:txBody>
          <a:bodyPr wrap="none" tIns="27432" bIns="0"/>
          <a:lstStyle/>
          <a:p>
            <a:pPr>
              <a:lnSpc>
                <a:spcPct val="100000"/>
              </a:lnSpc>
              <a:spcBef>
                <a:spcPts val="0"/>
              </a:spcBef>
            </a:pPr>
            <a:r>
              <a:rPr lang="en-US"/>
              <a:t>7.3.2.2.1</a:t>
            </a:r>
          </a:p>
          <a:p>
            <a:pPr>
              <a:lnSpc>
                <a:spcPct val="100000"/>
              </a:lnSpc>
              <a:spcBef>
                <a:spcPts val="0"/>
              </a:spcBef>
            </a:pPr>
            <a:r>
              <a:rPr lang="en-US" sz="3600"/>
              <a:t>5</a:t>
            </a:r>
          </a:p>
          <a:p>
            <a:pPr>
              <a:lnSpc>
                <a:spcPct val="100000"/>
              </a:lnSpc>
              <a:spcBef>
                <a:spcPts val="0"/>
              </a:spcBef>
            </a:pPr>
            <a:r>
              <a:rPr lang="en-US" sz="1200" b="0"/>
              <a:t>Sensors</a:t>
            </a:r>
          </a:p>
          <a:p>
            <a:pPr>
              <a:lnSpc>
                <a:spcPct val="100000"/>
              </a:lnSpc>
              <a:spcBef>
                <a:spcPts val="0"/>
              </a:spcBef>
            </a:pPr>
            <a:endParaRPr lang="en-US"/>
          </a:p>
        </p:txBody>
      </p:sp>
      <p:sp>
        <p:nvSpPr>
          <p:cNvPr id="16" name="Text Placeholder 15">
            <a:extLst>
              <a:ext uri="{FF2B5EF4-FFF2-40B4-BE49-F238E27FC236}">
                <a16:creationId xmlns:a16="http://schemas.microsoft.com/office/drawing/2014/main" id="{11214CA6-6E21-499A-AEC9-A528A4EDE047}"/>
              </a:ext>
            </a:extLst>
          </p:cNvPr>
          <p:cNvSpPr>
            <a:spLocks noGrp="1"/>
          </p:cNvSpPr>
          <p:nvPr>
            <p:ph type="body" sz="quarter" idx="24"/>
          </p:nvPr>
        </p:nvSpPr>
        <p:spPr>
          <a:xfrm>
            <a:off x="1713187" y="2821908"/>
            <a:ext cx="4224162" cy="1069848"/>
          </a:xfrm>
        </p:spPr>
        <p:txBody>
          <a:bodyPr/>
          <a:lstStyle/>
          <a:p>
            <a:pPr marL="0" marR="0" lvl="0" indent="0" algn="l"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lang="en-US" sz="1600" b="1" u="sng">
                <a:solidFill>
                  <a:prstClr val="black"/>
                </a:solidFill>
                <a:latin typeface="Calibri" panose="020F0502020204030204"/>
              </a:rPr>
              <a:t>83</a:t>
            </a:r>
            <a:r>
              <a:rPr kumimoji="0" lang="en-US" sz="1600" b="1" i="0" u="sng" strike="noStrike" kern="1200" cap="none" spc="0" normalizeH="0" baseline="0" noProof="0">
                <a:ln>
                  <a:noFill/>
                </a:ln>
                <a:solidFill>
                  <a:prstClr val="black"/>
                </a:solidFill>
                <a:effectLst/>
                <a:uLnTx/>
                <a:uFillTx/>
                <a:latin typeface="Calibri" panose="020F0502020204030204"/>
                <a:ea typeface="+mn-ea"/>
                <a:cs typeface="+mn-cs"/>
              </a:rPr>
              <a:t>%</a:t>
            </a:r>
            <a:r>
              <a:rPr kumimoji="0" lang="en-US" sz="1600" b="1" i="0" u="none" strike="noStrike" kern="1200" cap="none" spc="0" normalizeH="0" baseline="0" noProof="0">
                <a:ln>
                  <a:noFill/>
                </a:ln>
                <a:solidFill>
                  <a:prstClr val="black"/>
                </a:solidFill>
                <a:effectLst/>
                <a:uLnTx/>
                <a:uFillTx/>
                <a:latin typeface="Calibri" panose="020F0502020204030204"/>
                <a:ea typeface="+mn-ea"/>
                <a:cs typeface="+mn-cs"/>
              </a:rPr>
              <a:t> </a:t>
            </a:r>
            <a:r>
              <a:rPr lang="en-US" b="1" i="0" u="sng" strike="noStrike">
                <a:solidFill>
                  <a:srgbClr val="000000"/>
                </a:solidFill>
                <a:effectLst/>
                <a:latin typeface="Calibri" panose="020F0502020204030204" pitchFamily="34" charset="0"/>
              </a:rPr>
              <a:t>Continuous monitoring sensors - </a:t>
            </a:r>
            <a:r>
              <a:rPr kumimoji="0" lang="en-US" b="1" i="0" u="sng" strike="noStrike" kern="1200" cap="none" spc="0" normalizeH="0" baseline="0" noProof="0">
                <a:ln>
                  <a:noFill/>
                </a:ln>
                <a:solidFill>
                  <a:prstClr val="black"/>
                </a:solidFill>
                <a:effectLst/>
                <a:uLnTx/>
                <a:uFillTx/>
                <a:latin typeface="Calibri" panose="020F0502020204030204"/>
                <a:ea typeface="+mn-ea"/>
                <a:cs typeface="+mn-cs"/>
              </a:rPr>
              <a:t>Air </a:t>
            </a:r>
            <a:r>
              <a:rPr kumimoji="0" lang="en-US" sz="1200" b="1" i="0" u="sng" strike="noStrike" kern="1200" cap="none" spc="0" normalizeH="0" baseline="0" noProof="0">
                <a:ln>
                  <a:noFill/>
                </a:ln>
                <a:solidFill>
                  <a:prstClr val="black"/>
                </a:solidFill>
                <a:effectLst/>
                <a:uLnTx/>
                <a:uFillTx/>
                <a:latin typeface="Calibri" panose="020F0502020204030204"/>
                <a:ea typeface="+mn-ea"/>
                <a:cs typeface="+mn-cs"/>
              </a:rPr>
              <a:t>Quality Index</a:t>
            </a:r>
          </a:p>
          <a:p>
            <a:pPr marL="0" marR="0" lvl="0" indent="0" algn="l"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US" sz="1200" b="1" i="0" u="none" strike="noStrike" kern="1200" cap="none" spc="0" normalizeH="0" baseline="0" noProof="0">
                <a:ln>
                  <a:noFill/>
                </a:ln>
                <a:solidFill>
                  <a:prstClr val="black"/>
                </a:solidFill>
                <a:effectLst/>
                <a:uLnTx/>
                <a:uFillTx/>
                <a:latin typeface="Calibri" panose="020F0502020204030204"/>
                <a:ea typeface="+mn-ea"/>
                <a:cs typeface="+mn-cs"/>
              </a:rPr>
              <a:t>Volume vs 2022 Goal:</a:t>
            </a: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 5 of 6 air quality sensors installed (83%)</a:t>
            </a: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Calibri"/>
            </a:endParaRPr>
          </a:p>
          <a:p>
            <a:pPr marL="0" marR="0" lvl="0" indent="0" algn="l"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US" sz="1200" b="1" i="0" u="none" strike="noStrike" kern="1200" cap="none" spc="0" normalizeH="0" baseline="0" noProof="0">
                <a:ln>
                  <a:noFill/>
                </a:ln>
                <a:solidFill>
                  <a:prstClr val="black"/>
                </a:solidFill>
                <a:effectLst/>
                <a:uLnTx/>
                <a:uFillTx/>
                <a:latin typeface="Calibri" panose="020F0502020204030204"/>
                <a:ea typeface="+mn-ea"/>
                <a:cs typeface="+mn-cs"/>
              </a:rPr>
              <a:t>Key Actions:</a:t>
            </a: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 </a:t>
            </a:r>
            <a:r>
              <a:rPr lang="en-US"/>
              <a:t> Program on time and on target.</a:t>
            </a:r>
            <a:endParaRPr kumimoji="0" lang="en-US" sz="1200" b="0" i="0" u="none" strike="noStrike" kern="1200" cap="none" spc="0" normalizeH="0" baseline="0" noProof="0">
              <a:ln>
                <a:noFill/>
              </a:ln>
              <a:solidFill>
                <a:srgbClr val="FF0000"/>
              </a:solidFill>
              <a:effectLst/>
              <a:uLnTx/>
              <a:uFillTx/>
              <a:latin typeface="Calibri" panose="020F0502020204030204"/>
              <a:ea typeface="+mn-ea"/>
              <a:cs typeface="Calibri"/>
            </a:endParaRPr>
          </a:p>
        </p:txBody>
      </p:sp>
      <p:sp>
        <p:nvSpPr>
          <p:cNvPr id="21" name="Text Placeholder 20">
            <a:extLst>
              <a:ext uri="{FF2B5EF4-FFF2-40B4-BE49-F238E27FC236}">
                <a16:creationId xmlns:a16="http://schemas.microsoft.com/office/drawing/2014/main" id="{579C2DDA-84CD-400F-80CC-F873D54163A6}"/>
              </a:ext>
            </a:extLst>
          </p:cNvPr>
          <p:cNvSpPr>
            <a:spLocks noGrp="1"/>
          </p:cNvSpPr>
          <p:nvPr>
            <p:ph type="body" sz="quarter" idx="29"/>
          </p:nvPr>
        </p:nvSpPr>
        <p:spPr/>
        <p:txBody>
          <a:bodyPr>
            <a:normAutofit fontScale="92500" lnSpcReduction="10000"/>
          </a:bodyPr>
          <a:lstStyle/>
          <a:p>
            <a:r>
              <a:rPr lang="en-US"/>
              <a:t>7.3.2 – Situational Awareness and Forecasting</a:t>
            </a:r>
          </a:p>
        </p:txBody>
      </p:sp>
      <p:sp>
        <p:nvSpPr>
          <p:cNvPr id="26" name="Text Placeholder 25">
            <a:extLst>
              <a:ext uri="{FF2B5EF4-FFF2-40B4-BE49-F238E27FC236}">
                <a16:creationId xmlns:a16="http://schemas.microsoft.com/office/drawing/2014/main" id="{BE64D7BD-1210-4070-917A-6114F1750806}"/>
              </a:ext>
            </a:extLst>
          </p:cNvPr>
          <p:cNvSpPr>
            <a:spLocks noGrp="1"/>
          </p:cNvSpPr>
          <p:nvPr>
            <p:ph type="body" sz="quarter" idx="16"/>
          </p:nvPr>
        </p:nvSpPr>
        <p:spPr>
          <a:xfrm>
            <a:off x="7701967" y="1614755"/>
            <a:ext cx="4224162" cy="1069848"/>
          </a:xfrm>
        </p:spPr>
        <p:txBody>
          <a:bodyPr vert="horz" lIns="91440" tIns="45720" rIns="91440" bIns="45720" rtlCol="0" anchor="t">
            <a:noAutofit/>
          </a:bodyPr>
          <a:lstStyle/>
          <a:p>
            <a:r>
              <a:rPr lang="en-US" sz="1600" b="1" u="sng"/>
              <a:t>150%</a:t>
            </a:r>
            <a:r>
              <a:rPr lang="en-US" sz="1600" b="1"/>
              <a:t> </a:t>
            </a:r>
            <a:r>
              <a:rPr lang="en-US" b="1" i="0" u="sng" strike="noStrike">
                <a:solidFill>
                  <a:srgbClr val="000000"/>
                </a:solidFill>
                <a:effectLst/>
                <a:latin typeface="Calibri"/>
                <a:cs typeface="Calibri"/>
              </a:rPr>
              <a:t>S</a:t>
            </a:r>
            <a:r>
              <a:rPr lang="en-US" b="1" u="sng"/>
              <a:t>atellite-based remote sensing </a:t>
            </a:r>
          </a:p>
          <a:p>
            <a:r>
              <a:rPr lang="en-US" b="1"/>
              <a:t>Volume vs 2022 Goal:</a:t>
            </a:r>
            <a:r>
              <a:rPr lang="en-US"/>
              <a:t> 12 of 8 cameras installed (150%)</a:t>
            </a:r>
            <a:endParaRPr lang="en-US">
              <a:cs typeface="Calibri"/>
            </a:endParaRPr>
          </a:p>
          <a:p>
            <a:r>
              <a:rPr lang="en-US" b="1"/>
              <a:t>Key Actions: </a:t>
            </a:r>
            <a:r>
              <a:rPr lang="en-US"/>
              <a:t>Target increase to 22 cameras. Program on time and ahead of target.</a:t>
            </a:r>
            <a:endParaRPr lang="en-US">
              <a:cs typeface="Calibri"/>
            </a:endParaRPr>
          </a:p>
          <a:p>
            <a:endParaRPr lang="en-US">
              <a:solidFill>
                <a:srgbClr val="FF0000"/>
              </a:solidFill>
              <a:cs typeface="Calibri"/>
            </a:endParaRPr>
          </a:p>
        </p:txBody>
      </p:sp>
      <p:sp>
        <p:nvSpPr>
          <p:cNvPr id="23" name="Text Placeholder 4">
            <a:extLst>
              <a:ext uri="{FF2B5EF4-FFF2-40B4-BE49-F238E27FC236}">
                <a16:creationId xmlns:a16="http://schemas.microsoft.com/office/drawing/2014/main" id="{2ACE818E-8117-4679-A15E-77E2233899D8}"/>
              </a:ext>
            </a:extLst>
          </p:cNvPr>
          <p:cNvSpPr>
            <a:spLocks noGrp="1"/>
          </p:cNvSpPr>
          <p:nvPr>
            <p:ph type="body" sz="quarter" idx="17"/>
          </p:nvPr>
        </p:nvSpPr>
        <p:spPr>
          <a:xfrm>
            <a:off x="5958294" y="1611419"/>
            <a:ext cx="1335024" cy="1069848"/>
          </a:xfrm>
          <a:solidFill>
            <a:schemeClr val="tx2">
              <a:lumMod val="60000"/>
              <a:lumOff val="40000"/>
            </a:schemeClr>
          </a:solidFill>
          <a:ln>
            <a:noFill/>
          </a:ln>
        </p:spPr>
        <p:txBody>
          <a:bodyPr vert="horz" wrap="none" lIns="9144" tIns="27432" rIns="9144" bIns="45720" rtlCol="0" anchor="t">
            <a:noAutofit/>
          </a:bodyPr>
          <a:lstStyle/>
          <a:p>
            <a:r>
              <a:rPr lang="en-US"/>
              <a:t>7.3.2.2.2</a:t>
            </a:r>
          </a:p>
          <a:p>
            <a:pPr marL="0" marR="0" lvl="0" indent="0" defTabSz="914400" rtl="0" eaLnBrk="1" fontAlgn="auto" latinLnBrk="0" hangingPunct="1">
              <a:lnSpc>
                <a:spcPct val="100000"/>
              </a:lnSpc>
              <a:spcBef>
                <a:spcPts val="0"/>
              </a:spcBef>
              <a:spcAft>
                <a:spcPts val="0"/>
              </a:spcAft>
              <a:buClrTx/>
              <a:buSzTx/>
              <a:buFontTx/>
              <a:buNone/>
              <a:tabLst/>
              <a:defRPr/>
            </a:pPr>
            <a:r>
              <a:rPr lang="en-US" sz="3600">
                <a:solidFill>
                  <a:prstClr val="black"/>
                </a:solidFill>
                <a:cs typeface="Calibri"/>
              </a:rPr>
              <a:t>12</a:t>
            </a:r>
            <a:endParaRPr kumimoji="0" lang="en-US" sz="3600" i="0" u="none" strike="noStrike" kern="1200" cap="none" spc="0" normalizeH="0" baseline="0" noProof="0">
              <a:ln>
                <a:noFill/>
              </a:ln>
              <a:solidFill>
                <a:prstClr val="black"/>
              </a:solidFill>
              <a:effectLst/>
              <a:uLnTx/>
              <a:uFillTx/>
              <a:ea typeface="+mn-ea"/>
              <a:cs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ea typeface="+mn-ea"/>
                <a:cs typeface="+mn-cs"/>
              </a:rPr>
              <a:t> Cameras</a:t>
            </a:r>
          </a:p>
        </p:txBody>
      </p:sp>
      <p:sp>
        <p:nvSpPr>
          <p:cNvPr id="32" name="Text Placeholder 17">
            <a:extLst>
              <a:ext uri="{FF2B5EF4-FFF2-40B4-BE49-F238E27FC236}">
                <a16:creationId xmlns:a16="http://schemas.microsoft.com/office/drawing/2014/main" id="{A9CEA187-6204-40BE-8C15-D5E9F491AF42}"/>
              </a:ext>
            </a:extLst>
          </p:cNvPr>
          <p:cNvSpPr txBox="1">
            <a:spLocks/>
          </p:cNvSpPr>
          <p:nvPr/>
        </p:nvSpPr>
        <p:spPr>
          <a:xfrm>
            <a:off x="1713187" y="3942558"/>
            <a:ext cx="4224162" cy="1069848"/>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0"/>
              </a:spcBef>
              <a:buFont typeface="Arial" panose="020B0604020202020204" pitchFamily="34" charset="0"/>
              <a:buNone/>
              <a:defRPr sz="1200" b="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p>
        </p:txBody>
      </p:sp>
      <p:sp>
        <p:nvSpPr>
          <p:cNvPr id="33" name="Text Placeholder 18">
            <a:extLst>
              <a:ext uri="{FF2B5EF4-FFF2-40B4-BE49-F238E27FC236}">
                <a16:creationId xmlns:a16="http://schemas.microsoft.com/office/drawing/2014/main" id="{42D9A3C6-87B3-4649-B722-88B8A95E2F3F}"/>
              </a:ext>
            </a:extLst>
          </p:cNvPr>
          <p:cNvSpPr txBox="1">
            <a:spLocks/>
          </p:cNvSpPr>
          <p:nvPr/>
        </p:nvSpPr>
        <p:spPr>
          <a:xfrm>
            <a:off x="400632" y="3815209"/>
            <a:ext cx="1333500" cy="1009650"/>
          </a:xfrm>
          <a:prstGeom prst="rect">
            <a:avLst/>
          </a:prstGeom>
        </p:spPr>
        <p:txBody>
          <a:bodyPr vert="horz" lIns="45720" tIns="45720" rIns="4572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1400" b="1"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p>
        </p:txBody>
      </p:sp>
      <p:pic>
        <p:nvPicPr>
          <p:cNvPr id="7" name="Picture 6">
            <a:extLst>
              <a:ext uri="{FF2B5EF4-FFF2-40B4-BE49-F238E27FC236}">
                <a16:creationId xmlns:a16="http://schemas.microsoft.com/office/drawing/2014/main" id="{12E07AA3-FEBE-4F9C-A63A-D57BCEF87463}"/>
              </a:ext>
            </a:extLst>
          </p:cNvPr>
          <p:cNvPicPr>
            <a:picLocks noChangeAspect="1"/>
          </p:cNvPicPr>
          <p:nvPr/>
        </p:nvPicPr>
        <p:blipFill>
          <a:blip r:embed="rId3"/>
          <a:stretch>
            <a:fillRect/>
          </a:stretch>
        </p:blipFill>
        <p:spPr>
          <a:xfrm>
            <a:off x="7218086" y="6356350"/>
            <a:ext cx="4295775" cy="476250"/>
          </a:xfrm>
          <a:prstGeom prst="rect">
            <a:avLst/>
          </a:prstGeom>
        </p:spPr>
      </p:pic>
    </p:spTree>
    <p:extLst>
      <p:ext uri="{BB962C8B-B14F-4D97-AF65-F5344CB8AC3E}">
        <p14:creationId xmlns:p14="http://schemas.microsoft.com/office/powerpoint/2010/main" val="12646088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189A5-0F24-4039-97BB-86B0CA7DE8B7}"/>
              </a:ext>
            </a:extLst>
          </p:cNvPr>
          <p:cNvSpPr>
            <a:spLocks noGrp="1"/>
          </p:cNvSpPr>
          <p:nvPr>
            <p:ph type="title"/>
          </p:nvPr>
        </p:nvSpPr>
        <p:spPr/>
        <p:txBody>
          <a:bodyPr/>
          <a:lstStyle/>
          <a:p>
            <a:r>
              <a:rPr lang="en-US"/>
              <a:t>Q2 Activity Status vs 2022 Goals</a:t>
            </a:r>
          </a:p>
        </p:txBody>
      </p:sp>
      <p:sp>
        <p:nvSpPr>
          <p:cNvPr id="3" name="Slide Number Placeholder 2">
            <a:extLst>
              <a:ext uri="{FF2B5EF4-FFF2-40B4-BE49-F238E27FC236}">
                <a16:creationId xmlns:a16="http://schemas.microsoft.com/office/drawing/2014/main" id="{D95F4D20-3D93-4900-BD82-6BFF8BF4FD9B}"/>
              </a:ext>
            </a:extLst>
          </p:cNvPr>
          <p:cNvSpPr>
            <a:spLocks noGrp="1"/>
          </p:cNvSpPr>
          <p:nvPr>
            <p:ph type="sldNum" sz="quarter" idx="12"/>
          </p:nvPr>
        </p:nvSpPr>
        <p:spPr>
          <a:xfrm>
            <a:off x="8610599" y="6427470"/>
            <a:ext cx="3402435" cy="365125"/>
          </a:xfrm>
        </p:spPr>
        <p:txBody>
          <a:bodyPr/>
          <a:lstStyle/>
          <a:p>
            <a:fld id="{8325A51C-C961-430C-9B62-7862ED08019D}" type="slidenum">
              <a:rPr lang="en-US" smtClean="0"/>
              <a:t>4</a:t>
            </a:fld>
            <a:endParaRPr lang="en-US"/>
          </a:p>
        </p:txBody>
      </p:sp>
      <p:sp>
        <p:nvSpPr>
          <p:cNvPr id="4" name="Text Placeholder 3">
            <a:extLst>
              <a:ext uri="{FF2B5EF4-FFF2-40B4-BE49-F238E27FC236}">
                <a16:creationId xmlns:a16="http://schemas.microsoft.com/office/drawing/2014/main" id="{99C49FCF-12AB-4816-89CB-0A3200475DB8}"/>
              </a:ext>
            </a:extLst>
          </p:cNvPr>
          <p:cNvSpPr>
            <a:spLocks noGrp="1"/>
          </p:cNvSpPr>
          <p:nvPr>
            <p:ph type="body" sz="quarter" idx="13"/>
          </p:nvPr>
        </p:nvSpPr>
        <p:spPr>
          <a:xfrm>
            <a:off x="252413" y="1641535"/>
            <a:ext cx="1333500" cy="1069848"/>
          </a:xfrm>
          <a:solidFill>
            <a:srgbClr val="92D050"/>
          </a:solidFill>
        </p:spPr>
        <p:txBody>
          <a:bodyPr vert="horz" wrap="none" lIns="0" tIns="27432" rIns="0" bIns="0" rtlCol="0" anchor="t">
            <a:noAutofit/>
          </a:bodyPr>
          <a:lstStyle/>
          <a:p>
            <a:r>
              <a:rPr lang="en-US"/>
              <a:t>7.3.3.1</a:t>
            </a:r>
          </a:p>
          <a:p>
            <a:pPr>
              <a:lnSpc>
                <a:spcPct val="70000"/>
              </a:lnSpc>
              <a:spcBef>
                <a:spcPts val="600"/>
              </a:spcBef>
            </a:pPr>
            <a:r>
              <a:rPr lang="en-US" sz="3600"/>
              <a:t>22</a:t>
            </a:r>
          </a:p>
          <a:p>
            <a:pPr>
              <a:lnSpc>
                <a:spcPct val="80000"/>
              </a:lnSpc>
              <a:spcBef>
                <a:spcPts val="0"/>
              </a:spcBef>
            </a:pPr>
            <a:r>
              <a:rPr lang="en-US" b="0"/>
              <a:t> </a:t>
            </a:r>
            <a:r>
              <a:rPr lang="en-US" sz="1200" b="0"/>
              <a:t>Capacitors</a:t>
            </a:r>
            <a:endParaRPr lang="en-US" sz="1200" b="0">
              <a:cs typeface="Calibri"/>
            </a:endParaRPr>
          </a:p>
          <a:p>
            <a:endParaRPr lang="en-US"/>
          </a:p>
        </p:txBody>
      </p:sp>
      <p:sp>
        <p:nvSpPr>
          <p:cNvPr id="5" name="Text Placeholder 4">
            <a:extLst>
              <a:ext uri="{FF2B5EF4-FFF2-40B4-BE49-F238E27FC236}">
                <a16:creationId xmlns:a16="http://schemas.microsoft.com/office/drawing/2014/main" id="{9C532F76-772D-4D77-8134-5358662E83A4}"/>
              </a:ext>
            </a:extLst>
          </p:cNvPr>
          <p:cNvSpPr>
            <a:spLocks noGrp="1"/>
          </p:cNvSpPr>
          <p:nvPr>
            <p:ph type="body" sz="quarter" idx="14"/>
          </p:nvPr>
        </p:nvSpPr>
        <p:spPr>
          <a:xfrm>
            <a:off x="1706678" y="1637275"/>
            <a:ext cx="4224162" cy="1069848"/>
          </a:xfrm>
        </p:spPr>
        <p:txBody>
          <a:bodyPr vert="horz" lIns="91440" tIns="45720" rIns="91440" bIns="45720" rtlCol="0" anchor="t">
            <a:noAutofit/>
          </a:bodyPr>
          <a:lstStyle/>
          <a:p>
            <a:r>
              <a:rPr lang="en-US" sz="1600" b="1" u="sng"/>
              <a:t>55%</a:t>
            </a:r>
            <a:r>
              <a:rPr lang="en-US" b="1"/>
              <a:t> </a:t>
            </a:r>
            <a:r>
              <a:rPr lang="en-US" b="1" u="sng"/>
              <a:t>Capacitor maintenance and replacement program - SCADA capacitors</a:t>
            </a:r>
          </a:p>
          <a:p>
            <a:r>
              <a:rPr lang="en-US" b="1"/>
              <a:t>Volume vs 2022 Goal:</a:t>
            </a:r>
            <a:r>
              <a:rPr lang="en-US"/>
              <a:t> 22 of 40 SCADA capacitors (55%)</a:t>
            </a:r>
            <a:endParaRPr lang="en-US" b="1"/>
          </a:p>
          <a:p>
            <a:r>
              <a:rPr lang="en-US" b="1"/>
              <a:t>Key Actions: </a:t>
            </a:r>
            <a:r>
              <a:rPr lang="en-US"/>
              <a:t>Program on time and on target.</a:t>
            </a:r>
          </a:p>
        </p:txBody>
      </p:sp>
      <p:sp>
        <p:nvSpPr>
          <p:cNvPr id="6" name="Text Placeholder 5">
            <a:extLst>
              <a:ext uri="{FF2B5EF4-FFF2-40B4-BE49-F238E27FC236}">
                <a16:creationId xmlns:a16="http://schemas.microsoft.com/office/drawing/2014/main" id="{6F09CCD7-27CC-42F3-A396-679C6AFF9C17}"/>
              </a:ext>
            </a:extLst>
          </p:cNvPr>
          <p:cNvSpPr>
            <a:spLocks noGrp="1"/>
          </p:cNvSpPr>
          <p:nvPr>
            <p:ph type="body" sz="quarter" idx="15"/>
          </p:nvPr>
        </p:nvSpPr>
        <p:spPr>
          <a:xfrm>
            <a:off x="248044" y="3905671"/>
            <a:ext cx="1333500" cy="1069848"/>
          </a:xfrm>
          <a:solidFill>
            <a:srgbClr val="92D050"/>
          </a:solidFill>
        </p:spPr>
        <p:txBody>
          <a:bodyPr vert="horz" wrap="none" lIns="0" tIns="27432" rIns="0" bIns="0" rtlCol="0" anchor="t">
            <a:noAutofit/>
          </a:bodyPr>
          <a:lstStyle/>
          <a:p>
            <a:r>
              <a:rPr lang="en-US"/>
              <a:t>7.3.3.7</a:t>
            </a:r>
          </a:p>
          <a:p>
            <a:pPr>
              <a:lnSpc>
                <a:spcPct val="70000"/>
              </a:lnSpc>
              <a:spcBef>
                <a:spcPts val="600"/>
              </a:spcBef>
            </a:pPr>
            <a:r>
              <a:rPr lang="en-US" sz="3600">
                <a:cs typeface="Calibri"/>
              </a:rPr>
              <a:t>167</a:t>
            </a:r>
          </a:p>
          <a:p>
            <a:pPr>
              <a:lnSpc>
                <a:spcPct val="80000"/>
              </a:lnSpc>
              <a:spcBef>
                <a:spcPts val="0"/>
              </a:spcBef>
            </a:pPr>
            <a:r>
              <a:rPr lang="en-US" sz="1100" b="0"/>
              <a:t>  </a:t>
            </a:r>
            <a:r>
              <a:rPr lang="en-US" sz="1200" b="0"/>
              <a:t>Fuses</a:t>
            </a:r>
            <a:endParaRPr lang="en-US" sz="1200" b="0">
              <a:cs typeface="Calibri"/>
            </a:endParaRPr>
          </a:p>
          <a:p>
            <a:endParaRPr lang="en-US"/>
          </a:p>
        </p:txBody>
      </p:sp>
      <p:sp>
        <p:nvSpPr>
          <p:cNvPr id="7" name="Text Placeholder 6">
            <a:extLst>
              <a:ext uri="{FF2B5EF4-FFF2-40B4-BE49-F238E27FC236}">
                <a16:creationId xmlns:a16="http://schemas.microsoft.com/office/drawing/2014/main" id="{4D1E2711-59C9-4774-AD8E-07B8CCE7190B}"/>
              </a:ext>
            </a:extLst>
          </p:cNvPr>
          <p:cNvSpPr>
            <a:spLocks noGrp="1"/>
          </p:cNvSpPr>
          <p:nvPr>
            <p:ph type="body" sz="quarter" idx="16"/>
          </p:nvPr>
        </p:nvSpPr>
        <p:spPr>
          <a:xfrm>
            <a:off x="1706678" y="3914916"/>
            <a:ext cx="4224162" cy="1069848"/>
          </a:xfrm>
        </p:spPr>
        <p:txBody>
          <a:bodyPr vert="horz" lIns="91440" tIns="45720" rIns="91440" bIns="45720" rtlCol="0" anchor="t">
            <a:noAutofit/>
          </a:bodyPr>
          <a:lstStyle/>
          <a:p>
            <a:r>
              <a:rPr lang="en-US" sz="1600" b="1" u="sng"/>
              <a:t>60%</a:t>
            </a:r>
            <a:r>
              <a:rPr lang="en-US" b="1"/>
              <a:t> </a:t>
            </a:r>
            <a:r>
              <a:rPr lang="en-US" b="1" u="sng"/>
              <a:t>Expulsion fuse replacement</a:t>
            </a:r>
          </a:p>
          <a:p>
            <a:r>
              <a:rPr lang="en-US" b="1"/>
              <a:t>Volume vs 2022 Goal:</a:t>
            </a:r>
            <a:r>
              <a:rPr lang="en-US"/>
              <a:t> 167 of 277 expulsion fuses (60%)</a:t>
            </a:r>
            <a:endParaRPr lang="en-US" b="1"/>
          </a:p>
          <a:p>
            <a:r>
              <a:rPr lang="en-US" b="1"/>
              <a:t>Key Actions:</a:t>
            </a:r>
            <a:r>
              <a:rPr lang="en-US"/>
              <a:t> Program on time and on target.</a:t>
            </a:r>
            <a:endParaRPr lang="en-US">
              <a:cs typeface="Calibri"/>
            </a:endParaRPr>
          </a:p>
        </p:txBody>
      </p:sp>
      <p:sp>
        <p:nvSpPr>
          <p:cNvPr id="8" name="Text Placeholder 7">
            <a:extLst>
              <a:ext uri="{FF2B5EF4-FFF2-40B4-BE49-F238E27FC236}">
                <a16:creationId xmlns:a16="http://schemas.microsoft.com/office/drawing/2014/main" id="{6464B611-38C2-42E8-AEEA-D11D35861C2B}"/>
              </a:ext>
            </a:extLst>
          </p:cNvPr>
          <p:cNvSpPr>
            <a:spLocks noGrp="1"/>
          </p:cNvSpPr>
          <p:nvPr>
            <p:ph type="body" sz="quarter" idx="17"/>
          </p:nvPr>
        </p:nvSpPr>
        <p:spPr>
          <a:xfrm>
            <a:off x="6256789" y="1640811"/>
            <a:ext cx="1333500" cy="1069848"/>
          </a:xfrm>
          <a:solidFill>
            <a:srgbClr val="FF0000"/>
          </a:solidFill>
        </p:spPr>
        <p:txBody>
          <a:bodyPr vert="horz" wrap="none" lIns="0" tIns="27432" rIns="0" bIns="0" rtlCol="0" anchor="t">
            <a:noAutofit/>
          </a:bodyPr>
          <a:lstStyle/>
          <a:p>
            <a:r>
              <a:rPr lang="en-US"/>
              <a:t>7.3.3.8.2</a:t>
            </a:r>
          </a:p>
          <a:p>
            <a:pPr>
              <a:lnSpc>
                <a:spcPct val="70000"/>
              </a:lnSpc>
              <a:spcBef>
                <a:spcPts val="600"/>
              </a:spcBef>
            </a:pPr>
            <a:r>
              <a:rPr lang="en-US" sz="3600"/>
              <a:t>1</a:t>
            </a:r>
          </a:p>
          <a:p>
            <a:pPr>
              <a:lnSpc>
                <a:spcPct val="80000"/>
              </a:lnSpc>
              <a:spcBef>
                <a:spcPts val="0"/>
              </a:spcBef>
            </a:pPr>
            <a:r>
              <a:rPr lang="en-US" sz="1200" b="0"/>
              <a:t> Microgrids</a:t>
            </a:r>
          </a:p>
          <a:p>
            <a:endParaRPr lang="en-US"/>
          </a:p>
        </p:txBody>
      </p:sp>
      <p:sp>
        <p:nvSpPr>
          <p:cNvPr id="9" name="Text Placeholder 8">
            <a:extLst>
              <a:ext uri="{FF2B5EF4-FFF2-40B4-BE49-F238E27FC236}">
                <a16:creationId xmlns:a16="http://schemas.microsoft.com/office/drawing/2014/main" id="{1288966A-DB19-462F-A370-D76F44BB5D7B}"/>
              </a:ext>
            </a:extLst>
          </p:cNvPr>
          <p:cNvSpPr>
            <a:spLocks noGrp="1"/>
          </p:cNvSpPr>
          <p:nvPr>
            <p:ph type="body" sz="quarter" idx="18"/>
          </p:nvPr>
        </p:nvSpPr>
        <p:spPr>
          <a:xfrm>
            <a:off x="7747779" y="1630971"/>
            <a:ext cx="4224162" cy="1069848"/>
          </a:xfrm>
        </p:spPr>
        <p:txBody>
          <a:bodyPr vert="horz" lIns="91440" tIns="45720" rIns="91440" bIns="45720" rtlCol="0" anchor="t">
            <a:noAutofit/>
          </a:bodyPr>
          <a:lstStyle/>
          <a:p>
            <a:r>
              <a:rPr lang="en-US" sz="1600" b="1" u="sng"/>
              <a:t>25%</a:t>
            </a:r>
            <a:r>
              <a:rPr lang="en-US" b="1"/>
              <a:t> </a:t>
            </a:r>
            <a:r>
              <a:rPr lang="en-US" b="1" u="sng"/>
              <a:t>Microgrids</a:t>
            </a:r>
            <a:endParaRPr lang="en-US" b="1" u="sng">
              <a:cs typeface="Calibri"/>
            </a:endParaRPr>
          </a:p>
          <a:p>
            <a:r>
              <a:rPr lang="en-US" b="1"/>
              <a:t>Volume vs 2022 Goal:</a:t>
            </a:r>
            <a:r>
              <a:rPr lang="en-US"/>
              <a:t> 1 of 4 microgrids (25%)</a:t>
            </a:r>
            <a:endParaRPr lang="en-US" b="1">
              <a:cs typeface="Calibri" panose="020F0502020204030204"/>
            </a:endParaRPr>
          </a:p>
          <a:p>
            <a:r>
              <a:rPr lang="en-US" b="1"/>
              <a:t>Key Actions:</a:t>
            </a:r>
            <a:r>
              <a:rPr lang="en-US"/>
              <a:t> Program off track. </a:t>
            </a:r>
            <a:r>
              <a:rPr lang="en-US" sz="1200"/>
              <a:t>Program team continues to pursue batter commissioning.</a:t>
            </a:r>
            <a:endParaRPr lang="en-US">
              <a:ea typeface="+mn-lt"/>
              <a:cs typeface="+mn-lt"/>
            </a:endParaRPr>
          </a:p>
        </p:txBody>
      </p:sp>
      <p:sp>
        <p:nvSpPr>
          <p:cNvPr id="10" name="Text Placeholder 9">
            <a:extLst>
              <a:ext uri="{FF2B5EF4-FFF2-40B4-BE49-F238E27FC236}">
                <a16:creationId xmlns:a16="http://schemas.microsoft.com/office/drawing/2014/main" id="{27927A86-7DB4-4564-82DC-3B99FA0F0ABB}"/>
              </a:ext>
            </a:extLst>
          </p:cNvPr>
          <p:cNvSpPr>
            <a:spLocks noGrp="1"/>
          </p:cNvSpPr>
          <p:nvPr>
            <p:ph type="body" sz="quarter" idx="19"/>
          </p:nvPr>
        </p:nvSpPr>
        <p:spPr>
          <a:xfrm>
            <a:off x="6261161" y="3905671"/>
            <a:ext cx="1333500" cy="1069848"/>
          </a:xfrm>
          <a:solidFill>
            <a:schemeClr val="tx2">
              <a:lumMod val="60000"/>
              <a:lumOff val="40000"/>
            </a:schemeClr>
          </a:solidFill>
        </p:spPr>
        <p:txBody>
          <a:bodyPr vert="horz" wrap="none" lIns="0" tIns="27432" rIns="0" bIns="0" rtlCol="0" anchor="t">
            <a:noAutofit/>
          </a:bodyPr>
          <a:lstStyle/>
          <a:p>
            <a:r>
              <a:rPr lang="en-US"/>
              <a:t>7.3.3.10</a:t>
            </a:r>
          </a:p>
          <a:p>
            <a:pPr>
              <a:lnSpc>
                <a:spcPct val="70000"/>
              </a:lnSpc>
              <a:spcBef>
                <a:spcPts val="600"/>
              </a:spcBef>
            </a:pPr>
            <a:r>
              <a:rPr lang="en-US" sz="3600"/>
              <a:t>1,548</a:t>
            </a:r>
            <a:endParaRPr lang="en-US" sz="3600">
              <a:cs typeface="Calibri"/>
            </a:endParaRPr>
          </a:p>
          <a:p>
            <a:pPr>
              <a:lnSpc>
                <a:spcPct val="80000"/>
              </a:lnSpc>
              <a:spcBef>
                <a:spcPts val="0"/>
              </a:spcBef>
            </a:pPr>
            <a:r>
              <a:rPr lang="en-US" b="0"/>
              <a:t> </a:t>
            </a:r>
            <a:r>
              <a:rPr lang="en-US" sz="1200" b="0"/>
              <a:t>Hotline Camps</a:t>
            </a:r>
            <a:endParaRPr lang="en-US" sz="1200" b="0">
              <a:cs typeface="Calibri"/>
            </a:endParaRPr>
          </a:p>
          <a:p>
            <a:endParaRPr lang="en-US"/>
          </a:p>
        </p:txBody>
      </p:sp>
      <p:sp>
        <p:nvSpPr>
          <p:cNvPr id="11" name="Text Placeholder 10">
            <a:extLst>
              <a:ext uri="{FF2B5EF4-FFF2-40B4-BE49-F238E27FC236}">
                <a16:creationId xmlns:a16="http://schemas.microsoft.com/office/drawing/2014/main" id="{0BFC3895-D9B4-4983-B379-0345246C050E}"/>
              </a:ext>
            </a:extLst>
          </p:cNvPr>
          <p:cNvSpPr>
            <a:spLocks noGrp="1"/>
          </p:cNvSpPr>
          <p:nvPr>
            <p:ph type="body" sz="quarter" idx="20"/>
          </p:nvPr>
        </p:nvSpPr>
        <p:spPr>
          <a:xfrm>
            <a:off x="7747779" y="3905671"/>
            <a:ext cx="4224162" cy="1069848"/>
          </a:xfrm>
        </p:spPr>
        <p:txBody>
          <a:bodyPr vert="horz" lIns="91440" tIns="45720" rIns="91440" bIns="45720" rtlCol="0" anchor="t">
            <a:noAutofit/>
          </a:bodyPr>
          <a:lstStyle/>
          <a:p>
            <a:r>
              <a:rPr lang="en-US" sz="1600" b="1" u="sng"/>
              <a:t>93%</a:t>
            </a:r>
            <a:r>
              <a:rPr lang="en-US" b="1"/>
              <a:t> </a:t>
            </a:r>
            <a:r>
              <a:rPr lang="en-US" b="1" u="sng"/>
              <a:t>Maintenance, repair, and replacement of connectors, including hotline clamps </a:t>
            </a:r>
          </a:p>
          <a:p>
            <a:r>
              <a:rPr lang="en-US" b="1"/>
              <a:t>Volume vs 2022 Goal:</a:t>
            </a:r>
            <a:r>
              <a:rPr lang="en-US"/>
              <a:t> 1,548 of 1,650 hotline clamps (93%)</a:t>
            </a:r>
            <a:endParaRPr lang="en-US" b="1"/>
          </a:p>
          <a:p>
            <a:r>
              <a:rPr lang="en-US" b="1"/>
              <a:t>Key Actions:</a:t>
            </a:r>
            <a:r>
              <a:rPr lang="en-US"/>
              <a:t> Program on time and ahead of target.</a:t>
            </a:r>
            <a:endParaRPr lang="en-US">
              <a:cs typeface="Calibri"/>
            </a:endParaRPr>
          </a:p>
        </p:txBody>
      </p:sp>
      <p:sp>
        <p:nvSpPr>
          <p:cNvPr id="12" name="Text Placeholder 11">
            <a:extLst>
              <a:ext uri="{FF2B5EF4-FFF2-40B4-BE49-F238E27FC236}">
                <a16:creationId xmlns:a16="http://schemas.microsoft.com/office/drawing/2014/main" id="{02A108A2-17FB-47C4-943B-83D535786F45}"/>
              </a:ext>
            </a:extLst>
          </p:cNvPr>
          <p:cNvSpPr>
            <a:spLocks noGrp="1"/>
          </p:cNvSpPr>
          <p:nvPr>
            <p:ph type="body" sz="quarter" idx="21"/>
          </p:nvPr>
        </p:nvSpPr>
        <p:spPr>
          <a:xfrm>
            <a:off x="248044" y="2773603"/>
            <a:ext cx="1333500" cy="1069848"/>
          </a:xfrm>
          <a:solidFill>
            <a:srgbClr val="92D050"/>
          </a:solidFill>
          <a:ln>
            <a:noFill/>
          </a:ln>
        </p:spPr>
        <p:txBody>
          <a:bodyPr vert="horz" wrap="none" lIns="0" tIns="27432" rIns="0" bIns="0" rtlCol="0" anchor="t">
            <a:noAutofit/>
          </a:bodyPr>
          <a:lstStyle/>
          <a:p>
            <a:r>
              <a:rPr lang="en-US"/>
              <a:t>7.3.3.3</a:t>
            </a:r>
          </a:p>
          <a:p>
            <a:pPr lvl="0">
              <a:lnSpc>
                <a:spcPct val="70000"/>
              </a:lnSpc>
              <a:spcBef>
                <a:spcPts val="600"/>
              </a:spcBef>
            </a:pPr>
            <a:r>
              <a:rPr lang="en-US" sz="3600">
                <a:cs typeface="Calibri"/>
              </a:rPr>
              <a:t>12.6</a:t>
            </a:r>
          </a:p>
          <a:p>
            <a:pPr>
              <a:lnSpc>
                <a:spcPct val="80000"/>
              </a:lnSpc>
              <a:spcBef>
                <a:spcPts val="0"/>
              </a:spcBef>
            </a:pPr>
            <a:r>
              <a:rPr lang="en-US" b="0"/>
              <a:t> </a:t>
            </a:r>
            <a:r>
              <a:rPr lang="en-US" sz="1200" b="0"/>
              <a:t>Miles</a:t>
            </a:r>
            <a:endParaRPr lang="en-US"/>
          </a:p>
        </p:txBody>
      </p:sp>
      <p:sp>
        <p:nvSpPr>
          <p:cNvPr id="13" name="Text Placeholder 12">
            <a:extLst>
              <a:ext uri="{FF2B5EF4-FFF2-40B4-BE49-F238E27FC236}">
                <a16:creationId xmlns:a16="http://schemas.microsoft.com/office/drawing/2014/main" id="{B1F50C0D-DA1D-443A-BCFB-6FAA4F53597F}"/>
              </a:ext>
            </a:extLst>
          </p:cNvPr>
          <p:cNvSpPr>
            <a:spLocks noGrp="1"/>
          </p:cNvSpPr>
          <p:nvPr>
            <p:ph type="body" sz="quarter" idx="22"/>
          </p:nvPr>
        </p:nvSpPr>
        <p:spPr>
          <a:xfrm>
            <a:off x="1706678" y="2767376"/>
            <a:ext cx="4224162" cy="1069848"/>
          </a:xfrm>
        </p:spPr>
        <p:txBody>
          <a:bodyPr vert="horz" lIns="91440" tIns="45720" rIns="91440" bIns="45720" rtlCol="0" anchor="t">
            <a:noAutofit/>
          </a:bodyPr>
          <a:lstStyle/>
          <a:p>
            <a:r>
              <a:rPr lang="en-US" sz="1600" b="1" u="sng"/>
              <a:t>21%</a:t>
            </a:r>
            <a:r>
              <a:rPr lang="en-US" b="1"/>
              <a:t> </a:t>
            </a:r>
            <a:r>
              <a:rPr lang="en-US" b="1" u="sng"/>
              <a:t>Covered conductor installation - Distribution OH Hardening</a:t>
            </a:r>
          </a:p>
          <a:p>
            <a:r>
              <a:rPr lang="en-US" b="1"/>
              <a:t>Volume vs 2022 Goal: </a:t>
            </a:r>
            <a:r>
              <a:rPr lang="en-US"/>
              <a:t>12.6</a:t>
            </a:r>
            <a:r>
              <a:rPr lang="en-US" b="1"/>
              <a:t> </a:t>
            </a:r>
            <a:r>
              <a:rPr lang="en-US"/>
              <a:t>of 60 miles covered conductor (21%)</a:t>
            </a:r>
            <a:endParaRPr lang="en-US">
              <a:cs typeface="Calibri"/>
            </a:endParaRPr>
          </a:p>
          <a:p>
            <a:r>
              <a:rPr lang="en-US" b="1"/>
              <a:t>Key Actions:</a:t>
            </a:r>
            <a:r>
              <a:rPr lang="en-US"/>
              <a:t>  41 miles are expected to be issued to construction during Q3 and 19 miles in Q4.</a:t>
            </a:r>
            <a:endParaRPr lang="en-US">
              <a:cs typeface="Calibri"/>
            </a:endParaRPr>
          </a:p>
        </p:txBody>
      </p:sp>
      <p:sp>
        <p:nvSpPr>
          <p:cNvPr id="14" name="Text Placeholder 13">
            <a:extLst>
              <a:ext uri="{FF2B5EF4-FFF2-40B4-BE49-F238E27FC236}">
                <a16:creationId xmlns:a16="http://schemas.microsoft.com/office/drawing/2014/main" id="{7687199B-4E72-4368-BA09-0F68BAFC662B}"/>
              </a:ext>
            </a:extLst>
          </p:cNvPr>
          <p:cNvSpPr>
            <a:spLocks noGrp="1"/>
          </p:cNvSpPr>
          <p:nvPr>
            <p:ph type="body" sz="quarter" idx="23"/>
          </p:nvPr>
        </p:nvSpPr>
        <p:spPr>
          <a:xfrm>
            <a:off x="248044" y="5037739"/>
            <a:ext cx="1333500" cy="1069848"/>
          </a:xfrm>
          <a:solidFill>
            <a:srgbClr val="92D050"/>
          </a:solidFill>
        </p:spPr>
        <p:txBody>
          <a:bodyPr vert="horz" wrap="none" lIns="0" tIns="27432" rIns="0" bIns="0" rtlCol="0" anchor="t">
            <a:noAutofit/>
          </a:bodyPr>
          <a:lstStyle/>
          <a:p>
            <a:r>
              <a:rPr lang="en-US"/>
              <a:t>7.3.3.8.1</a:t>
            </a:r>
          </a:p>
          <a:p>
            <a:pPr>
              <a:lnSpc>
                <a:spcPct val="70000"/>
              </a:lnSpc>
              <a:spcBef>
                <a:spcPts val="600"/>
              </a:spcBef>
            </a:pPr>
            <a:r>
              <a:rPr lang="en-US" sz="3600"/>
              <a:t>6</a:t>
            </a:r>
          </a:p>
          <a:p>
            <a:pPr>
              <a:spcBef>
                <a:spcPts val="0"/>
              </a:spcBef>
            </a:pPr>
            <a:r>
              <a:rPr lang="en-US" b="0"/>
              <a:t> </a:t>
            </a:r>
            <a:r>
              <a:rPr lang="en-US" sz="1200" b="0"/>
              <a:t>Switches</a:t>
            </a:r>
            <a:endParaRPr lang="en-US" sz="1200" b="0">
              <a:cs typeface="Calibri"/>
            </a:endParaRPr>
          </a:p>
          <a:p>
            <a:endParaRPr lang="en-US"/>
          </a:p>
        </p:txBody>
      </p:sp>
      <p:sp>
        <p:nvSpPr>
          <p:cNvPr id="15" name="Text Placeholder 14">
            <a:extLst>
              <a:ext uri="{FF2B5EF4-FFF2-40B4-BE49-F238E27FC236}">
                <a16:creationId xmlns:a16="http://schemas.microsoft.com/office/drawing/2014/main" id="{02BDF741-41E8-44C0-941C-4BC3C28BFACD}"/>
              </a:ext>
            </a:extLst>
          </p:cNvPr>
          <p:cNvSpPr>
            <a:spLocks noGrp="1"/>
          </p:cNvSpPr>
          <p:nvPr>
            <p:ph type="body" sz="quarter" idx="24"/>
          </p:nvPr>
        </p:nvSpPr>
        <p:spPr>
          <a:xfrm>
            <a:off x="1706678" y="5017586"/>
            <a:ext cx="4224162" cy="1069848"/>
          </a:xfrm>
        </p:spPr>
        <p:txBody>
          <a:bodyPr vert="horz" lIns="91440" tIns="45720" rIns="91440" bIns="45720" rtlCol="0" anchor="t">
            <a:noAutofit/>
          </a:bodyPr>
          <a:lstStyle/>
          <a:p>
            <a:r>
              <a:rPr lang="en-US" sz="1600" b="1" u="sng"/>
              <a:t>60%</a:t>
            </a:r>
            <a:r>
              <a:rPr lang="en-US" b="1"/>
              <a:t> </a:t>
            </a:r>
            <a:r>
              <a:rPr lang="en-US" b="1" u="sng"/>
              <a:t>PSPS sectionalizing enhancements</a:t>
            </a:r>
          </a:p>
          <a:p>
            <a:r>
              <a:rPr lang="en-US" b="1"/>
              <a:t>Volume vs 2022 Goal:</a:t>
            </a:r>
            <a:r>
              <a:rPr lang="en-US"/>
              <a:t> 6 of 10 sectionalizing devices (60%)</a:t>
            </a:r>
            <a:endParaRPr lang="en-US" b="1"/>
          </a:p>
          <a:p>
            <a:r>
              <a:rPr lang="en-US" b="1"/>
              <a:t>Key Actions:</a:t>
            </a:r>
            <a:r>
              <a:rPr lang="en-US"/>
              <a:t> Program on time and on target.</a:t>
            </a:r>
          </a:p>
        </p:txBody>
      </p:sp>
      <p:sp>
        <p:nvSpPr>
          <p:cNvPr id="16" name="Text Placeholder 15">
            <a:extLst>
              <a:ext uri="{FF2B5EF4-FFF2-40B4-BE49-F238E27FC236}">
                <a16:creationId xmlns:a16="http://schemas.microsoft.com/office/drawing/2014/main" id="{A9E40C4F-36B9-4781-B98A-3D88AE9223FF}"/>
              </a:ext>
            </a:extLst>
          </p:cNvPr>
          <p:cNvSpPr>
            <a:spLocks noGrp="1"/>
          </p:cNvSpPr>
          <p:nvPr>
            <p:ph type="body" sz="quarter" idx="25"/>
          </p:nvPr>
        </p:nvSpPr>
        <p:spPr>
          <a:xfrm>
            <a:off x="6254113" y="2773603"/>
            <a:ext cx="1333500" cy="1069848"/>
          </a:xfrm>
          <a:solidFill>
            <a:srgbClr val="FF0000"/>
          </a:solidFill>
        </p:spPr>
        <p:txBody>
          <a:bodyPr vert="horz" wrap="none" lIns="0" tIns="27432" rIns="0" bIns="0" rtlCol="0" anchor="t">
            <a:noAutofit/>
          </a:bodyPr>
          <a:lstStyle/>
          <a:p>
            <a:r>
              <a:rPr lang="en-US"/>
              <a:t>7.3.3.9</a:t>
            </a:r>
          </a:p>
          <a:p>
            <a:pPr lvl="0">
              <a:lnSpc>
                <a:spcPct val="70000"/>
              </a:lnSpc>
              <a:spcBef>
                <a:spcPts val="600"/>
              </a:spcBef>
            </a:pPr>
            <a:r>
              <a:rPr lang="en-US" sz="3600"/>
              <a:t>2</a:t>
            </a:r>
          </a:p>
          <a:p>
            <a:pPr>
              <a:spcBef>
                <a:spcPts val="0"/>
              </a:spcBef>
            </a:pPr>
            <a:r>
              <a:rPr lang="en-US" sz="1600" b="0"/>
              <a:t> </a:t>
            </a:r>
            <a:r>
              <a:rPr lang="en-US" sz="1200" b="0"/>
              <a:t>Circuits</a:t>
            </a:r>
            <a:endParaRPr lang="en-US" b="0">
              <a:cs typeface="Calibri"/>
            </a:endParaRPr>
          </a:p>
          <a:p>
            <a:endParaRPr lang="en-US"/>
          </a:p>
        </p:txBody>
      </p:sp>
      <p:sp>
        <p:nvSpPr>
          <p:cNvPr id="17" name="Text Placeholder 16">
            <a:extLst>
              <a:ext uri="{FF2B5EF4-FFF2-40B4-BE49-F238E27FC236}">
                <a16:creationId xmlns:a16="http://schemas.microsoft.com/office/drawing/2014/main" id="{37D2FA60-317B-4DDB-9999-CD0C1AB7DAFF}"/>
              </a:ext>
            </a:extLst>
          </p:cNvPr>
          <p:cNvSpPr>
            <a:spLocks noGrp="1"/>
          </p:cNvSpPr>
          <p:nvPr>
            <p:ph type="body" sz="quarter" idx="26"/>
          </p:nvPr>
        </p:nvSpPr>
        <p:spPr>
          <a:xfrm>
            <a:off x="7747779" y="2774304"/>
            <a:ext cx="4224162" cy="1069848"/>
          </a:xfrm>
        </p:spPr>
        <p:txBody>
          <a:bodyPr vert="horz" lIns="91440" tIns="45720" rIns="91440" bIns="45720" rtlCol="0" anchor="t">
            <a:noAutofit/>
          </a:bodyPr>
          <a:lstStyle/>
          <a:p>
            <a:r>
              <a:rPr lang="en-US" sz="1600" b="1" u="sng"/>
              <a:t>25%</a:t>
            </a:r>
            <a:r>
              <a:rPr lang="en-US" b="1"/>
              <a:t> </a:t>
            </a:r>
            <a:r>
              <a:rPr lang="en-US" b="1" u="sng"/>
              <a:t>Installation of system automation equipment</a:t>
            </a:r>
          </a:p>
          <a:p>
            <a:r>
              <a:rPr lang="en-US" b="1"/>
              <a:t>Volume vs 2022 Goal: </a:t>
            </a:r>
            <a:r>
              <a:rPr lang="en-US"/>
              <a:t>2 of 8 circuits enabled (25%)</a:t>
            </a:r>
            <a:endParaRPr lang="en-US" b="1"/>
          </a:p>
          <a:p>
            <a:r>
              <a:rPr lang="en-US" b="1"/>
              <a:t>Key Actions:</a:t>
            </a:r>
            <a:r>
              <a:rPr lang="en-US"/>
              <a:t> Program off track.  PMs to evaluate construction options for remaining circuits.</a:t>
            </a:r>
          </a:p>
        </p:txBody>
      </p:sp>
      <p:sp>
        <p:nvSpPr>
          <p:cNvPr id="18" name="Text Placeholder 17">
            <a:extLst>
              <a:ext uri="{FF2B5EF4-FFF2-40B4-BE49-F238E27FC236}">
                <a16:creationId xmlns:a16="http://schemas.microsoft.com/office/drawing/2014/main" id="{65338BEF-C7E2-4DE0-B32D-8848AA2C7D25}"/>
              </a:ext>
            </a:extLst>
          </p:cNvPr>
          <p:cNvSpPr>
            <a:spLocks noGrp="1"/>
          </p:cNvSpPr>
          <p:nvPr>
            <p:ph type="body" sz="quarter" idx="27"/>
          </p:nvPr>
        </p:nvSpPr>
        <p:spPr>
          <a:xfrm>
            <a:off x="6261161" y="5037739"/>
            <a:ext cx="1333500" cy="1069848"/>
          </a:xfrm>
          <a:solidFill>
            <a:srgbClr val="FF0000"/>
          </a:solidFill>
        </p:spPr>
        <p:txBody>
          <a:bodyPr vert="horz" wrap="none" lIns="0" tIns="27432" rIns="0" bIns="0" rtlCol="0" anchor="t">
            <a:noAutofit/>
          </a:bodyPr>
          <a:lstStyle/>
          <a:p>
            <a:r>
              <a:rPr lang="en-US"/>
              <a:t>7.3.3.11.1</a:t>
            </a:r>
          </a:p>
          <a:p>
            <a:pPr lvl="0">
              <a:lnSpc>
                <a:spcPct val="70000"/>
              </a:lnSpc>
              <a:spcBef>
                <a:spcPts val="600"/>
              </a:spcBef>
            </a:pPr>
            <a:r>
              <a:rPr lang="en-US" sz="3600"/>
              <a:t>8</a:t>
            </a:r>
          </a:p>
          <a:p>
            <a:pPr>
              <a:lnSpc>
                <a:spcPct val="80000"/>
              </a:lnSpc>
              <a:spcBef>
                <a:spcPts val="0"/>
              </a:spcBef>
            </a:pPr>
            <a:r>
              <a:rPr lang="en-US" b="0"/>
              <a:t> </a:t>
            </a:r>
            <a:r>
              <a:rPr lang="en-US" sz="1200" b="0"/>
              <a:t>Generators</a:t>
            </a:r>
            <a:endParaRPr lang="en-US" sz="1200" b="0">
              <a:cs typeface="Calibri"/>
            </a:endParaRPr>
          </a:p>
          <a:p>
            <a:endParaRPr lang="en-US"/>
          </a:p>
        </p:txBody>
      </p:sp>
      <p:sp>
        <p:nvSpPr>
          <p:cNvPr id="19" name="Text Placeholder 18">
            <a:extLst>
              <a:ext uri="{FF2B5EF4-FFF2-40B4-BE49-F238E27FC236}">
                <a16:creationId xmlns:a16="http://schemas.microsoft.com/office/drawing/2014/main" id="{2C0C56E4-308C-40A3-8FA2-91427FDA7AA0}"/>
              </a:ext>
            </a:extLst>
          </p:cNvPr>
          <p:cNvSpPr>
            <a:spLocks noGrp="1"/>
          </p:cNvSpPr>
          <p:nvPr>
            <p:ph type="body" sz="quarter" idx="28"/>
          </p:nvPr>
        </p:nvSpPr>
        <p:spPr>
          <a:xfrm>
            <a:off x="7747779" y="5017419"/>
            <a:ext cx="4297609" cy="1069848"/>
          </a:xfrm>
        </p:spPr>
        <p:txBody>
          <a:bodyPr vert="horz" lIns="91440" tIns="45720" rIns="91440" bIns="45720" rtlCol="0" anchor="t">
            <a:noAutofit/>
          </a:bodyPr>
          <a:lstStyle/>
          <a:p>
            <a:r>
              <a:rPr lang="en-US" sz="1600" b="1" u="sng"/>
              <a:t>0.2%</a:t>
            </a:r>
            <a:r>
              <a:rPr lang="en-US" b="1"/>
              <a:t> </a:t>
            </a:r>
            <a:r>
              <a:rPr lang="en-US" b="1" u="sng"/>
              <a:t>Generator Grant Programs</a:t>
            </a:r>
          </a:p>
          <a:p>
            <a:r>
              <a:rPr lang="en-US" b="1"/>
              <a:t>Volume vs 2022 Goal:</a:t>
            </a:r>
            <a:r>
              <a:rPr lang="en-US"/>
              <a:t> 8 of 3,000 generators (0.2%)</a:t>
            </a:r>
            <a:endParaRPr lang="en-US" b="1">
              <a:cs typeface="Calibri" panose="020F0502020204030204"/>
            </a:endParaRPr>
          </a:p>
          <a:p>
            <a:r>
              <a:rPr lang="en-US" b="1"/>
              <a:t>Key Actions:</a:t>
            </a:r>
            <a:r>
              <a:rPr lang="en-US"/>
              <a:t> Program off track. Evaluating program to consider next generation battery technology as a more sustainable and resilient option. </a:t>
            </a:r>
            <a:endParaRPr lang="en-US">
              <a:cs typeface="Calibri"/>
            </a:endParaRPr>
          </a:p>
        </p:txBody>
      </p:sp>
      <p:sp>
        <p:nvSpPr>
          <p:cNvPr id="20" name="Text Placeholder 19">
            <a:extLst>
              <a:ext uri="{FF2B5EF4-FFF2-40B4-BE49-F238E27FC236}">
                <a16:creationId xmlns:a16="http://schemas.microsoft.com/office/drawing/2014/main" id="{C16AAC6D-90E7-47D5-B003-61037B3759AF}"/>
              </a:ext>
            </a:extLst>
          </p:cNvPr>
          <p:cNvSpPr>
            <a:spLocks noGrp="1"/>
          </p:cNvSpPr>
          <p:nvPr>
            <p:ph type="body" sz="quarter" idx="29"/>
          </p:nvPr>
        </p:nvSpPr>
        <p:spPr/>
        <p:txBody>
          <a:bodyPr>
            <a:normAutofit fontScale="92500" lnSpcReduction="10000"/>
          </a:bodyPr>
          <a:lstStyle/>
          <a:p>
            <a:r>
              <a:rPr lang="en-US"/>
              <a:t>7.3.3 – Grid Design and System Hardening (1 of 2)</a:t>
            </a:r>
          </a:p>
        </p:txBody>
      </p:sp>
      <p:pic>
        <p:nvPicPr>
          <p:cNvPr id="22" name="Picture 21">
            <a:extLst>
              <a:ext uri="{FF2B5EF4-FFF2-40B4-BE49-F238E27FC236}">
                <a16:creationId xmlns:a16="http://schemas.microsoft.com/office/drawing/2014/main" id="{8AF132C3-B5F5-41B2-9EDC-C3B1ABE68947}"/>
              </a:ext>
            </a:extLst>
          </p:cNvPr>
          <p:cNvPicPr>
            <a:picLocks noChangeAspect="1"/>
          </p:cNvPicPr>
          <p:nvPr/>
        </p:nvPicPr>
        <p:blipFill>
          <a:blip r:embed="rId3"/>
          <a:stretch>
            <a:fillRect/>
          </a:stretch>
        </p:blipFill>
        <p:spPr>
          <a:xfrm>
            <a:off x="7247903" y="6381750"/>
            <a:ext cx="4295775" cy="476250"/>
          </a:xfrm>
          <a:prstGeom prst="rect">
            <a:avLst/>
          </a:prstGeom>
        </p:spPr>
      </p:pic>
    </p:spTree>
    <p:extLst>
      <p:ext uri="{BB962C8B-B14F-4D97-AF65-F5344CB8AC3E}">
        <p14:creationId xmlns:p14="http://schemas.microsoft.com/office/powerpoint/2010/main" val="39172031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189A5-0F24-4039-97BB-86B0CA7DE8B7}"/>
              </a:ext>
            </a:extLst>
          </p:cNvPr>
          <p:cNvSpPr>
            <a:spLocks noGrp="1"/>
          </p:cNvSpPr>
          <p:nvPr>
            <p:ph type="title"/>
          </p:nvPr>
        </p:nvSpPr>
        <p:spPr/>
        <p:txBody>
          <a:bodyPr/>
          <a:lstStyle/>
          <a:p>
            <a:r>
              <a:rPr lang="en-US"/>
              <a:t>Q2 Activity Status vs 2022 Goals</a:t>
            </a:r>
          </a:p>
        </p:txBody>
      </p:sp>
      <p:sp>
        <p:nvSpPr>
          <p:cNvPr id="4" name="Text Placeholder 3">
            <a:extLst>
              <a:ext uri="{FF2B5EF4-FFF2-40B4-BE49-F238E27FC236}">
                <a16:creationId xmlns:a16="http://schemas.microsoft.com/office/drawing/2014/main" id="{99C49FCF-12AB-4816-89CB-0A3200475DB8}"/>
              </a:ext>
            </a:extLst>
          </p:cNvPr>
          <p:cNvSpPr>
            <a:spLocks noGrp="1"/>
          </p:cNvSpPr>
          <p:nvPr>
            <p:ph type="body" sz="quarter" idx="13"/>
          </p:nvPr>
        </p:nvSpPr>
        <p:spPr>
          <a:xfrm>
            <a:off x="215998" y="1574025"/>
            <a:ext cx="1335024" cy="841248"/>
          </a:xfrm>
          <a:solidFill>
            <a:srgbClr val="92D050"/>
          </a:solidFill>
        </p:spPr>
        <p:txBody>
          <a:bodyPr vert="horz" wrap="none" lIns="0" tIns="27432" rIns="0" bIns="0" rtlCol="0" anchor="t">
            <a:noAutofit/>
          </a:bodyPr>
          <a:lstStyle/>
          <a:p>
            <a:r>
              <a:rPr lang="en-US"/>
              <a:t>7.3.3.11.2</a:t>
            </a:r>
          </a:p>
          <a:p>
            <a:pPr>
              <a:lnSpc>
                <a:spcPct val="70000"/>
              </a:lnSpc>
              <a:spcBef>
                <a:spcPts val="600"/>
              </a:spcBef>
            </a:pPr>
            <a:r>
              <a:rPr lang="en-US" sz="3200"/>
              <a:t>122</a:t>
            </a:r>
            <a:endParaRPr lang="en-US" sz="3200">
              <a:cs typeface="Calibri"/>
            </a:endParaRPr>
          </a:p>
          <a:p>
            <a:pPr>
              <a:lnSpc>
                <a:spcPct val="80000"/>
              </a:lnSpc>
              <a:spcBef>
                <a:spcPts val="0"/>
              </a:spcBef>
            </a:pPr>
            <a:r>
              <a:rPr lang="en-US" b="0"/>
              <a:t> </a:t>
            </a:r>
            <a:r>
              <a:rPr lang="en-US" sz="1200" b="0"/>
              <a:t>Generators</a:t>
            </a:r>
            <a:endParaRPr lang="en-US" sz="1200" b="0">
              <a:cs typeface="Calibri"/>
            </a:endParaRPr>
          </a:p>
          <a:p>
            <a:endParaRPr lang="en-US"/>
          </a:p>
        </p:txBody>
      </p:sp>
      <p:sp>
        <p:nvSpPr>
          <p:cNvPr id="5" name="Text Placeholder 4">
            <a:extLst>
              <a:ext uri="{FF2B5EF4-FFF2-40B4-BE49-F238E27FC236}">
                <a16:creationId xmlns:a16="http://schemas.microsoft.com/office/drawing/2014/main" id="{9C532F76-772D-4D77-8134-5358662E83A4}"/>
              </a:ext>
            </a:extLst>
          </p:cNvPr>
          <p:cNvSpPr>
            <a:spLocks noGrp="1"/>
          </p:cNvSpPr>
          <p:nvPr>
            <p:ph type="body" sz="quarter" idx="14"/>
          </p:nvPr>
        </p:nvSpPr>
        <p:spPr>
          <a:xfrm>
            <a:off x="1711047" y="1580390"/>
            <a:ext cx="4224162" cy="841248"/>
          </a:xfrm>
        </p:spPr>
        <p:txBody>
          <a:bodyPr vert="horz" lIns="91440" tIns="45720" rIns="91440" bIns="45720" rtlCol="0" anchor="t">
            <a:noAutofit/>
          </a:bodyPr>
          <a:lstStyle/>
          <a:p>
            <a:r>
              <a:rPr lang="en-US" sz="1600" b="1" u="sng"/>
              <a:t>29%</a:t>
            </a:r>
            <a:r>
              <a:rPr lang="en-US" b="1"/>
              <a:t> </a:t>
            </a:r>
            <a:r>
              <a:rPr lang="en-US" b="1" u="sng"/>
              <a:t>Standby power programs</a:t>
            </a:r>
          </a:p>
          <a:p>
            <a:r>
              <a:rPr lang="en-US" b="1"/>
              <a:t>Volume vs 2022 Goal: </a:t>
            </a:r>
            <a:r>
              <a:rPr lang="en-US"/>
              <a:t>122 of 412 generators (29%)</a:t>
            </a:r>
            <a:endParaRPr lang="en-US" b="1"/>
          </a:p>
          <a:p>
            <a:r>
              <a:rPr lang="en-US" b="1"/>
              <a:t>Key Actions:</a:t>
            </a:r>
            <a:r>
              <a:rPr lang="en-US"/>
              <a:t> Program on time and on target.</a:t>
            </a:r>
          </a:p>
        </p:txBody>
      </p:sp>
      <p:sp>
        <p:nvSpPr>
          <p:cNvPr id="6" name="Text Placeholder 5">
            <a:extLst>
              <a:ext uri="{FF2B5EF4-FFF2-40B4-BE49-F238E27FC236}">
                <a16:creationId xmlns:a16="http://schemas.microsoft.com/office/drawing/2014/main" id="{6F09CCD7-27CC-42F3-A396-679C6AFF9C17}"/>
              </a:ext>
            </a:extLst>
          </p:cNvPr>
          <p:cNvSpPr>
            <a:spLocks noGrp="1"/>
          </p:cNvSpPr>
          <p:nvPr>
            <p:ph type="body" sz="quarter" idx="15"/>
          </p:nvPr>
        </p:nvSpPr>
        <p:spPr>
          <a:xfrm>
            <a:off x="215236" y="3444159"/>
            <a:ext cx="1335024" cy="841248"/>
          </a:xfrm>
          <a:solidFill>
            <a:srgbClr val="92D050"/>
          </a:solidFill>
        </p:spPr>
        <p:txBody>
          <a:bodyPr vert="horz" wrap="none" lIns="0" tIns="27432" rIns="0" bIns="0" rtlCol="0" anchor="t">
            <a:noAutofit/>
          </a:bodyPr>
          <a:lstStyle/>
          <a:p>
            <a:r>
              <a:rPr lang="en-US"/>
              <a:t>7.3.3.16</a:t>
            </a:r>
          </a:p>
          <a:p>
            <a:pPr>
              <a:lnSpc>
                <a:spcPct val="70000"/>
              </a:lnSpc>
              <a:spcBef>
                <a:spcPts val="600"/>
              </a:spcBef>
            </a:pPr>
            <a:r>
              <a:rPr lang="en-US" sz="3200"/>
              <a:t>11.07</a:t>
            </a:r>
            <a:endParaRPr lang="en-US" sz="3200">
              <a:cs typeface="Calibri"/>
            </a:endParaRPr>
          </a:p>
          <a:p>
            <a:pPr>
              <a:lnSpc>
                <a:spcPct val="80000"/>
              </a:lnSpc>
              <a:spcBef>
                <a:spcPts val="0"/>
              </a:spcBef>
            </a:pPr>
            <a:r>
              <a:rPr lang="en-US" sz="1200" b="0"/>
              <a:t>  Miles </a:t>
            </a:r>
            <a:endParaRPr lang="en-US" sz="1200" b="0">
              <a:cs typeface="Calibri"/>
            </a:endParaRPr>
          </a:p>
          <a:p>
            <a:endParaRPr lang="en-US"/>
          </a:p>
        </p:txBody>
      </p:sp>
      <p:sp>
        <p:nvSpPr>
          <p:cNvPr id="7" name="Text Placeholder 6">
            <a:extLst>
              <a:ext uri="{FF2B5EF4-FFF2-40B4-BE49-F238E27FC236}">
                <a16:creationId xmlns:a16="http://schemas.microsoft.com/office/drawing/2014/main" id="{4D1E2711-59C9-4774-AD8E-07B8CCE7190B}"/>
              </a:ext>
            </a:extLst>
          </p:cNvPr>
          <p:cNvSpPr>
            <a:spLocks noGrp="1"/>
          </p:cNvSpPr>
          <p:nvPr>
            <p:ph type="body" sz="quarter" idx="16"/>
          </p:nvPr>
        </p:nvSpPr>
        <p:spPr>
          <a:xfrm>
            <a:off x="1711047" y="3444159"/>
            <a:ext cx="4224162" cy="841248"/>
          </a:xfrm>
        </p:spPr>
        <p:txBody>
          <a:bodyPr vert="horz" lIns="91440" tIns="45720" rIns="91440" bIns="45720" rtlCol="0" anchor="t">
            <a:noAutofit/>
          </a:bodyPr>
          <a:lstStyle/>
          <a:p>
            <a:r>
              <a:rPr lang="en-US" sz="1600" b="1" u="sng"/>
              <a:t>17%</a:t>
            </a:r>
            <a:r>
              <a:rPr lang="en-US" b="1"/>
              <a:t> </a:t>
            </a:r>
            <a:r>
              <a:rPr lang="en-US" b="1" u="sng"/>
              <a:t>Undergrounding of electric lines and/or equipment</a:t>
            </a:r>
          </a:p>
          <a:p>
            <a:r>
              <a:rPr lang="en-US" b="1"/>
              <a:t>Volume vs 2022 Goal:</a:t>
            </a:r>
            <a:r>
              <a:rPr lang="en-US"/>
              <a:t> 11.07 of 65 miles UG (17%)</a:t>
            </a:r>
            <a:endParaRPr lang="en-US" b="1"/>
          </a:p>
          <a:p>
            <a:r>
              <a:rPr lang="en-US" b="1"/>
              <a:t>Key Actions:</a:t>
            </a:r>
            <a:r>
              <a:rPr lang="en-US"/>
              <a:t> Program on time and on target.</a:t>
            </a:r>
            <a:endParaRPr lang="en-US">
              <a:solidFill>
                <a:srgbClr val="FF0000"/>
              </a:solidFill>
              <a:highlight>
                <a:srgbClr val="FFFF00"/>
              </a:highlight>
              <a:cs typeface="Calibri"/>
            </a:endParaRPr>
          </a:p>
        </p:txBody>
      </p:sp>
      <p:sp>
        <p:nvSpPr>
          <p:cNvPr id="8" name="Text Placeholder 7">
            <a:extLst>
              <a:ext uri="{FF2B5EF4-FFF2-40B4-BE49-F238E27FC236}">
                <a16:creationId xmlns:a16="http://schemas.microsoft.com/office/drawing/2014/main" id="{6464B611-38C2-42E8-AEEA-D11D35861C2B}"/>
              </a:ext>
            </a:extLst>
          </p:cNvPr>
          <p:cNvSpPr>
            <a:spLocks noGrp="1"/>
          </p:cNvSpPr>
          <p:nvPr>
            <p:ph type="body" sz="quarter" idx="17"/>
          </p:nvPr>
        </p:nvSpPr>
        <p:spPr>
          <a:xfrm>
            <a:off x="215236" y="5314116"/>
            <a:ext cx="1335024" cy="841248"/>
          </a:xfrm>
          <a:solidFill>
            <a:srgbClr val="92D050"/>
          </a:solidFill>
        </p:spPr>
        <p:txBody>
          <a:bodyPr vert="horz" wrap="none" lIns="0" tIns="27432" rIns="0" bIns="0" rtlCol="0" anchor="t">
            <a:noAutofit/>
          </a:bodyPr>
          <a:lstStyle/>
          <a:p>
            <a:r>
              <a:rPr lang="en-US"/>
              <a:t>7.3.3.17.2.1</a:t>
            </a:r>
          </a:p>
          <a:p>
            <a:pPr marL="0" marR="0" lvl="0" indent="0" algn="ctr" defTabSz="914400" rtl="0" eaLnBrk="1" fontAlgn="auto" latinLnBrk="0" hangingPunct="1">
              <a:lnSpc>
                <a:spcPct val="70000"/>
              </a:lnSpc>
              <a:spcBef>
                <a:spcPts val="600"/>
              </a:spcBef>
              <a:spcAft>
                <a:spcPts val="0"/>
              </a:spcAft>
              <a:buClrTx/>
              <a:buSzTx/>
              <a:buFont typeface="Arial" panose="020B0604020202020204" pitchFamily="34" charset="0"/>
              <a:buNone/>
              <a:tabLst/>
              <a:defRPr/>
            </a:pPr>
            <a:r>
              <a:rPr kumimoji="0" lang="en-US" sz="3200" b="1" i="0" u="none" strike="noStrike" kern="1200" cap="none" spc="0" normalizeH="0" baseline="0" noProof="0">
                <a:ln>
                  <a:noFill/>
                </a:ln>
                <a:solidFill>
                  <a:prstClr val="black"/>
                </a:solidFill>
                <a:effectLst/>
                <a:uLnTx/>
                <a:uFillTx/>
                <a:latin typeface="Calibri" panose="020F0502020204030204"/>
                <a:ea typeface="+mn-ea"/>
                <a:cs typeface="+mn-cs"/>
              </a:rPr>
              <a:t>3.43</a:t>
            </a:r>
          </a:p>
          <a:p>
            <a:pPr marL="0" marR="0" lvl="0" indent="0" algn="ctr"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Miles</a:t>
            </a:r>
          </a:p>
          <a:p>
            <a:endParaRPr lang="en-US"/>
          </a:p>
        </p:txBody>
      </p:sp>
      <p:sp>
        <p:nvSpPr>
          <p:cNvPr id="9" name="Text Placeholder 8">
            <a:extLst>
              <a:ext uri="{FF2B5EF4-FFF2-40B4-BE49-F238E27FC236}">
                <a16:creationId xmlns:a16="http://schemas.microsoft.com/office/drawing/2014/main" id="{1288966A-DB19-462F-A370-D76F44BB5D7B}"/>
              </a:ext>
            </a:extLst>
          </p:cNvPr>
          <p:cNvSpPr>
            <a:spLocks noGrp="1"/>
          </p:cNvSpPr>
          <p:nvPr>
            <p:ph type="body" sz="quarter" idx="18"/>
          </p:nvPr>
        </p:nvSpPr>
        <p:spPr>
          <a:xfrm>
            <a:off x="1711047" y="5315583"/>
            <a:ext cx="4224162" cy="841248"/>
          </a:xfrm>
        </p:spPr>
        <p:txBody>
          <a:bodyPr vert="horz" lIns="91440" tIns="45720" rIns="91440" bIns="45720" rtlCol="0" anchor="t">
            <a:noAutofit/>
          </a:bodyPr>
          <a:lstStyle/>
          <a:p>
            <a:r>
              <a:rPr lang="en-US" sz="1600" b="1" u="sng"/>
              <a:t>18%</a:t>
            </a:r>
            <a:r>
              <a:rPr lang="en-US" b="1"/>
              <a:t> </a:t>
            </a:r>
            <a:r>
              <a:rPr lang="en-US" b="1" u="sng"/>
              <a:t>Overhead transmission fire hardening </a:t>
            </a:r>
          </a:p>
          <a:p>
            <a:r>
              <a:rPr lang="en-US" b="1"/>
              <a:t>Volume vs 2022 Goal:</a:t>
            </a:r>
            <a:r>
              <a:rPr lang="en-US"/>
              <a:t> 3.43 of 18.5 miles of OH miles hardened (18%) </a:t>
            </a:r>
            <a:endParaRPr lang="en-US" b="1">
              <a:cs typeface="Calibri" panose="020F0502020204030204"/>
            </a:endParaRPr>
          </a:p>
          <a:p>
            <a:r>
              <a:rPr lang="en-US" b="1"/>
              <a:t>Key Actions:</a:t>
            </a:r>
            <a:r>
              <a:rPr lang="en-US"/>
              <a:t> Program on time and on target.</a:t>
            </a:r>
            <a:endParaRPr lang="en-US">
              <a:solidFill>
                <a:srgbClr val="FF0000"/>
              </a:solidFill>
              <a:ea typeface="+mn-lt"/>
              <a:cs typeface="+mn-lt"/>
            </a:endParaRPr>
          </a:p>
        </p:txBody>
      </p:sp>
      <p:sp>
        <p:nvSpPr>
          <p:cNvPr id="10" name="Text Placeholder 9">
            <a:extLst>
              <a:ext uri="{FF2B5EF4-FFF2-40B4-BE49-F238E27FC236}">
                <a16:creationId xmlns:a16="http://schemas.microsoft.com/office/drawing/2014/main" id="{27927A86-7DB4-4564-82DC-3B99FA0F0ABB}"/>
              </a:ext>
            </a:extLst>
          </p:cNvPr>
          <p:cNvSpPr>
            <a:spLocks noGrp="1"/>
          </p:cNvSpPr>
          <p:nvPr>
            <p:ph type="body" sz="quarter" idx="19"/>
          </p:nvPr>
        </p:nvSpPr>
        <p:spPr>
          <a:xfrm>
            <a:off x="6095233" y="3456098"/>
            <a:ext cx="1333501" cy="844181"/>
          </a:xfrm>
          <a:solidFill>
            <a:srgbClr val="92D050"/>
          </a:solidFill>
        </p:spPr>
        <p:txBody>
          <a:bodyPr vert="horz" wrap="none" lIns="0" tIns="27432" rIns="0" bIns="0" rtlCol="0" anchor="t">
            <a:noAutofit/>
          </a:bodyPr>
          <a:lstStyle/>
          <a:p>
            <a:r>
              <a:rPr lang="en-US"/>
              <a:t>7.3.3.18.1</a:t>
            </a:r>
          </a:p>
          <a:p>
            <a:pPr>
              <a:lnSpc>
                <a:spcPct val="70000"/>
              </a:lnSpc>
              <a:spcBef>
                <a:spcPts val="600"/>
              </a:spcBef>
            </a:pPr>
            <a:r>
              <a:rPr lang="en-US" sz="3200"/>
              <a:t>3</a:t>
            </a:r>
          </a:p>
          <a:p>
            <a:pPr>
              <a:lnSpc>
                <a:spcPct val="80000"/>
              </a:lnSpc>
              <a:spcBef>
                <a:spcPts val="0"/>
              </a:spcBef>
            </a:pPr>
            <a:r>
              <a:rPr lang="en-US" sz="1200" b="0"/>
              <a:t> Base stations</a:t>
            </a:r>
            <a:endParaRPr lang="en-US" sz="1200" b="0">
              <a:cs typeface="Calibri"/>
            </a:endParaRPr>
          </a:p>
          <a:p>
            <a:endParaRPr lang="en-US"/>
          </a:p>
        </p:txBody>
      </p:sp>
      <p:sp>
        <p:nvSpPr>
          <p:cNvPr id="11" name="Text Placeholder 10">
            <a:extLst>
              <a:ext uri="{FF2B5EF4-FFF2-40B4-BE49-F238E27FC236}">
                <a16:creationId xmlns:a16="http://schemas.microsoft.com/office/drawing/2014/main" id="{0BFC3895-D9B4-4983-B379-0345246C050E}"/>
              </a:ext>
            </a:extLst>
          </p:cNvPr>
          <p:cNvSpPr>
            <a:spLocks noGrp="1"/>
          </p:cNvSpPr>
          <p:nvPr>
            <p:ph type="body" sz="quarter" idx="20"/>
          </p:nvPr>
        </p:nvSpPr>
        <p:spPr>
          <a:xfrm>
            <a:off x="7692762" y="3459031"/>
            <a:ext cx="4224528" cy="841248"/>
          </a:xfrm>
        </p:spPr>
        <p:txBody>
          <a:bodyPr vert="horz" lIns="91440" tIns="45720" rIns="91440" bIns="45720" rtlCol="0" anchor="t">
            <a:noAutofit/>
          </a:bodyPr>
          <a:lstStyle/>
          <a:p>
            <a:r>
              <a:rPr lang="en-US" sz="1600" b="1" u="sng"/>
              <a:t>12%</a:t>
            </a:r>
            <a:r>
              <a:rPr lang="en-US" b="1"/>
              <a:t> </a:t>
            </a:r>
            <a:r>
              <a:rPr lang="en-US" b="1" u="sng"/>
              <a:t>Distribution communications reliability improvements</a:t>
            </a:r>
          </a:p>
          <a:p>
            <a:r>
              <a:rPr lang="en-US" b="1"/>
              <a:t>Volume vs 2022 Goal:</a:t>
            </a:r>
            <a:r>
              <a:rPr lang="en-US"/>
              <a:t> 3 of 25 base stations (12%)</a:t>
            </a:r>
            <a:endParaRPr lang="en-US" b="1"/>
          </a:p>
          <a:p>
            <a:r>
              <a:rPr lang="en-US" b="1"/>
              <a:t>Key Actions:</a:t>
            </a:r>
            <a:r>
              <a:rPr lang="en-US"/>
              <a:t>  Program on time and on target.</a:t>
            </a:r>
          </a:p>
        </p:txBody>
      </p:sp>
      <p:sp>
        <p:nvSpPr>
          <p:cNvPr id="12" name="Text Placeholder 11">
            <a:extLst>
              <a:ext uri="{FF2B5EF4-FFF2-40B4-BE49-F238E27FC236}">
                <a16:creationId xmlns:a16="http://schemas.microsoft.com/office/drawing/2014/main" id="{02A108A2-17FB-47C4-943B-83D535786F45}"/>
              </a:ext>
            </a:extLst>
          </p:cNvPr>
          <p:cNvSpPr>
            <a:spLocks noGrp="1"/>
          </p:cNvSpPr>
          <p:nvPr>
            <p:ph type="body" sz="quarter" idx="21"/>
          </p:nvPr>
        </p:nvSpPr>
        <p:spPr>
          <a:xfrm>
            <a:off x="215236" y="2494798"/>
            <a:ext cx="1335024" cy="841248"/>
          </a:xfrm>
          <a:solidFill>
            <a:srgbClr val="92D050"/>
          </a:solidFill>
        </p:spPr>
        <p:txBody>
          <a:bodyPr vert="horz" wrap="none" lIns="0" tIns="27432" rIns="0" bIns="0" rtlCol="0" anchor="t">
            <a:noAutofit/>
          </a:bodyPr>
          <a:lstStyle/>
          <a:p>
            <a:r>
              <a:rPr lang="en-US"/>
              <a:t>7.3.3.11.3</a:t>
            </a:r>
          </a:p>
          <a:p>
            <a:pPr lvl="0">
              <a:lnSpc>
                <a:spcPct val="70000"/>
              </a:lnSpc>
              <a:spcBef>
                <a:spcPts val="600"/>
              </a:spcBef>
            </a:pPr>
            <a:r>
              <a:rPr lang="en-US" sz="3200">
                <a:cs typeface="Calibri"/>
              </a:rPr>
              <a:t>0</a:t>
            </a:r>
          </a:p>
          <a:p>
            <a:pPr>
              <a:lnSpc>
                <a:spcPct val="80000"/>
              </a:lnSpc>
              <a:spcBef>
                <a:spcPts val="0"/>
              </a:spcBef>
            </a:pPr>
            <a:r>
              <a:rPr lang="en-US" b="0"/>
              <a:t> </a:t>
            </a:r>
            <a:r>
              <a:rPr lang="en-US" sz="1200" b="0"/>
              <a:t>Generators</a:t>
            </a:r>
            <a:endParaRPr lang="en-US"/>
          </a:p>
        </p:txBody>
      </p:sp>
      <p:sp>
        <p:nvSpPr>
          <p:cNvPr id="13" name="Text Placeholder 12">
            <a:extLst>
              <a:ext uri="{FF2B5EF4-FFF2-40B4-BE49-F238E27FC236}">
                <a16:creationId xmlns:a16="http://schemas.microsoft.com/office/drawing/2014/main" id="{B1F50C0D-DA1D-443A-BCFB-6FAA4F53597F}"/>
              </a:ext>
            </a:extLst>
          </p:cNvPr>
          <p:cNvSpPr>
            <a:spLocks noGrp="1"/>
          </p:cNvSpPr>
          <p:nvPr>
            <p:ph type="body" sz="quarter" idx="22"/>
          </p:nvPr>
        </p:nvSpPr>
        <p:spPr>
          <a:xfrm>
            <a:off x="1711047" y="2509132"/>
            <a:ext cx="4224162" cy="841248"/>
          </a:xfrm>
        </p:spPr>
        <p:txBody>
          <a:bodyPr vert="horz" lIns="91440" tIns="45720" rIns="91440" bIns="45720" rtlCol="0" anchor="t">
            <a:noAutofit/>
          </a:bodyPr>
          <a:lstStyle/>
          <a:p>
            <a:r>
              <a:rPr lang="en-US" sz="1600" b="1" u="sng"/>
              <a:t>0%</a:t>
            </a:r>
            <a:r>
              <a:rPr lang="en-US" b="1"/>
              <a:t> </a:t>
            </a:r>
            <a:r>
              <a:rPr lang="en-US" b="1" u="sng"/>
              <a:t>Generator assistance programs</a:t>
            </a:r>
          </a:p>
          <a:p>
            <a:r>
              <a:rPr lang="en-US" b="1"/>
              <a:t>Volume vs 2022 Goal: </a:t>
            </a:r>
            <a:r>
              <a:rPr lang="en-US"/>
              <a:t>0 of 1250 generators (0%)</a:t>
            </a:r>
            <a:endParaRPr lang="en-US">
              <a:cs typeface="Calibri"/>
            </a:endParaRPr>
          </a:p>
          <a:p>
            <a:r>
              <a:rPr lang="en-US" b="1"/>
              <a:t>Key Actions:</a:t>
            </a:r>
            <a:r>
              <a:rPr lang="en-US"/>
              <a:t>  Program on time and on target. Customer notification and program kick off begins in the fall. </a:t>
            </a:r>
            <a:endParaRPr lang="en-US">
              <a:solidFill>
                <a:srgbClr val="FF0000"/>
              </a:solidFill>
              <a:cs typeface="Calibri"/>
            </a:endParaRPr>
          </a:p>
        </p:txBody>
      </p:sp>
      <p:sp>
        <p:nvSpPr>
          <p:cNvPr id="14" name="Text Placeholder 13">
            <a:extLst>
              <a:ext uri="{FF2B5EF4-FFF2-40B4-BE49-F238E27FC236}">
                <a16:creationId xmlns:a16="http://schemas.microsoft.com/office/drawing/2014/main" id="{7687199B-4E72-4368-BA09-0F68BAFC662B}"/>
              </a:ext>
            </a:extLst>
          </p:cNvPr>
          <p:cNvSpPr>
            <a:spLocks noGrp="1"/>
          </p:cNvSpPr>
          <p:nvPr>
            <p:ph type="body" sz="quarter" idx="23"/>
          </p:nvPr>
        </p:nvSpPr>
        <p:spPr>
          <a:xfrm>
            <a:off x="215236" y="4378972"/>
            <a:ext cx="1335024" cy="841248"/>
          </a:xfrm>
          <a:solidFill>
            <a:srgbClr val="CC66FF"/>
          </a:solidFill>
        </p:spPr>
        <p:txBody>
          <a:bodyPr vert="horz" wrap="none" lIns="0" tIns="27432" rIns="0" bIns="0" rtlCol="0" anchor="t">
            <a:noAutofit/>
          </a:bodyPr>
          <a:lstStyle/>
          <a:p>
            <a:r>
              <a:rPr lang="en-US"/>
              <a:t>7.3.3.17.1</a:t>
            </a:r>
          </a:p>
          <a:p>
            <a:pPr>
              <a:lnSpc>
                <a:spcPct val="70000"/>
              </a:lnSpc>
              <a:spcBef>
                <a:spcPts val="600"/>
              </a:spcBef>
            </a:pPr>
            <a:r>
              <a:rPr lang="en-US" sz="3200"/>
              <a:t>24.66</a:t>
            </a:r>
          </a:p>
          <a:p>
            <a:pPr>
              <a:spcBef>
                <a:spcPts val="0"/>
              </a:spcBef>
            </a:pPr>
            <a:r>
              <a:rPr lang="en-US" sz="1200" b="0"/>
              <a:t>Miles</a:t>
            </a:r>
          </a:p>
          <a:p>
            <a:endParaRPr lang="en-US"/>
          </a:p>
        </p:txBody>
      </p:sp>
      <p:sp>
        <p:nvSpPr>
          <p:cNvPr id="15" name="Text Placeholder 14">
            <a:extLst>
              <a:ext uri="{FF2B5EF4-FFF2-40B4-BE49-F238E27FC236}">
                <a16:creationId xmlns:a16="http://schemas.microsoft.com/office/drawing/2014/main" id="{02BDF741-41E8-44C0-941C-4BC3C28BFACD}"/>
              </a:ext>
            </a:extLst>
          </p:cNvPr>
          <p:cNvSpPr>
            <a:spLocks noGrp="1"/>
          </p:cNvSpPr>
          <p:nvPr>
            <p:ph type="body" sz="quarter" idx="24"/>
          </p:nvPr>
        </p:nvSpPr>
        <p:spPr>
          <a:xfrm>
            <a:off x="1711047" y="4381300"/>
            <a:ext cx="4224162" cy="841248"/>
          </a:xfrm>
        </p:spPr>
        <p:txBody>
          <a:bodyPr vert="horz" lIns="91440" tIns="45720" rIns="91440" bIns="45720" rtlCol="0" anchor="t">
            <a:noAutofit/>
          </a:bodyPr>
          <a:lstStyle/>
          <a:p>
            <a:r>
              <a:rPr lang="en-US" sz="1600" b="1" u="sng"/>
              <a:t>490%</a:t>
            </a:r>
            <a:r>
              <a:rPr lang="en-US" b="1"/>
              <a:t> </a:t>
            </a:r>
            <a:r>
              <a:rPr lang="en-US" b="1" u="sng"/>
              <a:t>Distribution overhead system hardening</a:t>
            </a:r>
          </a:p>
          <a:p>
            <a:r>
              <a:rPr lang="en-US" b="1"/>
              <a:t>Volume vs 2022 Goal:</a:t>
            </a:r>
            <a:r>
              <a:rPr lang="en-US"/>
              <a:t> 24.66 of 5 miles hardened (490%)</a:t>
            </a:r>
            <a:endParaRPr lang="en-US" b="1"/>
          </a:p>
          <a:p>
            <a:r>
              <a:rPr lang="en-US" b="1"/>
              <a:t>Key Actions:</a:t>
            </a:r>
            <a:r>
              <a:rPr lang="en-US"/>
              <a:t> Many miles carried over from 2021.  Program complete</a:t>
            </a:r>
            <a:endParaRPr lang="en-US">
              <a:solidFill>
                <a:srgbClr val="FF0000"/>
              </a:solidFill>
              <a:cs typeface="Calibri"/>
            </a:endParaRPr>
          </a:p>
        </p:txBody>
      </p:sp>
      <p:sp>
        <p:nvSpPr>
          <p:cNvPr id="16" name="Text Placeholder 15">
            <a:extLst>
              <a:ext uri="{FF2B5EF4-FFF2-40B4-BE49-F238E27FC236}">
                <a16:creationId xmlns:a16="http://schemas.microsoft.com/office/drawing/2014/main" id="{A9E40C4F-36B9-4781-B98A-3D88AE9223FF}"/>
              </a:ext>
            </a:extLst>
          </p:cNvPr>
          <p:cNvSpPr>
            <a:spLocks noGrp="1"/>
          </p:cNvSpPr>
          <p:nvPr>
            <p:ph type="body" sz="quarter" idx="25"/>
          </p:nvPr>
        </p:nvSpPr>
        <p:spPr>
          <a:xfrm>
            <a:off x="6095232" y="2493966"/>
            <a:ext cx="1333500" cy="844180"/>
          </a:xfrm>
          <a:solidFill>
            <a:srgbClr val="92D050"/>
          </a:solidFill>
        </p:spPr>
        <p:txBody>
          <a:bodyPr vert="horz" wrap="none" lIns="0" tIns="27432" rIns="0" bIns="0" rtlCol="0" anchor="t">
            <a:noAutofit/>
          </a:bodyPr>
          <a:lstStyle/>
          <a:p>
            <a:r>
              <a:rPr lang="en-US"/>
              <a:t>7.3.3.17.2.3</a:t>
            </a:r>
          </a:p>
          <a:p>
            <a:pPr>
              <a:lnSpc>
                <a:spcPct val="70000"/>
              </a:lnSpc>
              <a:spcBef>
                <a:spcPts val="600"/>
              </a:spcBef>
            </a:pPr>
            <a:r>
              <a:rPr lang="en-US" sz="3200"/>
              <a:t>0.6</a:t>
            </a:r>
          </a:p>
          <a:p>
            <a:pPr>
              <a:spcBef>
                <a:spcPts val="0"/>
              </a:spcBef>
            </a:pPr>
            <a:r>
              <a:rPr lang="en-US" sz="1200" b="0"/>
              <a:t>Miles</a:t>
            </a:r>
            <a:endParaRPr lang="en-US" sz="2000"/>
          </a:p>
        </p:txBody>
      </p:sp>
      <p:sp>
        <p:nvSpPr>
          <p:cNvPr id="17" name="Text Placeholder 16">
            <a:extLst>
              <a:ext uri="{FF2B5EF4-FFF2-40B4-BE49-F238E27FC236}">
                <a16:creationId xmlns:a16="http://schemas.microsoft.com/office/drawing/2014/main" id="{37D2FA60-317B-4DDB-9999-CD0C1AB7DAFF}"/>
              </a:ext>
            </a:extLst>
          </p:cNvPr>
          <p:cNvSpPr>
            <a:spLocks noGrp="1"/>
          </p:cNvSpPr>
          <p:nvPr>
            <p:ph type="body" sz="quarter" idx="26"/>
          </p:nvPr>
        </p:nvSpPr>
        <p:spPr>
          <a:xfrm>
            <a:off x="7692762" y="1572559"/>
            <a:ext cx="4224528" cy="841248"/>
          </a:xfrm>
        </p:spPr>
        <p:txBody>
          <a:bodyPr vert="horz" lIns="91440" tIns="45720" rIns="91440" bIns="45720" rtlCol="0" anchor="t">
            <a:noAutofit/>
          </a:bodyPr>
          <a:lstStyle/>
          <a:p>
            <a:r>
              <a:rPr lang="en-US" sz="1600" b="1" u="sng"/>
              <a:t>0%</a:t>
            </a:r>
            <a:r>
              <a:rPr lang="en-US" b="1"/>
              <a:t> </a:t>
            </a:r>
            <a:r>
              <a:rPr lang="en-US" b="1" u="sng"/>
              <a:t>Underground transmission fire hardening</a:t>
            </a:r>
          </a:p>
          <a:p>
            <a:r>
              <a:rPr lang="en-US" sz="1150" b="1"/>
              <a:t>Volume vs 2022 Goal: </a:t>
            </a:r>
            <a:r>
              <a:rPr lang="en-US" sz="1150"/>
              <a:t>0 of 5.5 miles hardened (0%)</a:t>
            </a:r>
            <a:endParaRPr lang="en-US" sz="1150">
              <a:ea typeface="+mn-lt"/>
              <a:cs typeface="+mn-lt"/>
            </a:endParaRPr>
          </a:p>
          <a:p>
            <a:r>
              <a:rPr lang="en-US" sz="1150" b="1"/>
              <a:t>Key Actions: </a:t>
            </a:r>
            <a:r>
              <a:rPr lang="en-US" sz="1100"/>
              <a:t>Program on time and on target.</a:t>
            </a:r>
            <a:endParaRPr lang="en-US">
              <a:solidFill>
                <a:srgbClr val="FF0000"/>
              </a:solidFill>
            </a:endParaRPr>
          </a:p>
        </p:txBody>
      </p:sp>
      <p:sp>
        <p:nvSpPr>
          <p:cNvPr id="18" name="Text Placeholder 17">
            <a:extLst>
              <a:ext uri="{FF2B5EF4-FFF2-40B4-BE49-F238E27FC236}">
                <a16:creationId xmlns:a16="http://schemas.microsoft.com/office/drawing/2014/main" id="{65338BEF-C7E2-4DE0-B32D-8848AA2C7D25}"/>
              </a:ext>
            </a:extLst>
          </p:cNvPr>
          <p:cNvSpPr>
            <a:spLocks noGrp="1"/>
          </p:cNvSpPr>
          <p:nvPr>
            <p:ph type="body" sz="quarter" idx="27"/>
          </p:nvPr>
        </p:nvSpPr>
        <p:spPr>
          <a:xfrm>
            <a:off x="6095232" y="4378972"/>
            <a:ext cx="1333501" cy="841248"/>
          </a:xfrm>
          <a:solidFill>
            <a:schemeClr val="tx2">
              <a:lumMod val="60000"/>
              <a:lumOff val="40000"/>
            </a:schemeClr>
          </a:solidFill>
        </p:spPr>
        <p:txBody>
          <a:bodyPr vert="horz" wrap="none" lIns="0" tIns="27432" rIns="0" bIns="0" rtlCol="0" anchor="t">
            <a:noAutofit/>
          </a:bodyPr>
          <a:lstStyle/>
          <a:p>
            <a:r>
              <a:rPr lang="en-US"/>
              <a:t>7.3.3.18.2</a:t>
            </a:r>
          </a:p>
          <a:p>
            <a:pPr lvl="0">
              <a:lnSpc>
                <a:spcPct val="70000"/>
              </a:lnSpc>
              <a:spcBef>
                <a:spcPts val="600"/>
              </a:spcBef>
            </a:pPr>
            <a:r>
              <a:rPr lang="en-US" sz="3200"/>
              <a:t>1,702</a:t>
            </a:r>
          </a:p>
          <a:p>
            <a:pPr>
              <a:spcBef>
                <a:spcPts val="0"/>
              </a:spcBef>
            </a:pPr>
            <a:r>
              <a:rPr lang="en-US" b="0"/>
              <a:t> </a:t>
            </a:r>
            <a:r>
              <a:rPr lang="en-US" sz="1200" b="0"/>
              <a:t>Arrestors</a:t>
            </a:r>
            <a:endParaRPr lang="en-US" sz="1100" b="0"/>
          </a:p>
          <a:p>
            <a:endParaRPr lang="en-US"/>
          </a:p>
        </p:txBody>
      </p:sp>
      <p:sp>
        <p:nvSpPr>
          <p:cNvPr id="19" name="Text Placeholder 18">
            <a:extLst>
              <a:ext uri="{FF2B5EF4-FFF2-40B4-BE49-F238E27FC236}">
                <a16:creationId xmlns:a16="http://schemas.microsoft.com/office/drawing/2014/main" id="{2C0C56E4-308C-40A3-8FA2-91427FDA7AA0}"/>
              </a:ext>
            </a:extLst>
          </p:cNvPr>
          <p:cNvSpPr>
            <a:spLocks noGrp="1"/>
          </p:cNvSpPr>
          <p:nvPr>
            <p:ph type="body" sz="quarter" idx="28"/>
          </p:nvPr>
        </p:nvSpPr>
        <p:spPr>
          <a:xfrm>
            <a:off x="7692762" y="4375130"/>
            <a:ext cx="4224528" cy="841248"/>
          </a:xfrm>
        </p:spPr>
        <p:txBody>
          <a:bodyPr vert="horz" lIns="91440" tIns="45720" rIns="91440" bIns="45720" rtlCol="0" anchor="t">
            <a:noAutofit/>
          </a:bodyPr>
          <a:lstStyle/>
          <a:p>
            <a:r>
              <a:rPr lang="en-US" sz="1600" b="1" u="sng"/>
              <a:t>92%</a:t>
            </a:r>
            <a:r>
              <a:rPr lang="en-US" b="1"/>
              <a:t> </a:t>
            </a:r>
            <a:r>
              <a:rPr lang="en-US" b="1" u="sng"/>
              <a:t>Lightning arrestor removal and replacement</a:t>
            </a:r>
          </a:p>
          <a:p>
            <a:r>
              <a:rPr lang="en-US" b="1"/>
              <a:t>Volume vs 2022 Goal:</a:t>
            </a:r>
            <a:r>
              <a:rPr lang="en-US"/>
              <a:t> 1,702 of 1,848 lightning arrestors replaced (92%)</a:t>
            </a:r>
            <a:endParaRPr lang="en-US" b="1">
              <a:cs typeface="Calibri" panose="020F0502020204030204"/>
            </a:endParaRPr>
          </a:p>
          <a:p>
            <a:r>
              <a:rPr lang="en-US" b="1"/>
              <a:t>Key Actions:</a:t>
            </a:r>
            <a:r>
              <a:rPr lang="en-US"/>
              <a:t>  Program on time and ahead of target.</a:t>
            </a:r>
            <a:endParaRPr lang="en-US">
              <a:solidFill>
                <a:srgbClr val="FF0000"/>
              </a:solidFill>
              <a:cs typeface="Calibri"/>
            </a:endParaRPr>
          </a:p>
        </p:txBody>
      </p:sp>
      <p:sp>
        <p:nvSpPr>
          <p:cNvPr id="20" name="Text Placeholder 19">
            <a:extLst>
              <a:ext uri="{FF2B5EF4-FFF2-40B4-BE49-F238E27FC236}">
                <a16:creationId xmlns:a16="http://schemas.microsoft.com/office/drawing/2014/main" id="{C16AAC6D-90E7-47D5-B003-61037B3759AF}"/>
              </a:ext>
            </a:extLst>
          </p:cNvPr>
          <p:cNvSpPr>
            <a:spLocks noGrp="1"/>
          </p:cNvSpPr>
          <p:nvPr>
            <p:ph type="body" sz="quarter" idx="29"/>
          </p:nvPr>
        </p:nvSpPr>
        <p:spPr>
          <a:xfrm>
            <a:off x="158750" y="1075373"/>
            <a:ext cx="11907838" cy="390628"/>
          </a:xfrm>
        </p:spPr>
        <p:txBody>
          <a:bodyPr>
            <a:normAutofit fontScale="92500" lnSpcReduction="10000"/>
          </a:bodyPr>
          <a:lstStyle/>
          <a:p>
            <a:r>
              <a:rPr lang="en-US"/>
              <a:t>7.3.3 – Grid Design and System Hardening (2 of 2)</a:t>
            </a:r>
          </a:p>
        </p:txBody>
      </p:sp>
      <p:sp>
        <p:nvSpPr>
          <p:cNvPr id="25" name="Text Placeholder 7">
            <a:extLst>
              <a:ext uri="{FF2B5EF4-FFF2-40B4-BE49-F238E27FC236}">
                <a16:creationId xmlns:a16="http://schemas.microsoft.com/office/drawing/2014/main" id="{AACF4DFB-FB94-40D3-800D-9D36775243DC}"/>
              </a:ext>
            </a:extLst>
          </p:cNvPr>
          <p:cNvSpPr txBox="1">
            <a:spLocks/>
          </p:cNvSpPr>
          <p:nvPr/>
        </p:nvSpPr>
        <p:spPr>
          <a:xfrm>
            <a:off x="6095234" y="1571093"/>
            <a:ext cx="1333500" cy="844180"/>
          </a:xfrm>
          <a:prstGeom prst="rect">
            <a:avLst/>
          </a:prstGeom>
          <a:solidFill>
            <a:schemeClr val="bg1"/>
          </a:solidFill>
          <a:ln w="12700">
            <a:solidFill>
              <a:schemeClr val="tx1"/>
            </a:solidFill>
          </a:ln>
        </p:spPr>
        <p:txBody>
          <a:bodyPr vert="horz" wrap="none" lIns="0" tIns="27432" rIns="0" bIns="0" rtlCol="0" anchor="t">
            <a:noAutofit/>
          </a:bodyPr>
          <a:lstStyle>
            <a:lvl1pPr marL="0" indent="0" algn="ctr" defTabSz="914400" rtl="0" eaLnBrk="1" latinLnBrk="0" hangingPunct="1">
              <a:lnSpc>
                <a:spcPct val="90000"/>
              </a:lnSpc>
              <a:spcBef>
                <a:spcPts val="1000"/>
              </a:spcBef>
              <a:buFont typeface="Arial" panose="020B0604020202020204" pitchFamily="34" charset="0"/>
              <a:buNone/>
              <a:defRPr sz="1400" b="1"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7.3.3.17.2.2</a:t>
            </a:r>
          </a:p>
          <a:p>
            <a:pPr>
              <a:lnSpc>
                <a:spcPct val="70000"/>
              </a:lnSpc>
              <a:spcBef>
                <a:spcPts val="600"/>
              </a:spcBef>
              <a:defRPr/>
            </a:pPr>
            <a:r>
              <a:rPr lang="en-US" sz="3200">
                <a:solidFill>
                  <a:prstClr val="black"/>
                </a:solidFill>
                <a:latin typeface="Calibri" panose="020F0502020204030204"/>
              </a:rPr>
              <a:t>0</a:t>
            </a:r>
          </a:p>
          <a:p>
            <a:pPr>
              <a:spcBef>
                <a:spcPts val="0"/>
              </a:spcBef>
              <a:defRPr/>
            </a:pPr>
            <a:r>
              <a:rPr lang="en-US" sz="1200" b="0">
                <a:solidFill>
                  <a:prstClr val="black"/>
                </a:solidFill>
                <a:latin typeface="Calibri" panose="020F0502020204030204"/>
              </a:rPr>
              <a:t>Miles</a:t>
            </a:r>
          </a:p>
          <a:p>
            <a:endParaRPr lang="en-US"/>
          </a:p>
        </p:txBody>
      </p:sp>
      <p:sp>
        <p:nvSpPr>
          <p:cNvPr id="26" name="Text Placeholder 16">
            <a:extLst>
              <a:ext uri="{FF2B5EF4-FFF2-40B4-BE49-F238E27FC236}">
                <a16:creationId xmlns:a16="http://schemas.microsoft.com/office/drawing/2014/main" id="{590E3C7A-292B-4404-942E-0AE3712110F5}"/>
              </a:ext>
            </a:extLst>
          </p:cNvPr>
          <p:cNvSpPr txBox="1">
            <a:spLocks/>
          </p:cNvSpPr>
          <p:nvPr/>
        </p:nvSpPr>
        <p:spPr>
          <a:xfrm>
            <a:off x="7692762" y="2492642"/>
            <a:ext cx="4224528" cy="841248"/>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0"/>
              </a:spcBef>
              <a:buFont typeface="Arial" panose="020B0604020202020204" pitchFamily="34" charset="0"/>
              <a:buNone/>
              <a:defRPr sz="1200" b="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b="1" u="sng"/>
              <a:t>8%</a:t>
            </a:r>
            <a:r>
              <a:rPr lang="en-US" b="1"/>
              <a:t> </a:t>
            </a:r>
            <a:r>
              <a:rPr lang="en-US" b="1" u="sng"/>
              <a:t>Overhead transmission fire hardening (Distribution Underbuilt) </a:t>
            </a:r>
          </a:p>
          <a:p>
            <a:r>
              <a:rPr lang="en-US" sz="1150" b="1"/>
              <a:t>Volume vs 2022 Goal: </a:t>
            </a:r>
            <a:r>
              <a:rPr lang="en-US" sz="1150"/>
              <a:t>0.6 of 7.6 miles hardened (8%)</a:t>
            </a:r>
            <a:endParaRPr lang="en-US" sz="1150">
              <a:ea typeface="+mn-lt"/>
              <a:cs typeface="+mn-lt"/>
            </a:endParaRPr>
          </a:p>
          <a:p>
            <a:r>
              <a:rPr lang="en-US" sz="1150" b="1"/>
              <a:t>Key Actions:</a:t>
            </a:r>
            <a:r>
              <a:rPr lang="en-US" sz="1100"/>
              <a:t> Program on time and on target.</a:t>
            </a:r>
            <a:endParaRPr lang="en-US">
              <a:solidFill>
                <a:srgbClr val="FF0000"/>
              </a:solidFill>
            </a:endParaRPr>
          </a:p>
        </p:txBody>
      </p:sp>
      <p:sp>
        <p:nvSpPr>
          <p:cNvPr id="27" name="Text Placeholder 17">
            <a:extLst>
              <a:ext uri="{FF2B5EF4-FFF2-40B4-BE49-F238E27FC236}">
                <a16:creationId xmlns:a16="http://schemas.microsoft.com/office/drawing/2014/main" id="{B708125C-B4DB-4531-A5AC-E0BAD0FD9135}"/>
              </a:ext>
            </a:extLst>
          </p:cNvPr>
          <p:cNvSpPr txBox="1">
            <a:spLocks/>
          </p:cNvSpPr>
          <p:nvPr/>
        </p:nvSpPr>
        <p:spPr>
          <a:xfrm>
            <a:off x="6095232" y="5315815"/>
            <a:ext cx="1333501" cy="841248"/>
          </a:xfrm>
          <a:prstGeom prst="rect">
            <a:avLst/>
          </a:prstGeom>
          <a:solidFill>
            <a:srgbClr val="92D050"/>
          </a:solidFill>
        </p:spPr>
        <p:txBody>
          <a:bodyPr vert="horz" wrap="none" lIns="0" tIns="27432" rIns="0" bIns="0" rtlCol="0" anchor="t">
            <a:noAutofit/>
          </a:bodyPr>
          <a:lstStyle>
            <a:lvl1pPr marL="0" indent="0" algn="ctr" defTabSz="914400" rtl="0" eaLnBrk="1" latinLnBrk="0" hangingPunct="1">
              <a:lnSpc>
                <a:spcPct val="90000"/>
              </a:lnSpc>
              <a:spcBef>
                <a:spcPts val="1000"/>
              </a:spcBef>
              <a:buFont typeface="Arial" panose="020B0604020202020204" pitchFamily="34" charset="0"/>
              <a:buNone/>
              <a:defRPr sz="1400" b="1"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7.3.3.18.3</a:t>
            </a:r>
          </a:p>
          <a:p>
            <a:pPr>
              <a:lnSpc>
                <a:spcPct val="70000"/>
              </a:lnSpc>
              <a:spcBef>
                <a:spcPts val="600"/>
              </a:spcBef>
            </a:pPr>
            <a:r>
              <a:rPr lang="en-US" sz="3200"/>
              <a:t>680</a:t>
            </a:r>
          </a:p>
          <a:p>
            <a:pPr>
              <a:spcBef>
                <a:spcPts val="0"/>
              </a:spcBef>
            </a:pPr>
            <a:r>
              <a:rPr lang="en-US" b="0"/>
              <a:t> </a:t>
            </a:r>
            <a:r>
              <a:rPr lang="en-US" sz="1200" b="0"/>
              <a:t>Poles</a:t>
            </a:r>
            <a:endParaRPr lang="en-US" sz="1100" b="0"/>
          </a:p>
          <a:p>
            <a:endParaRPr lang="en-US"/>
          </a:p>
        </p:txBody>
      </p:sp>
      <p:sp>
        <p:nvSpPr>
          <p:cNvPr id="28" name="Text Placeholder 18">
            <a:extLst>
              <a:ext uri="{FF2B5EF4-FFF2-40B4-BE49-F238E27FC236}">
                <a16:creationId xmlns:a16="http://schemas.microsoft.com/office/drawing/2014/main" id="{724D3F51-A828-4E14-A443-B3014620CB58}"/>
              </a:ext>
            </a:extLst>
          </p:cNvPr>
          <p:cNvSpPr txBox="1">
            <a:spLocks/>
          </p:cNvSpPr>
          <p:nvPr/>
        </p:nvSpPr>
        <p:spPr>
          <a:xfrm>
            <a:off x="7692762" y="5311183"/>
            <a:ext cx="4224528" cy="844181"/>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0"/>
              </a:spcBef>
              <a:buFont typeface="Arial" panose="020B0604020202020204" pitchFamily="34" charset="0"/>
              <a:buNone/>
              <a:defRPr sz="1200" b="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b="1" u="sng"/>
              <a:t>78%</a:t>
            </a:r>
            <a:r>
              <a:rPr lang="en-US" b="1"/>
              <a:t> </a:t>
            </a:r>
            <a:r>
              <a:rPr lang="en-US" b="1" u="sng"/>
              <a:t>Avian mitigation</a:t>
            </a:r>
          </a:p>
          <a:p>
            <a:r>
              <a:rPr lang="en-US" b="1"/>
              <a:t>Volume vs 2022 Goal:</a:t>
            </a:r>
            <a:r>
              <a:rPr lang="en-US"/>
              <a:t> 680 of 874 poles (78%)</a:t>
            </a:r>
            <a:endParaRPr lang="en-US" b="1">
              <a:cs typeface="Calibri" panose="020F0502020204030204"/>
            </a:endParaRPr>
          </a:p>
          <a:p>
            <a:r>
              <a:rPr lang="en-US" b="1"/>
              <a:t>Key Actions:</a:t>
            </a:r>
            <a:r>
              <a:rPr lang="en-US"/>
              <a:t>  Program on time and on target.</a:t>
            </a:r>
            <a:endParaRPr lang="en-US">
              <a:solidFill>
                <a:srgbClr val="FF0000"/>
              </a:solidFill>
              <a:cs typeface="Calibri"/>
            </a:endParaRPr>
          </a:p>
        </p:txBody>
      </p:sp>
      <p:pic>
        <p:nvPicPr>
          <p:cNvPr id="21" name="Picture 20">
            <a:extLst>
              <a:ext uri="{FF2B5EF4-FFF2-40B4-BE49-F238E27FC236}">
                <a16:creationId xmlns:a16="http://schemas.microsoft.com/office/drawing/2014/main" id="{4A60E1AF-1BAE-455A-A98C-D96F2B92120C}"/>
              </a:ext>
            </a:extLst>
          </p:cNvPr>
          <p:cNvPicPr>
            <a:picLocks noChangeAspect="1"/>
          </p:cNvPicPr>
          <p:nvPr/>
        </p:nvPicPr>
        <p:blipFill>
          <a:blip r:embed="rId3"/>
          <a:stretch>
            <a:fillRect/>
          </a:stretch>
        </p:blipFill>
        <p:spPr>
          <a:xfrm>
            <a:off x="7428732" y="6381750"/>
            <a:ext cx="4295775" cy="476250"/>
          </a:xfrm>
          <a:prstGeom prst="rect">
            <a:avLst/>
          </a:prstGeom>
        </p:spPr>
      </p:pic>
      <p:sp>
        <p:nvSpPr>
          <p:cNvPr id="29" name="Slide Number Placeholder 2">
            <a:extLst>
              <a:ext uri="{FF2B5EF4-FFF2-40B4-BE49-F238E27FC236}">
                <a16:creationId xmlns:a16="http://schemas.microsoft.com/office/drawing/2014/main" id="{5274F6E3-9881-4755-9DBF-D5A89F2FBED7}"/>
              </a:ext>
            </a:extLst>
          </p:cNvPr>
          <p:cNvSpPr>
            <a:spLocks noGrp="1"/>
          </p:cNvSpPr>
          <p:nvPr>
            <p:ph type="sldNum" sz="quarter" idx="12"/>
          </p:nvPr>
        </p:nvSpPr>
        <p:spPr>
          <a:xfrm>
            <a:off x="8610599" y="6427470"/>
            <a:ext cx="3402435" cy="365125"/>
          </a:xfrm>
        </p:spPr>
        <p:txBody>
          <a:bodyPr/>
          <a:lstStyle/>
          <a:p>
            <a:fld id="{8325A51C-C961-430C-9B62-7862ED08019D}" type="slidenum">
              <a:rPr lang="en-US" smtClean="0"/>
              <a:t>5</a:t>
            </a:fld>
            <a:endParaRPr lang="en-US"/>
          </a:p>
        </p:txBody>
      </p:sp>
    </p:spTree>
    <p:extLst>
      <p:ext uri="{BB962C8B-B14F-4D97-AF65-F5344CB8AC3E}">
        <p14:creationId xmlns:p14="http://schemas.microsoft.com/office/powerpoint/2010/main" val="7258692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189A5-0F24-4039-97BB-86B0CA7DE8B7}"/>
              </a:ext>
            </a:extLst>
          </p:cNvPr>
          <p:cNvSpPr>
            <a:spLocks noGrp="1"/>
          </p:cNvSpPr>
          <p:nvPr>
            <p:ph type="title"/>
          </p:nvPr>
        </p:nvSpPr>
        <p:spPr/>
        <p:txBody>
          <a:bodyPr/>
          <a:lstStyle/>
          <a:p>
            <a:r>
              <a:rPr lang="en-US"/>
              <a:t>Q2 Activity Status vs 2022 Goals</a:t>
            </a:r>
          </a:p>
        </p:txBody>
      </p:sp>
      <p:sp>
        <p:nvSpPr>
          <p:cNvPr id="4" name="Text Placeholder 3">
            <a:extLst>
              <a:ext uri="{FF2B5EF4-FFF2-40B4-BE49-F238E27FC236}">
                <a16:creationId xmlns:a16="http://schemas.microsoft.com/office/drawing/2014/main" id="{99C49FCF-12AB-4816-89CB-0A3200475DB8}"/>
              </a:ext>
            </a:extLst>
          </p:cNvPr>
          <p:cNvSpPr>
            <a:spLocks noGrp="1"/>
          </p:cNvSpPr>
          <p:nvPr>
            <p:ph type="body" sz="quarter" idx="13"/>
          </p:nvPr>
        </p:nvSpPr>
        <p:spPr>
          <a:xfrm>
            <a:off x="245651" y="1560602"/>
            <a:ext cx="1333500" cy="1069848"/>
          </a:xfrm>
          <a:solidFill>
            <a:srgbClr val="92D050"/>
          </a:solidFill>
        </p:spPr>
        <p:txBody>
          <a:bodyPr vert="horz" lIns="0" tIns="27432" rIns="0" bIns="0" rtlCol="0" anchor="t">
            <a:noAutofit/>
          </a:bodyPr>
          <a:lstStyle/>
          <a:p>
            <a:r>
              <a:rPr lang="en-US"/>
              <a:t>7.3.4.1</a:t>
            </a:r>
          </a:p>
          <a:p>
            <a:pPr lvl="0">
              <a:lnSpc>
                <a:spcPct val="70000"/>
              </a:lnSpc>
              <a:spcBef>
                <a:spcPts val="800"/>
              </a:spcBef>
            </a:pPr>
            <a:r>
              <a:rPr lang="en-US" sz="3600"/>
              <a:t>15,751</a:t>
            </a:r>
            <a:endParaRPr lang="en-US" sz="3600">
              <a:cs typeface="Calibri"/>
            </a:endParaRPr>
          </a:p>
          <a:p>
            <a:pPr lvl="0">
              <a:lnSpc>
                <a:spcPct val="80000"/>
              </a:lnSpc>
              <a:spcBef>
                <a:spcPts val="0"/>
              </a:spcBef>
            </a:pPr>
            <a:r>
              <a:rPr lang="en-US" sz="1200" b="0"/>
              <a:t>Inspections</a:t>
            </a:r>
            <a:endParaRPr lang="en-US" sz="1100" b="0"/>
          </a:p>
        </p:txBody>
      </p:sp>
      <p:sp>
        <p:nvSpPr>
          <p:cNvPr id="5" name="Text Placeholder 4">
            <a:extLst>
              <a:ext uri="{FF2B5EF4-FFF2-40B4-BE49-F238E27FC236}">
                <a16:creationId xmlns:a16="http://schemas.microsoft.com/office/drawing/2014/main" id="{9C532F76-772D-4D77-8134-5358662E83A4}"/>
              </a:ext>
            </a:extLst>
          </p:cNvPr>
          <p:cNvSpPr>
            <a:spLocks noGrp="1"/>
          </p:cNvSpPr>
          <p:nvPr>
            <p:ph type="body" sz="quarter" idx="14"/>
          </p:nvPr>
        </p:nvSpPr>
        <p:spPr>
          <a:xfrm>
            <a:off x="1687826" y="1565842"/>
            <a:ext cx="4224162" cy="1069848"/>
          </a:xfrm>
        </p:spPr>
        <p:txBody>
          <a:bodyPr vert="horz" lIns="91440" tIns="45720" rIns="91440" bIns="45720" rtlCol="0" anchor="t">
            <a:noAutofit/>
          </a:bodyPr>
          <a:lstStyle/>
          <a:p>
            <a:r>
              <a:rPr lang="en-US" sz="1600" b="1" u="sng"/>
              <a:t>86%</a:t>
            </a:r>
            <a:r>
              <a:rPr lang="en-US" b="1"/>
              <a:t> </a:t>
            </a:r>
            <a:r>
              <a:rPr lang="en-US" b="1" u="sng"/>
              <a:t>CMP HFTD Inspections - 5 Year Detailed</a:t>
            </a:r>
          </a:p>
          <a:p>
            <a:r>
              <a:rPr lang="en-US" b="1"/>
              <a:t>Volume vs 2022 Goal:</a:t>
            </a:r>
            <a:r>
              <a:rPr lang="en-US"/>
              <a:t> 15,751 of 18,177 inspections (86%)</a:t>
            </a:r>
            <a:endParaRPr lang="en-US" b="1"/>
          </a:p>
          <a:p>
            <a:r>
              <a:rPr lang="en-US" b="1"/>
              <a:t>Key Actions:</a:t>
            </a:r>
            <a:r>
              <a:rPr lang="en-US"/>
              <a:t> Program on time and on target.</a:t>
            </a:r>
          </a:p>
        </p:txBody>
      </p:sp>
      <p:sp>
        <p:nvSpPr>
          <p:cNvPr id="46" name="Text Placeholder 45">
            <a:extLst>
              <a:ext uri="{FF2B5EF4-FFF2-40B4-BE49-F238E27FC236}">
                <a16:creationId xmlns:a16="http://schemas.microsoft.com/office/drawing/2014/main" id="{5DF7AB93-3B4E-48FD-9204-1F07CC4CA8FA}"/>
              </a:ext>
            </a:extLst>
          </p:cNvPr>
          <p:cNvSpPr>
            <a:spLocks noGrp="1"/>
          </p:cNvSpPr>
          <p:nvPr>
            <p:ph type="body" sz="quarter" idx="16"/>
          </p:nvPr>
        </p:nvSpPr>
        <p:spPr>
          <a:xfrm>
            <a:off x="7646850" y="1565474"/>
            <a:ext cx="4224162" cy="1069848"/>
          </a:xfrm>
        </p:spPr>
        <p:txBody>
          <a:bodyPr vert="horz" lIns="91440" tIns="45720" rIns="91440" bIns="45720" rtlCol="0" anchor="t">
            <a:noAutofit/>
          </a:bodyPr>
          <a:lstStyle/>
          <a:p>
            <a:r>
              <a:rPr lang="en-US" sz="1600" b="1" u="sng"/>
              <a:t>94%</a:t>
            </a:r>
            <a:r>
              <a:rPr lang="en-US" b="1"/>
              <a:t> </a:t>
            </a:r>
            <a:r>
              <a:rPr lang="en-US" b="1" u="sng"/>
              <a:t>CMP HFTD Inspections - Wood Pole Intrusive</a:t>
            </a:r>
          </a:p>
          <a:p>
            <a:r>
              <a:rPr lang="en-US" b="1"/>
              <a:t>Volume vs 2022 Goal:</a:t>
            </a:r>
            <a:r>
              <a:rPr lang="en-US"/>
              <a:t> 328 of 350 inspections (94%)</a:t>
            </a:r>
            <a:endParaRPr lang="en-US" b="1"/>
          </a:p>
          <a:p>
            <a:r>
              <a:rPr lang="en-US" b="1"/>
              <a:t>Key Actions:</a:t>
            </a:r>
            <a:r>
              <a:rPr lang="en-US"/>
              <a:t> Program on time and on target.</a:t>
            </a:r>
          </a:p>
        </p:txBody>
      </p:sp>
      <p:sp>
        <p:nvSpPr>
          <p:cNvPr id="50" name="Text Placeholder 49">
            <a:extLst>
              <a:ext uri="{FF2B5EF4-FFF2-40B4-BE49-F238E27FC236}">
                <a16:creationId xmlns:a16="http://schemas.microsoft.com/office/drawing/2014/main" id="{648369A2-71AE-4881-B71B-F3DC8641AB9E}"/>
              </a:ext>
            </a:extLst>
          </p:cNvPr>
          <p:cNvSpPr>
            <a:spLocks noGrp="1"/>
          </p:cNvSpPr>
          <p:nvPr>
            <p:ph type="body" sz="quarter" idx="20"/>
          </p:nvPr>
        </p:nvSpPr>
        <p:spPr>
          <a:xfrm>
            <a:off x="7646850" y="3805059"/>
            <a:ext cx="4224162" cy="1069848"/>
          </a:xfrm>
        </p:spPr>
        <p:txBody>
          <a:bodyPr vert="horz" lIns="91440" tIns="45720" rIns="91440" bIns="45720" rtlCol="0" anchor="t">
            <a:noAutofit/>
          </a:bodyPr>
          <a:lstStyle/>
          <a:p>
            <a:r>
              <a:rPr lang="en-US" sz="1600" b="1" u="sng"/>
              <a:t>78%</a:t>
            </a:r>
            <a:r>
              <a:rPr lang="en-US" b="1"/>
              <a:t> </a:t>
            </a:r>
            <a:r>
              <a:rPr lang="en-US" b="1" u="sng"/>
              <a:t>Drone assessments of distribution infrastructure</a:t>
            </a:r>
          </a:p>
          <a:p>
            <a:r>
              <a:rPr lang="en-US" b="1"/>
              <a:t>Volume vs 2022 Goal:</a:t>
            </a:r>
            <a:r>
              <a:rPr lang="en-US"/>
              <a:t> 17,273 of 22,000 inspections (78%)</a:t>
            </a:r>
            <a:endParaRPr lang="en-US" b="1"/>
          </a:p>
          <a:p>
            <a:r>
              <a:rPr lang="en-US" b="1"/>
              <a:t>Key Actions:</a:t>
            </a:r>
            <a:r>
              <a:rPr lang="en-US"/>
              <a:t> Program on time and on target.</a:t>
            </a:r>
          </a:p>
          <a:p>
            <a:endParaRPr lang="en-US"/>
          </a:p>
        </p:txBody>
      </p:sp>
      <p:sp>
        <p:nvSpPr>
          <p:cNvPr id="54" name="Text Placeholder 53">
            <a:extLst>
              <a:ext uri="{FF2B5EF4-FFF2-40B4-BE49-F238E27FC236}">
                <a16:creationId xmlns:a16="http://schemas.microsoft.com/office/drawing/2014/main" id="{FE3205EC-5A10-4E55-9B91-DE6EC8559F00}"/>
              </a:ext>
            </a:extLst>
          </p:cNvPr>
          <p:cNvSpPr>
            <a:spLocks noGrp="1"/>
          </p:cNvSpPr>
          <p:nvPr>
            <p:ph type="body" sz="quarter" idx="24"/>
          </p:nvPr>
        </p:nvSpPr>
        <p:spPr>
          <a:xfrm>
            <a:off x="1687826" y="4939813"/>
            <a:ext cx="4224162" cy="1069848"/>
          </a:xfrm>
        </p:spPr>
        <p:txBody>
          <a:bodyPr vert="horz" lIns="91440" tIns="45720" rIns="91440" bIns="45720" rtlCol="0" anchor="t">
            <a:noAutofit/>
          </a:bodyPr>
          <a:lstStyle/>
          <a:p>
            <a:r>
              <a:rPr lang="en-US" sz="1600" b="1" u="sng"/>
              <a:t>0%</a:t>
            </a:r>
            <a:r>
              <a:rPr lang="en-US" b="1"/>
              <a:t> </a:t>
            </a:r>
            <a:r>
              <a:rPr lang="en-US" b="1" u="sng"/>
              <a:t>Transmission Infrared Inspections</a:t>
            </a:r>
          </a:p>
          <a:p>
            <a:r>
              <a:rPr lang="en-US" b="1"/>
              <a:t>Volume vs 2022 Goal:</a:t>
            </a:r>
            <a:r>
              <a:rPr lang="en-US"/>
              <a:t> 0 of 6,154 inspections (0%)</a:t>
            </a:r>
            <a:endParaRPr lang="en-US" b="1"/>
          </a:p>
          <a:p>
            <a:r>
              <a:rPr lang="en-US" b="1"/>
              <a:t>Key Actions:</a:t>
            </a:r>
            <a:r>
              <a:rPr lang="en-US"/>
              <a:t> </a:t>
            </a:r>
            <a:r>
              <a:rPr lang="en-US">
                <a:ea typeface="+mn-lt"/>
                <a:cs typeface="+mn-lt"/>
              </a:rPr>
              <a:t>Program will begin in Q3.</a:t>
            </a:r>
            <a:endParaRPr lang="en-US"/>
          </a:p>
        </p:txBody>
      </p:sp>
      <p:sp>
        <p:nvSpPr>
          <p:cNvPr id="56" name="Text Placeholder 55">
            <a:extLst>
              <a:ext uri="{FF2B5EF4-FFF2-40B4-BE49-F238E27FC236}">
                <a16:creationId xmlns:a16="http://schemas.microsoft.com/office/drawing/2014/main" id="{A53BBB91-AA0F-487A-86B1-32E8A2E085B3}"/>
              </a:ext>
            </a:extLst>
          </p:cNvPr>
          <p:cNvSpPr>
            <a:spLocks noGrp="1"/>
          </p:cNvSpPr>
          <p:nvPr>
            <p:ph type="body" sz="quarter" idx="26"/>
          </p:nvPr>
        </p:nvSpPr>
        <p:spPr>
          <a:xfrm>
            <a:off x="7646850" y="2705398"/>
            <a:ext cx="4224162" cy="1069848"/>
          </a:xfrm>
        </p:spPr>
        <p:txBody>
          <a:bodyPr vert="horz" lIns="91440" tIns="45720" rIns="91440" bIns="45720" rtlCol="0" anchor="t">
            <a:noAutofit/>
          </a:bodyPr>
          <a:lstStyle/>
          <a:p>
            <a:r>
              <a:rPr lang="en-US" sz="1600" b="1" u="sng"/>
              <a:t>100%</a:t>
            </a:r>
            <a:r>
              <a:rPr lang="en-US" b="1"/>
              <a:t> </a:t>
            </a:r>
            <a:r>
              <a:rPr lang="fr-FR" b="1" u="sng"/>
              <a:t>HFTD Tier 3 distribution pole inspections </a:t>
            </a:r>
            <a:endParaRPr lang="en-US" b="1" u="sng"/>
          </a:p>
          <a:p>
            <a:r>
              <a:rPr lang="en-US" b="1"/>
              <a:t>Volume vs 2022 Goal:</a:t>
            </a:r>
            <a:r>
              <a:rPr lang="en-US"/>
              <a:t> 12,263 of 12,268 inspections (100%)</a:t>
            </a:r>
            <a:endParaRPr lang="en-US" b="1"/>
          </a:p>
          <a:p>
            <a:r>
              <a:rPr lang="en-US" b="1"/>
              <a:t>Key Actions:</a:t>
            </a:r>
            <a:r>
              <a:rPr lang="en-US"/>
              <a:t> Program complete. </a:t>
            </a:r>
          </a:p>
          <a:p>
            <a:endParaRPr lang="en-US"/>
          </a:p>
        </p:txBody>
      </p:sp>
      <p:sp>
        <p:nvSpPr>
          <p:cNvPr id="20" name="Text Placeholder 19">
            <a:extLst>
              <a:ext uri="{FF2B5EF4-FFF2-40B4-BE49-F238E27FC236}">
                <a16:creationId xmlns:a16="http://schemas.microsoft.com/office/drawing/2014/main" id="{C16AAC6D-90E7-47D5-B003-61037B3759AF}"/>
              </a:ext>
            </a:extLst>
          </p:cNvPr>
          <p:cNvSpPr>
            <a:spLocks noGrp="1"/>
          </p:cNvSpPr>
          <p:nvPr>
            <p:ph type="body" sz="quarter" idx="29"/>
          </p:nvPr>
        </p:nvSpPr>
        <p:spPr/>
        <p:txBody>
          <a:bodyPr>
            <a:normAutofit fontScale="92500" lnSpcReduction="10000"/>
          </a:bodyPr>
          <a:lstStyle/>
          <a:p>
            <a:r>
              <a:rPr lang="en-US"/>
              <a:t>7.3.4 – Asset Management and Inspections (1 of 2)</a:t>
            </a:r>
          </a:p>
        </p:txBody>
      </p:sp>
      <p:sp>
        <p:nvSpPr>
          <p:cNvPr id="64" name="Text Placeholder 3">
            <a:extLst>
              <a:ext uri="{FF2B5EF4-FFF2-40B4-BE49-F238E27FC236}">
                <a16:creationId xmlns:a16="http://schemas.microsoft.com/office/drawing/2014/main" id="{138895FB-23CB-4556-ACF1-9B391885F51D}"/>
              </a:ext>
            </a:extLst>
          </p:cNvPr>
          <p:cNvSpPr>
            <a:spLocks noGrp="1"/>
          </p:cNvSpPr>
          <p:nvPr>
            <p:ph type="body" sz="quarter" idx="15"/>
          </p:nvPr>
        </p:nvSpPr>
        <p:spPr>
          <a:xfrm>
            <a:off x="251960" y="3809680"/>
            <a:ext cx="1333500" cy="1069848"/>
          </a:xfrm>
          <a:solidFill>
            <a:srgbClr val="92D050"/>
          </a:solidFill>
        </p:spPr>
        <p:txBody>
          <a:bodyPr vert="horz" lIns="0" tIns="27432" rIns="0" bIns="0" rtlCol="0" anchor="t">
            <a:noAutofit/>
          </a:bodyPr>
          <a:lstStyle/>
          <a:p>
            <a:r>
              <a:rPr lang="en-US"/>
              <a:t>7.3.4.4</a:t>
            </a:r>
          </a:p>
          <a:p>
            <a:pPr lvl="0">
              <a:lnSpc>
                <a:spcPct val="70000"/>
              </a:lnSpc>
              <a:spcBef>
                <a:spcPts val="800"/>
              </a:spcBef>
            </a:pPr>
            <a:r>
              <a:rPr lang="en-US" sz="3600"/>
              <a:t>7,368</a:t>
            </a:r>
            <a:endParaRPr lang="en-US" sz="900">
              <a:cs typeface="Calibri"/>
            </a:endParaRPr>
          </a:p>
          <a:p>
            <a:pPr lvl="0">
              <a:lnSpc>
                <a:spcPct val="80000"/>
              </a:lnSpc>
              <a:spcBef>
                <a:spcPts val="0"/>
              </a:spcBef>
            </a:pPr>
            <a:r>
              <a:rPr lang="en-US" sz="1200" b="0"/>
              <a:t>Inspections</a:t>
            </a:r>
            <a:endParaRPr lang="en-US" sz="1100" b="0"/>
          </a:p>
        </p:txBody>
      </p:sp>
      <p:sp>
        <p:nvSpPr>
          <p:cNvPr id="66" name="Text Placeholder 3">
            <a:extLst>
              <a:ext uri="{FF2B5EF4-FFF2-40B4-BE49-F238E27FC236}">
                <a16:creationId xmlns:a16="http://schemas.microsoft.com/office/drawing/2014/main" id="{912B798A-012D-49D5-AF88-1287F4C3FAC5}"/>
              </a:ext>
            </a:extLst>
          </p:cNvPr>
          <p:cNvSpPr>
            <a:spLocks noGrp="1"/>
          </p:cNvSpPr>
          <p:nvPr>
            <p:ph type="body" sz="quarter" idx="19"/>
          </p:nvPr>
        </p:nvSpPr>
        <p:spPr>
          <a:xfrm>
            <a:off x="6096000" y="3805575"/>
            <a:ext cx="1333500" cy="1069848"/>
          </a:xfrm>
          <a:solidFill>
            <a:srgbClr val="92D050"/>
          </a:solidFill>
        </p:spPr>
        <p:txBody>
          <a:bodyPr vert="horz" lIns="0" tIns="27432" rIns="0" bIns="0" rtlCol="0" anchor="t">
            <a:noAutofit/>
          </a:bodyPr>
          <a:lstStyle/>
          <a:p>
            <a:r>
              <a:rPr lang="en-US"/>
              <a:t>7.3.4.9.2</a:t>
            </a:r>
          </a:p>
          <a:p>
            <a:pPr lvl="0">
              <a:lnSpc>
                <a:spcPct val="70000"/>
              </a:lnSpc>
              <a:spcBef>
                <a:spcPts val="800"/>
              </a:spcBef>
            </a:pPr>
            <a:r>
              <a:rPr lang="en-US" sz="3600">
                <a:cs typeface="Calibri"/>
              </a:rPr>
              <a:t>17,273</a:t>
            </a:r>
          </a:p>
          <a:p>
            <a:pPr lvl="0">
              <a:lnSpc>
                <a:spcPct val="80000"/>
              </a:lnSpc>
              <a:spcBef>
                <a:spcPts val="0"/>
              </a:spcBef>
            </a:pPr>
            <a:r>
              <a:rPr lang="en-US" sz="1200" b="0"/>
              <a:t>Inspections</a:t>
            </a:r>
            <a:endParaRPr lang="en-US" sz="1100" b="0"/>
          </a:p>
        </p:txBody>
      </p:sp>
      <p:sp>
        <p:nvSpPr>
          <p:cNvPr id="67" name="Text Placeholder 3">
            <a:extLst>
              <a:ext uri="{FF2B5EF4-FFF2-40B4-BE49-F238E27FC236}">
                <a16:creationId xmlns:a16="http://schemas.microsoft.com/office/drawing/2014/main" id="{47A28B9C-7C8C-4574-85D8-87C16D9C456B}"/>
              </a:ext>
            </a:extLst>
          </p:cNvPr>
          <p:cNvSpPr>
            <a:spLocks noGrp="1"/>
          </p:cNvSpPr>
          <p:nvPr>
            <p:ph type="body" sz="quarter" idx="23"/>
          </p:nvPr>
        </p:nvSpPr>
        <p:spPr>
          <a:xfrm>
            <a:off x="251960" y="4937136"/>
            <a:ext cx="1333500" cy="1069848"/>
          </a:xfrm>
          <a:noFill/>
          <a:ln>
            <a:solidFill>
              <a:schemeClr val="tx1"/>
            </a:solidFill>
          </a:ln>
        </p:spPr>
        <p:txBody>
          <a:bodyPr vert="horz" lIns="0" tIns="27432" rIns="0" bIns="0" rtlCol="0" anchor="t">
            <a:noAutofit/>
          </a:bodyPr>
          <a:lstStyle/>
          <a:p>
            <a:r>
              <a:rPr lang="en-US"/>
              <a:t>7.3.4.5</a:t>
            </a:r>
          </a:p>
          <a:p>
            <a:pPr lvl="0">
              <a:lnSpc>
                <a:spcPct val="70000"/>
              </a:lnSpc>
              <a:spcBef>
                <a:spcPts val="800"/>
              </a:spcBef>
            </a:pPr>
            <a:r>
              <a:rPr lang="en-US" sz="3600">
                <a:cs typeface="Calibri"/>
              </a:rPr>
              <a:t>0</a:t>
            </a:r>
          </a:p>
          <a:p>
            <a:pPr lvl="0">
              <a:lnSpc>
                <a:spcPct val="80000"/>
              </a:lnSpc>
              <a:spcBef>
                <a:spcPts val="0"/>
              </a:spcBef>
            </a:pPr>
            <a:r>
              <a:rPr lang="en-US" sz="1200" b="0"/>
              <a:t>Inspections</a:t>
            </a:r>
            <a:endParaRPr lang="en-US" sz="1100" b="0"/>
          </a:p>
        </p:txBody>
      </p:sp>
      <p:sp>
        <p:nvSpPr>
          <p:cNvPr id="68" name="Text Placeholder 3">
            <a:extLst>
              <a:ext uri="{FF2B5EF4-FFF2-40B4-BE49-F238E27FC236}">
                <a16:creationId xmlns:a16="http://schemas.microsoft.com/office/drawing/2014/main" id="{AF0659FF-165F-4051-BDFE-022BA993F760}"/>
              </a:ext>
            </a:extLst>
          </p:cNvPr>
          <p:cNvSpPr>
            <a:spLocks noGrp="1"/>
          </p:cNvSpPr>
          <p:nvPr>
            <p:ph type="body" sz="quarter" idx="25"/>
          </p:nvPr>
        </p:nvSpPr>
        <p:spPr>
          <a:xfrm>
            <a:off x="6096000" y="2682224"/>
            <a:ext cx="1333500" cy="1069848"/>
          </a:xfrm>
          <a:solidFill>
            <a:srgbClr val="CC66FF"/>
          </a:solidFill>
        </p:spPr>
        <p:txBody>
          <a:bodyPr vert="horz" lIns="0" tIns="27432" rIns="0" bIns="0" rtlCol="0" anchor="t">
            <a:noAutofit/>
          </a:bodyPr>
          <a:lstStyle/>
          <a:p>
            <a:r>
              <a:rPr lang="en-US"/>
              <a:t>7.3.4.9.1</a:t>
            </a:r>
          </a:p>
          <a:p>
            <a:pPr lvl="0">
              <a:lnSpc>
                <a:spcPct val="70000"/>
              </a:lnSpc>
              <a:spcBef>
                <a:spcPts val="800"/>
              </a:spcBef>
            </a:pPr>
            <a:r>
              <a:rPr lang="en-US" sz="3600"/>
              <a:t>12,263</a:t>
            </a:r>
            <a:endParaRPr lang="en-US" sz="3600">
              <a:cs typeface="Calibri"/>
            </a:endParaRPr>
          </a:p>
          <a:p>
            <a:pPr lvl="0">
              <a:lnSpc>
                <a:spcPct val="80000"/>
              </a:lnSpc>
              <a:spcBef>
                <a:spcPts val="0"/>
              </a:spcBef>
            </a:pPr>
            <a:r>
              <a:rPr lang="en-US" sz="1200" b="0"/>
              <a:t>Inspections</a:t>
            </a:r>
            <a:endParaRPr lang="en-US" sz="1100" b="0"/>
          </a:p>
        </p:txBody>
      </p:sp>
      <p:sp>
        <p:nvSpPr>
          <p:cNvPr id="25" name="Text Placeholder 49">
            <a:extLst>
              <a:ext uri="{FF2B5EF4-FFF2-40B4-BE49-F238E27FC236}">
                <a16:creationId xmlns:a16="http://schemas.microsoft.com/office/drawing/2014/main" id="{E893FBEC-AD8E-4417-9ECF-7C74158688D2}"/>
              </a:ext>
            </a:extLst>
          </p:cNvPr>
          <p:cNvSpPr txBox="1">
            <a:spLocks/>
          </p:cNvSpPr>
          <p:nvPr/>
        </p:nvSpPr>
        <p:spPr>
          <a:xfrm>
            <a:off x="7646850" y="4934533"/>
            <a:ext cx="4224162" cy="1069848"/>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0"/>
              </a:spcBef>
              <a:buFont typeface="Arial" panose="020B0604020202020204" pitchFamily="34" charset="0"/>
              <a:buNone/>
              <a:defRPr sz="1200" b="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b="1" u="sng"/>
              <a:t>106%</a:t>
            </a:r>
            <a:r>
              <a:rPr lang="en-US" b="1"/>
              <a:t> </a:t>
            </a:r>
            <a:r>
              <a:rPr lang="en-US" b="1" u="sng"/>
              <a:t>Drone assessment of transmission </a:t>
            </a:r>
          </a:p>
          <a:p>
            <a:r>
              <a:rPr lang="en-US" b="1"/>
              <a:t>Volume vs 2022 Goal:</a:t>
            </a:r>
            <a:r>
              <a:rPr lang="en-US"/>
              <a:t> 530 of 500 inspections (106%)</a:t>
            </a:r>
            <a:endParaRPr lang="en-US" b="1"/>
          </a:p>
          <a:p>
            <a:r>
              <a:rPr lang="en-US" b="1"/>
              <a:t>Key Actions:</a:t>
            </a:r>
            <a:r>
              <a:rPr lang="en-US"/>
              <a:t> Program on time and ahead of target.</a:t>
            </a:r>
          </a:p>
          <a:p>
            <a:endParaRPr lang="en-US"/>
          </a:p>
        </p:txBody>
      </p:sp>
      <p:sp>
        <p:nvSpPr>
          <p:cNvPr id="26" name="Text Placeholder 3">
            <a:extLst>
              <a:ext uri="{FF2B5EF4-FFF2-40B4-BE49-F238E27FC236}">
                <a16:creationId xmlns:a16="http://schemas.microsoft.com/office/drawing/2014/main" id="{4A598065-E1FB-43E6-BA2F-978158764CE4}"/>
              </a:ext>
            </a:extLst>
          </p:cNvPr>
          <p:cNvSpPr txBox="1">
            <a:spLocks/>
          </p:cNvSpPr>
          <p:nvPr/>
        </p:nvSpPr>
        <p:spPr>
          <a:xfrm>
            <a:off x="6096000" y="4934533"/>
            <a:ext cx="1333500" cy="1069848"/>
          </a:xfrm>
          <a:prstGeom prst="rect">
            <a:avLst/>
          </a:prstGeom>
          <a:solidFill>
            <a:schemeClr val="tx2">
              <a:lumMod val="60000"/>
              <a:lumOff val="40000"/>
            </a:schemeClr>
          </a:solidFill>
        </p:spPr>
        <p:txBody>
          <a:bodyPr vert="horz" lIns="0" tIns="27432" rIns="0" bIns="0" rtlCol="0" anchor="t">
            <a:noAutofit/>
          </a:bodyPr>
          <a:lstStyle>
            <a:lvl1pPr marL="0" indent="0" algn="ctr" defTabSz="914400" rtl="0" eaLnBrk="1" latinLnBrk="0" hangingPunct="1">
              <a:lnSpc>
                <a:spcPct val="90000"/>
              </a:lnSpc>
              <a:spcBef>
                <a:spcPts val="1000"/>
              </a:spcBef>
              <a:buFont typeface="Arial" panose="020B0604020202020204" pitchFamily="34" charset="0"/>
              <a:buNone/>
              <a:defRPr sz="1400" b="1"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7.3.4.10.1</a:t>
            </a:r>
          </a:p>
          <a:p>
            <a:pPr>
              <a:lnSpc>
                <a:spcPct val="70000"/>
              </a:lnSpc>
              <a:spcBef>
                <a:spcPts val="800"/>
              </a:spcBef>
            </a:pPr>
            <a:r>
              <a:rPr lang="en-US" sz="3600"/>
              <a:t>530</a:t>
            </a:r>
            <a:endParaRPr lang="en-US" sz="3600">
              <a:cs typeface="Calibri"/>
            </a:endParaRPr>
          </a:p>
          <a:p>
            <a:pPr>
              <a:lnSpc>
                <a:spcPct val="80000"/>
              </a:lnSpc>
              <a:spcBef>
                <a:spcPts val="0"/>
              </a:spcBef>
            </a:pPr>
            <a:r>
              <a:rPr lang="en-US" sz="1200" b="0"/>
              <a:t>Inspections</a:t>
            </a:r>
            <a:endParaRPr lang="en-US" sz="1100" b="0"/>
          </a:p>
        </p:txBody>
      </p:sp>
      <p:sp>
        <p:nvSpPr>
          <p:cNvPr id="21" name="Text Placeholder 3">
            <a:extLst>
              <a:ext uri="{FF2B5EF4-FFF2-40B4-BE49-F238E27FC236}">
                <a16:creationId xmlns:a16="http://schemas.microsoft.com/office/drawing/2014/main" id="{4339C221-2B90-4470-823E-E0AF94A1C2F2}"/>
              </a:ext>
            </a:extLst>
          </p:cNvPr>
          <p:cNvSpPr txBox="1">
            <a:spLocks/>
          </p:cNvSpPr>
          <p:nvPr/>
        </p:nvSpPr>
        <p:spPr>
          <a:xfrm>
            <a:off x="251959" y="2682224"/>
            <a:ext cx="1333500" cy="1069848"/>
          </a:xfrm>
          <a:prstGeom prst="rect">
            <a:avLst/>
          </a:prstGeom>
          <a:solidFill>
            <a:srgbClr val="92D050"/>
          </a:solidFill>
        </p:spPr>
        <p:txBody>
          <a:bodyPr vert="horz" lIns="0" tIns="27432" rIns="0" bIns="0" rtlCol="0" anchor="t">
            <a:noAutofit/>
          </a:bodyPr>
          <a:lstStyle>
            <a:lvl1pPr marL="0" indent="0" algn="ctr" defTabSz="914400" rtl="0" eaLnBrk="1" latinLnBrk="0" hangingPunct="1">
              <a:lnSpc>
                <a:spcPct val="90000"/>
              </a:lnSpc>
              <a:spcBef>
                <a:spcPts val="1000"/>
              </a:spcBef>
              <a:buFont typeface="Arial" panose="020B0604020202020204" pitchFamily="34" charset="0"/>
              <a:buNone/>
              <a:defRPr sz="1400" b="1"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7.3.4.2</a:t>
            </a:r>
          </a:p>
          <a:p>
            <a:pPr>
              <a:lnSpc>
                <a:spcPct val="70000"/>
              </a:lnSpc>
              <a:spcBef>
                <a:spcPts val="800"/>
              </a:spcBef>
            </a:pPr>
            <a:r>
              <a:rPr lang="en-US" sz="3600"/>
              <a:t>988</a:t>
            </a:r>
            <a:endParaRPr lang="en-US" sz="1100" b="0"/>
          </a:p>
          <a:p>
            <a:pPr>
              <a:lnSpc>
                <a:spcPct val="70000"/>
              </a:lnSpc>
              <a:spcBef>
                <a:spcPts val="800"/>
              </a:spcBef>
            </a:pPr>
            <a:r>
              <a:rPr lang="en-US" sz="1200" b="0"/>
              <a:t>Inspections</a:t>
            </a:r>
            <a:endParaRPr lang="en-US" sz="1100" b="0">
              <a:cs typeface="Calibri"/>
            </a:endParaRPr>
          </a:p>
        </p:txBody>
      </p:sp>
      <p:sp>
        <p:nvSpPr>
          <p:cNvPr id="22" name="Text Placeholder 3">
            <a:extLst>
              <a:ext uri="{FF2B5EF4-FFF2-40B4-BE49-F238E27FC236}">
                <a16:creationId xmlns:a16="http://schemas.microsoft.com/office/drawing/2014/main" id="{C1CC125E-1554-4EAF-9212-08B5148D5B75}"/>
              </a:ext>
            </a:extLst>
          </p:cNvPr>
          <p:cNvSpPr txBox="1">
            <a:spLocks/>
          </p:cNvSpPr>
          <p:nvPr/>
        </p:nvSpPr>
        <p:spPr>
          <a:xfrm>
            <a:off x="6096000" y="1561181"/>
            <a:ext cx="1333500" cy="1069848"/>
          </a:xfrm>
          <a:prstGeom prst="rect">
            <a:avLst/>
          </a:prstGeom>
          <a:solidFill>
            <a:srgbClr val="92D050"/>
          </a:solidFill>
        </p:spPr>
        <p:txBody>
          <a:bodyPr vert="horz" lIns="0" tIns="27432" rIns="0" bIns="0" rtlCol="0" anchor="t">
            <a:noAutofit/>
          </a:bodyPr>
          <a:lstStyle>
            <a:lvl1pPr marL="0" indent="0" algn="ctr" defTabSz="914400" rtl="0" eaLnBrk="1" latinLnBrk="0" hangingPunct="1">
              <a:lnSpc>
                <a:spcPct val="90000"/>
              </a:lnSpc>
              <a:spcBef>
                <a:spcPts val="1000"/>
              </a:spcBef>
              <a:buFont typeface="Arial" panose="020B0604020202020204" pitchFamily="34" charset="0"/>
              <a:buNone/>
              <a:defRPr sz="1400" b="1"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7.3.4.6</a:t>
            </a:r>
          </a:p>
          <a:p>
            <a:pPr>
              <a:lnSpc>
                <a:spcPct val="70000"/>
              </a:lnSpc>
              <a:spcBef>
                <a:spcPts val="800"/>
              </a:spcBef>
            </a:pPr>
            <a:r>
              <a:rPr lang="en-US" sz="3600"/>
              <a:t>328</a:t>
            </a:r>
            <a:endParaRPr lang="en-US" sz="3600">
              <a:cs typeface="Calibri"/>
            </a:endParaRPr>
          </a:p>
          <a:p>
            <a:pPr>
              <a:lnSpc>
                <a:spcPct val="80000"/>
              </a:lnSpc>
              <a:spcBef>
                <a:spcPts val="0"/>
              </a:spcBef>
            </a:pPr>
            <a:r>
              <a:rPr lang="en-US" sz="1200" b="0"/>
              <a:t>Inspections</a:t>
            </a:r>
            <a:endParaRPr lang="en-US" sz="1100" b="0"/>
          </a:p>
        </p:txBody>
      </p:sp>
      <p:sp>
        <p:nvSpPr>
          <p:cNvPr id="23" name="Text Placeholder 45">
            <a:extLst>
              <a:ext uri="{FF2B5EF4-FFF2-40B4-BE49-F238E27FC236}">
                <a16:creationId xmlns:a16="http://schemas.microsoft.com/office/drawing/2014/main" id="{9DC5B48F-00B4-4A65-9A4F-52FEC628CE4E}"/>
              </a:ext>
            </a:extLst>
          </p:cNvPr>
          <p:cNvSpPr txBox="1">
            <a:spLocks/>
          </p:cNvSpPr>
          <p:nvPr/>
        </p:nvSpPr>
        <p:spPr>
          <a:xfrm>
            <a:off x="1736983" y="2683571"/>
            <a:ext cx="4224162" cy="1069848"/>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0"/>
              </a:spcBef>
              <a:buFont typeface="Arial" panose="020B0604020202020204" pitchFamily="34" charset="0"/>
              <a:buNone/>
              <a:defRPr sz="1200" b="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b="1" u="sng"/>
              <a:t>47%</a:t>
            </a:r>
            <a:r>
              <a:rPr lang="en-US" b="1"/>
              <a:t> </a:t>
            </a:r>
            <a:r>
              <a:rPr lang="en-US" b="1" u="sng"/>
              <a:t>Transmission Inspections – Detailed</a:t>
            </a:r>
          </a:p>
          <a:p>
            <a:r>
              <a:rPr lang="en-US" b="1"/>
              <a:t>Volume vs 2022 Goal:</a:t>
            </a:r>
            <a:r>
              <a:rPr lang="en-US"/>
              <a:t> 988 of 2,087 inspections (47%)</a:t>
            </a:r>
            <a:endParaRPr lang="en-US" b="1"/>
          </a:p>
          <a:p>
            <a:r>
              <a:rPr lang="en-US" b="1"/>
              <a:t>Key Actions:</a:t>
            </a:r>
            <a:r>
              <a:rPr lang="en-US"/>
              <a:t> Program on time and on target.</a:t>
            </a:r>
            <a:endParaRPr lang="en-US">
              <a:cs typeface="Calibri"/>
            </a:endParaRPr>
          </a:p>
        </p:txBody>
      </p:sp>
      <p:sp>
        <p:nvSpPr>
          <p:cNvPr id="24" name="Text Placeholder 45">
            <a:extLst>
              <a:ext uri="{FF2B5EF4-FFF2-40B4-BE49-F238E27FC236}">
                <a16:creationId xmlns:a16="http://schemas.microsoft.com/office/drawing/2014/main" id="{D74CD29A-6D50-486F-9B6D-E0BB5922A4D5}"/>
              </a:ext>
            </a:extLst>
          </p:cNvPr>
          <p:cNvSpPr txBox="1">
            <a:spLocks/>
          </p:cNvSpPr>
          <p:nvPr/>
        </p:nvSpPr>
        <p:spPr>
          <a:xfrm>
            <a:off x="1710596" y="3829577"/>
            <a:ext cx="4224162" cy="1069848"/>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0"/>
              </a:spcBef>
              <a:buFont typeface="Arial" panose="020B0604020202020204" pitchFamily="34" charset="0"/>
              <a:buNone/>
              <a:defRPr sz="1200" b="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b="1" u="sng"/>
              <a:t>61%</a:t>
            </a:r>
            <a:r>
              <a:rPr lang="en-US" b="1"/>
              <a:t> </a:t>
            </a:r>
            <a:r>
              <a:rPr lang="en-US" b="1" u="sng"/>
              <a:t>Distribution Infrared Inspections</a:t>
            </a:r>
          </a:p>
          <a:p>
            <a:r>
              <a:rPr lang="en-US" b="1"/>
              <a:t>Volume vs 2022 Goal:</a:t>
            </a:r>
            <a:r>
              <a:rPr lang="en-US"/>
              <a:t> 7,368 of 12,000 inspections (61%)</a:t>
            </a:r>
            <a:endParaRPr lang="en-US" b="1"/>
          </a:p>
          <a:p>
            <a:r>
              <a:rPr lang="en-US" b="1"/>
              <a:t>Key Actions:</a:t>
            </a:r>
            <a:r>
              <a:rPr lang="en-US"/>
              <a:t> Program on time and on target.</a:t>
            </a:r>
          </a:p>
        </p:txBody>
      </p:sp>
      <p:pic>
        <p:nvPicPr>
          <p:cNvPr id="6" name="Picture 5">
            <a:extLst>
              <a:ext uri="{FF2B5EF4-FFF2-40B4-BE49-F238E27FC236}">
                <a16:creationId xmlns:a16="http://schemas.microsoft.com/office/drawing/2014/main" id="{B9C47921-CBB2-4921-B78A-CCFCE3466256}"/>
              </a:ext>
            </a:extLst>
          </p:cNvPr>
          <p:cNvPicPr>
            <a:picLocks noChangeAspect="1"/>
          </p:cNvPicPr>
          <p:nvPr/>
        </p:nvPicPr>
        <p:blipFill>
          <a:blip r:embed="rId3"/>
          <a:stretch>
            <a:fillRect/>
          </a:stretch>
        </p:blipFill>
        <p:spPr>
          <a:xfrm>
            <a:off x="7297599" y="6381750"/>
            <a:ext cx="4295775" cy="476250"/>
          </a:xfrm>
          <a:prstGeom prst="rect">
            <a:avLst/>
          </a:prstGeom>
        </p:spPr>
      </p:pic>
      <p:sp>
        <p:nvSpPr>
          <p:cNvPr id="27" name="Slide Number Placeholder 2">
            <a:extLst>
              <a:ext uri="{FF2B5EF4-FFF2-40B4-BE49-F238E27FC236}">
                <a16:creationId xmlns:a16="http://schemas.microsoft.com/office/drawing/2014/main" id="{A03D6DC6-9BE1-4F94-A0D0-E3EA8E026F2E}"/>
              </a:ext>
            </a:extLst>
          </p:cNvPr>
          <p:cNvSpPr>
            <a:spLocks noGrp="1"/>
          </p:cNvSpPr>
          <p:nvPr>
            <p:ph type="sldNum" sz="quarter" idx="12"/>
          </p:nvPr>
        </p:nvSpPr>
        <p:spPr>
          <a:xfrm>
            <a:off x="8610599" y="6427470"/>
            <a:ext cx="3402435" cy="365125"/>
          </a:xfrm>
        </p:spPr>
        <p:txBody>
          <a:bodyPr/>
          <a:lstStyle/>
          <a:p>
            <a:fld id="{8325A51C-C961-430C-9B62-7862ED08019D}" type="slidenum">
              <a:rPr lang="en-US" smtClean="0"/>
              <a:t>6</a:t>
            </a:fld>
            <a:endParaRPr lang="en-US"/>
          </a:p>
        </p:txBody>
      </p:sp>
    </p:spTree>
    <p:extLst>
      <p:ext uri="{BB962C8B-B14F-4D97-AF65-F5344CB8AC3E}">
        <p14:creationId xmlns:p14="http://schemas.microsoft.com/office/powerpoint/2010/main" val="41668783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189A5-0F24-4039-97BB-86B0CA7DE8B7}"/>
              </a:ext>
            </a:extLst>
          </p:cNvPr>
          <p:cNvSpPr>
            <a:spLocks noGrp="1"/>
          </p:cNvSpPr>
          <p:nvPr>
            <p:ph type="title"/>
          </p:nvPr>
        </p:nvSpPr>
        <p:spPr/>
        <p:txBody>
          <a:bodyPr/>
          <a:lstStyle/>
          <a:p>
            <a:r>
              <a:rPr lang="en-US"/>
              <a:t>Q2 Activity Status vs 2022 Goals</a:t>
            </a:r>
          </a:p>
        </p:txBody>
      </p:sp>
      <p:sp>
        <p:nvSpPr>
          <p:cNvPr id="20" name="Text Placeholder 19">
            <a:extLst>
              <a:ext uri="{FF2B5EF4-FFF2-40B4-BE49-F238E27FC236}">
                <a16:creationId xmlns:a16="http://schemas.microsoft.com/office/drawing/2014/main" id="{C16AAC6D-90E7-47D5-B003-61037B3759AF}"/>
              </a:ext>
            </a:extLst>
          </p:cNvPr>
          <p:cNvSpPr>
            <a:spLocks noGrp="1"/>
          </p:cNvSpPr>
          <p:nvPr>
            <p:ph type="body" sz="quarter" idx="29"/>
          </p:nvPr>
        </p:nvSpPr>
        <p:spPr/>
        <p:txBody>
          <a:bodyPr>
            <a:normAutofit fontScale="92500" lnSpcReduction="10000"/>
          </a:bodyPr>
          <a:lstStyle/>
          <a:p>
            <a:r>
              <a:rPr lang="en-US"/>
              <a:t>7.3.4 – Asset Management and Inspections (2 of 2)</a:t>
            </a:r>
          </a:p>
        </p:txBody>
      </p:sp>
      <p:sp>
        <p:nvSpPr>
          <p:cNvPr id="37" name="Text Placeholder 3">
            <a:extLst>
              <a:ext uri="{FF2B5EF4-FFF2-40B4-BE49-F238E27FC236}">
                <a16:creationId xmlns:a16="http://schemas.microsoft.com/office/drawing/2014/main" id="{5F7F9231-A0E3-4540-9699-8C2D45AAC2AA}"/>
              </a:ext>
            </a:extLst>
          </p:cNvPr>
          <p:cNvSpPr>
            <a:spLocks noGrp="1"/>
          </p:cNvSpPr>
          <p:nvPr>
            <p:ph type="body" sz="quarter" idx="15"/>
          </p:nvPr>
        </p:nvSpPr>
        <p:spPr>
          <a:xfrm>
            <a:off x="6112669" y="2822928"/>
            <a:ext cx="1333500" cy="1069848"/>
          </a:xfrm>
          <a:solidFill>
            <a:srgbClr val="92D050"/>
          </a:solidFill>
        </p:spPr>
        <p:txBody>
          <a:bodyPr vert="horz" lIns="0" tIns="27432" rIns="0" bIns="0" rtlCol="0" anchor="t">
            <a:noAutofit/>
          </a:bodyPr>
          <a:lstStyle/>
          <a:p>
            <a:r>
              <a:rPr lang="en-US"/>
              <a:t>7.3.4.15</a:t>
            </a:r>
          </a:p>
          <a:p>
            <a:pPr lvl="0">
              <a:lnSpc>
                <a:spcPct val="70000"/>
              </a:lnSpc>
              <a:spcBef>
                <a:spcPts val="800"/>
              </a:spcBef>
            </a:pPr>
            <a:r>
              <a:rPr lang="en-US" sz="3600"/>
              <a:t>199</a:t>
            </a:r>
            <a:endParaRPr lang="en-US" sz="3600">
              <a:cs typeface="Calibri"/>
            </a:endParaRPr>
          </a:p>
          <a:p>
            <a:pPr lvl="0">
              <a:lnSpc>
                <a:spcPct val="80000"/>
              </a:lnSpc>
              <a:spcBef>
                <a:spcPts val="0"/>
              </a:spcBef>
            </a:pPr>
            <a:r>
              <a:rPr lang="en-US" sz="1200" b="0"/>
              <a:t>Inspections</a:t>
            </a:r>
            <a:endParaRPr lang="en-US" sz="1100" b="0"/>
          </a:p>
        </p:txBody>
      </p:sp>
      <p:sp>
        <p:nvSpPr>
          <p:cNvPr id="40" name="Text Placeholder 53">
            <a:extLst>
              <a:ext uri="{FF2B5EF4-FFF2-40B4-BE49-F238E27FC236}">
                <a16:creationId xmlns:a16="http://schemas.microsoft.com/office/drawing/2014/main" id="{CB709979-CFDB-4924-BB7B-327695FE285A}"/>
              </a:ext>
            </a:extLst>
          </p:cNvPr>
          <p:cNvSpPr>
            <a:spLocks noGrp="1"/>
          </p:cNvSpPr>
          <p:nvPr>
            <p:ph type="body" sz="quarter" idx="16"/>
          </p:nvPr>
        </p:nvSpPr>
        <p:spPr>
          <a:xfrm>
            <a:off x="7636878" y="2822928"/>
            <a:ext cx="4224338" cy="1069848"/>
          </a:xfrm>
        </p:spPr>
        <p:txBody>
          <a:bodyPr vert="horz" lIns="91440" tIns="45720" rIns="91440" bIns="45720" rtlCol="0" anchor="t">
            <a:noAutofit/>
          </a:bodyPr>
          <a:lstStyle/>
          <a:p>
            <a:r>
              <a:rPr lang="en-US" sz="1600" b="1" u="sng"/>
              <a:t>60%</a:t>
            </a:r>
            <a:r>
              <a:rPr lang="en-US" b="1"/>
              <a:t> </a:t>
            </a:r>
            <a:r>
              <a:rPr lang="en-US" b="1" u="sng"/>
              <a:t>Substation inspections</a:t>
            </a:r>
          </a:p>
          <a:p>
            <a:r>
              <a:rPr lang="en-US" b="1"/>
              <a:t>Volume vs 2022 Goal:</a:t>
            </a:r>
            <a:r>
              <a:rPr lang="en-US"/>
              <a:t> 199 of 330 inspections (60%)</a:t>
            </a:r>
            <a:endParaRPr lang="en-US" b="1"/>
          </a:p>
          <a:p>
            <a:r>
              <a:rPr lang="en-US" b="1"/>
              <a:t>Key Actions:</a:t>
            </a:r>
            <a:r>
              <a:rPr lang="en-US"/>
              <a:t> Program on time and on target.</a:t>
            </a:r>
          </a:p>
          <a:p>
            <a:endParaRPr lang="en-US"/>
          </a:p>
        </p:txBody>
      </p:sp>
      <p:sp>
        <p:nvSpPr>
          <p:cNvPr id="21" name="Slide Number Placeholder 2">
            <a:extLst>
              <a:ext uri="{FF2B5EF4-FFF2-40B4-BE49-F238E27FC236}">
                <a16:creationId xmlns:a16="http://schemas.microsoft.com/office/drawing/2014/main" id="{BD4CE445-A508-49D4-BB68-EB05F826B8E1}"/>
              </a:ext>
            </a:extLst>
          </p:cNvPr>
          <p:cNvSpPr txBox="1">
            <a:spLocks/>
          </p:cNvSpPr>
          <p:nvPr/>
        </p:nvSpPr>
        <p:spPr>
          <a:xfrm>
            <a:off x="5935661" y="7703247"/>
            <a:ext cx="3402435" cy="365125"/>
          </a:xfrm>
          <a:prstGeom prst="rect">
            <a:avLst/>
          </a:prstGeom>
        </p:spPr>
        <p:txBody>
          <a:bodyPr anchor="ctr"/>
          <a:lstStyle>
            <a:defPPr>
              <a:defRPr lang="en-US"/>
            </a:defPPr>
            <a:lvl1pPr marL="0" algn="r" defTabSz="914400" rtl="0" eaLnBrk="1" latinLnBrk="0" hangingPunct="1">
              <a:defRPr sz="1200" kern="1200">
                <a:solidFill>
                  <a:schemeClr val="tx1">
                    <a:lumMod val="50000"/>
                    <a:lumOff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325A51C-C961-430C-9B62-7862ED08019D}" type="slidenum">
              <a:rPr lang="en-US" smtClean="0"/>
              <a:pPr/>
              <a:t>7</a:t>
            </a:fld>
            <a:endParaRPr lang="en-US"/>
          </a:p>
        </p:txBody>
      </p:sp>
      <p:sp>
        <p:nvSpPr>
          <p:cNvPr id="23" name="Text Placeholder 51">
            <a:extLst>
              <a:ext uri="{FF2B5EF4-FFF2-40B4-BE49-F238E27FC236}">
                <a16:creationId xmlns:a16="http://schemas.microsoft.com/office/drawing/2014/main" id="{D5148F7B-67C0-4B6A-A45D-98AF96283872}"/>
              </a:ext>
            </a:extLst>
          </p:cNvPr>
          <p:cNvSpPr txBox="1">
            <a:spLocks/>
          </p:cNvSpPr>
          <p:nvPr/>
        </p:nvSpPr>
        <p:spPr>
          <a:xfrm>
            <a:off x="7637054" y="1618419"/>
            <a:ext cx="4224162" cy="1069848"/>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0"/>
              </a:spcBef>
              <a:buFont typeface="Arial" panose="020B0604020202020204" pitchFamily="34" charset="0"/>
              <a:buNone/>
              <a:defRPr sz="1200" b="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b="1" u="sng"/>
              <a:t>97%</a:t>
            </a:r>
            <a:r>
              <a:rPr lang="en-US" b="1"/>
              <a:t> </a:t>
            </a:r>
            <a:r>
              <a:rPr lang="en-US" b="1" u="sng"/>
              <a:t>Patrol inspections of transmission electric lines and equipment </a:t>
            </a:r>
          </a:p>
          <a:p>
            <a:r>
              <a:rPr lang="en-US" b="1"/>
              <a:t>Volume vs 2022 Goal:</a:t>
            </a:r>
            <a:r>
              <a:rPr lang="en-US"/>
              <a:t> 6,111 of 6,312 inspections (97%)</a:t>
            </a:r>
            <a:endParaRPr lang="en-US" b="1"/>
          </a:p>
          <a:p>
            <a:r>
              <a:rPr lang="en-US" sz="1100" b="1"/>
              <a:t>Key Actions:</a:t>
            </a:r>
            <a:r>
              <a:rPr lang="en-US"/>
              <a:t> Program on time and on target.</a:t>
            </a:r>
            <a:endParaRPr lang="en-US" sz="1100">
              <a:ea typeface="+mn-lt"/>
              <a:cs typeface="+mn-lt"/>
            </a:endParaRPr>
          </a:p>
        </p:txBody>
      </p:sp>
      <p:sp>
        <p:nvSpPr>
          <p:cNvPr id="29" name="Text Placeholder 3">
            <a:extLst>
              <a:ext uri="{FF2B5EF4-FFF2-40B4-BE49-F238E27FC236}">
                <a16:creationId xmlns:a16="http://schemas.microsoft.com/office/drawing/2014/main" id="{DE874F8B-FA09-4B94-974D-89AF0BFBDEF4}"/>
              </a:ext>
            </a:extLst>
          </p:cNvPr>
          <p:cNvSpPr txBox="1">
            <a:spLocks/>
          </p:cNvSpPr>
          <p:nvPr/>
        </p:nvSpPr>
        <p:spPr>
          <a:xfrm>
            <a:off x="249756" y="2825642"/>
            <a:ext cx="1333500" cy="1069848"/>
          </a:xfrm>
          <a:prstGeom prst="rect">
            <a:avLst/>
          </a:prstGeom>
          <a:solidFill>
            <a:srgbClr val="92D050"/>
          </a:solidFill>
        </p:spPr>
        <p:txBody>
          <a:bodyPr vert="horz" lIns="0" tIns="27432" rIns="0" bIns="0" rtlCol="0" anchor="t">
            <a:noAutofit/>
          </a:bodyPr>
          <a:lstStyle>
            <a:lvl1pPr marL="0" indent="0" algn="ctr" defTabSz="914400" rtl="0" eaLnBrk="1" latinLnBrk="0" hangingPunct="1">
              <a:lnSpc>
                <a:spcPct val="90000"/>
              </a:lnSpc>
              <a:spcBef>
                <a:spcPts val="1000"/>
              </a:spcBef>
              <a:buFont typeface="Arial" panose="020B0604020202020204" pitchFamily="34" charset="0"/>
              <a:buNone/>
              <a:defRPr sz="1400" b="1"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7.3.4.11</a:t>
            </a:r>
          </a:p>
          <a:p>
            <a:pPr>
              <a:lnSpc>
                <a:spcPct val="70000"/>
              </a:lnSpc>
              <a:spcBef>
                <a:spcPts val="800"/>
              </a:spcBef>
            </a:pPr>
            <a:r>
              <a:rPr lang="en-US" sz="3600"/>
              <a:t>67,221</a:t>
            </a:r>
            <a:endParaRPr lang="en-US" sz="3600">
              <a:cs typeface="Calibri"/>
            </a:endParaRPr>
          </a:p>
          <a:p>
            <a:pPr>
              <a:lnSpc>
                <a:spcPct val="80000"/>
              </a:lnSpc>
              <a:spcBef>
                <a:spcPts val="0"/>
              </a:spcBef>
            </a:pPr>
            <a:r>
              <a:rPr lang="en-US" sz="1200" b="0"/>
              <a:t>Inspections</a:t>
            </a:r>
            <a:endParaRPr lang="en-US" sz="1050" b="0"/>
          </a:p>
        </p:txBody>
      </p:sp>
      <p:sp>
        <p:nvSpPr>
          <p:cNvPr id="30" name="Text Placeholder 3">
            <a:extLst>
              <a:ext uri="{FF2B5EF4-FFF2-40B4-BE49-F238E27FC236}">
                <a16:creationId xmlns:a16="http://schemas.microsoft.com/office/drawing/2014/main" id="{5A2C84A2-17FF-4818-8AE8-CF3DCF087181}"/>
              </a:ext>
            </a:extLst>
          </p:cNvPr>
          <p:cNvSpPr txBox="1">
            <a:spLocks/>
          </p:cNvSpPr>
          <p:nvPr/>
        </p:nvSpPr>
        <p:spPr>
          <a:xfrm>
            <a:off x="249756" y="1618419"/>
            <a:ext cx="1333500" cy="1069848"/>
          </a:xfrm>
          <a:prstGeom prst="rect">
            <a:avLst/>
          </a:prstGeom>
          <a:noFill/>
          <a:ln>
            <a:solidFill>
              <a:schemeClr val="tx1"/>
            </a:solidFill>
          </a:ln>
        </p:spPr>
        <p:txBody>
          <a:bodyPr vert="horz" lIns="0" tIns="27432" rIns="0" bIns="0" rtlCol="0" anchor="t">
            <a:noAutofit/>
          </a:bodyPr>
          <a:lstStyle>
            <a:lvl1pPr marL="0" indent="0" algn="ctr" defTabSz="914400" rtl="0" eaLnBrk="1" latinLnBrk="0" hangingPunct="1">
              <a:lnSpc>
                <a:spcPct val="90000"/>
              </a:lnSpc>
              <a:spcBef>
                <a:spcPts val="1000"/>
              </a:spcBef>
              <a:buFont typeface="Arial" panose="020B0604020202020204" pitchFamily="34" charset="0"/>
              <a:buNone/>
              <a:defRPr sz="1400" b="1"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7.3.4.10.2</a:t>
            </a:r>
          </a:p>
          <a:p>
            <a:pPr>
              <a:lnSpc>
                <a:spcPct val="70000"/>
              </a:lnSpc>
              <a:spcBef>
                <a:spcPts val="800"/>
              </a:spcBef>
            </a:pPr>
            <a:r>
              <a:rPr lang="en-US" sz="3600"/>
              <a:t>0</a:t>
            </a:r>
            <a:endParaRPr lang="en-US" sz="3600">
              <a:cs typeface="Calibri"/>
            </a:endParaRPr>
          </a:p>
          <a:p>
            <a:pPr>
              <a:lnSpc>
                <a:spcPct val="80000"/>
              </a:lnSpc>
              <a:spcBef>
                <a:spcPts val="0"/>
              </a:spcBef>
            </a:pPr>
            <a:r>
              <a:rPr lang="en-US" sz="1200" b="0"/>
              <a:t>Inspections</a:t>
            </a:r>
            <a:endParaRPr lang="en-US" sz="1100" b="0"/>
          </a:p>
        </p:txBody>
      </p:sp>
      <p:sp>
        <p:nvSpPr>
          <p:cNvPr id="32" name="Text Placeholder 49">
            <a:extLst>
              <a:ext uri="{FF2B5EF4-FFF2-40B4-BE49-F238E27FC236}">
                <a16:creationId xmlns:a16="http://schemas.microsoft.com/office/drawing/2014/main" id="{085D676D-80E1-4547-B339-201160165FA9}"/>
              </a:ext>
            </a:extLst>
          </p:cNvPr>
          <p:cNvSpPr txBox="1">
            <a:spLocks/>
          </p:cNvSpPr>
          <p:nvPr/>
        </p:nvSpPr>
        <p:spPr>
          <a:xfrm>
            <a:off x="1796944" y="1618419"/>
            <a:ext cx="4224162" cy="1069848"/>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0"/>
              </a:spcBef>
              <a:buFont typeface="Arial" panose="020B0604020202020204" pitchFamily="34" charset="0"/>
              <a:buNone/>
              <a:defRPr sz="1200" b="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b="1" u="sng"/>
              <a:t>0%</a:t>
            </a:r>
            <a:r>
              <a:rPr lang="en-US" b="1"/>
              <a:t> </a:t>
            </a:r>
            <a:r>
              <a:rPr lang="en-US" b="1" u="sng"/>
              <a:t>Additional Transmission Aerial 69kV Tier 3 Visual Inspection</a:t>
            </a:r>
          </a:p>
          <a:p>
            <a:r>
              <a:rPr lang="en-US" b="1"/>
              <a:t>Volume vs 2022 Goal:</a:t>
            </a:r>
            <a:r>
              <a:rPr lang="en-US"/>
              <a:t> 0 of 1,654 inspections (0%)</a:t>
            </a:r>
            <a:endParaRPr lang="en-US" b="1"/>
          </a:p>
          <a:p>
            <a:r>
              <a:rPr lang="en-US" b="1"/>
              <a:t>Key Actions: </a:t>
            </a:r>
            <a:r>
              <a:rPr lang="en-US"/>
              <a:t>Program will begin in August per schedule.</a:t>
            </a:r>
          </a:p>
        </p:txBody>
      </p:sp>
      <p:sp>
        <p:nvSpPr>
          <p:cNvPr id="33" name="Text Placeholder 3">
            <a:extLst>
              <a:ext uri="{FF2B5EF4-FFF2-40B4-BE49-F238E27FC236}">
                <a16:creationId xmlns:a16="http://schemas.microsoft.com/office/drawing/2014/main" id="{0BE42F61-23F7-41EC-90EB-0F7CE96000E9}"/>
              </a:ext>
            </a:extLst>
          </p:cNvPr>
          <p:cNvSpPr txBox="1">
            <a:spLocks/>
          </p:cNvSpPr>
          <p:nvPr/>
        </p:nvSpPr>
        <p:spPr>
          <a:xfrm>
            <a:off x="6112669" y="1614796"/>
            <a:ext cx="1333500" cy="1069848"/>
          </a:xfrm>
          <a:prstGeom prst="rect">
            <a:avLst/>
          </a:prstGeom>
          <a:solidFill>
            <a:srgbClr val="92D050"/>
          </a:solidFill>
        </p:spPr>
        <p:txBody>
          <a:bodyPr vert="horz" lIns="0" tIns="27432" rIns="0" bIns="0" rtlCol="0" anchor="t">
            <a:noAutofit/>
          </a:bodyPr>
          <a:lstStyle>
            <a:lvl1pPr marL="0" indent="0" algn="ctr" defTabSz="914400" rtl="0" eaLnBrk="1" latinLnBrk="0" hangingPunct="1">
              <a:lnSpc>
                <a:spcPct val="90000"/>
              </a:lnSpc>
              <a:spcBef>
                <a:spcPts val="1000"/>
              </a:spcBef>
              <a:buFont typeface="Arial" panose="020B0604020202020204" pitchFamily="34" charset="0"/>
              <a:buNone/>
              <a:defRPr sz="1400" b="1"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7.3.4.12</a:t>
            </a:r>
          </a:p>
          <a:p>
            <a:pPr>
              <a:lnSpc>
                <a:spcPct val="70000"/>
              </a:lnSpc>
              <a:spcBef>
                <a:spcPts val="800"/>
              </a:spcBef>
            </a:pPr>
            <a:r>
              <a:rPr lang="en-US" sz="3600"/>
              <a:t>6,111 </a:t>
            </a:r>
            <a:r>
              <a:rPr lang="en-US" sz="1200" b="0"/>
              <a:t>Inspections</a:t>
            </a:r>
            <a:endParaRPr lang="en-US" sz="1100" b="0"/>
          </a:p>
        </p:txBody>
      </p:sp>
      <p:sp>
        <p:nvSpPr>
          <p:cNvPr id="35" name="Text Placeholder 47">
            <a:extLst>
              <a:ext uri="{FF2B5EF4-FFF2-40B4-BE49-F238E27FC236}">
                <a16:creationId xmlns:a16="http://schemas.microsoft.com/office/drawing/2014/main" id="{D7DBE363-F92D-4AD2-9FE2-4823343A916A}"/>
              </a:ext>
            </a:extLst>
          </p:cNvPr>
          <p:cNvSpPr txBox="1">
            <a:spLocks/>
          </p:cNvSpPr>
          <p:nvPr/>
        </p:nvSpPr>
        <p:spPr>
          <a:xfrm>
            <a:off x="1794649" y="2822928"/>
            <a:ext cx="4224162" cy="1069848"/>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0"/>
              </a:spcBef>
              <a:buFont typeface="Arial" panose="020B0604020202020204" pitchFamily="34" charset="0"/>
              <a:buNone/>
              <a:defRPr sz="1200" b="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b="1" u="sng"/>
              <a:t>78%</a:t>
            </a:r>
            <a:r>
              <a:rPr lang="en-US" b="1"/>
              <a:t> </a:t>
            </a:r>
            <a:r>
              <a:rPr lang="en-US" b="1" u="sng"/>
              <a:t>Patrol inspections of distribution electric lines and equipment</a:t>
            </a:r>
          </a:p>
          <a:p>
            <a:r>
              <a:rPr lang="en-US" b="1"/>
              <a:t>Volume vs 2022 Goal:</a:t>
            </a:r>
            <a:r>
              <a:rPr lang="en-US"/>
              <a:t> 67,221 of 86,490 inspections (78%)</a:t>
            </a:r>
            <a:endParaRPr lang="en-US" b="1"/>
          </a:p>
          <a:p>
            <a:r>
              <a:rPr lang="en-US" b="1"/>
              <a:t>Key Actions:</a:t>
            </a:r>
            <a:r>
              <a:rPr lang="en-US"/>
              <a:t> Program on time and on target.</a:t>
            </a:r>
          </a:p>
          <a:p>
            <a:endParaRPr lang="en-US"/>
          </a:p>
        </p:txBody>
      </p:sp>
      <p:pic>
        <p:nvPicPr>
          <p:cNvPr id="4" name="Picture 3">
            <a:extLst>
              <a:ext uri="{FF2B5EF4-FFF2-40B4-BE49-F238E27FC236}">
                <a16:creationId xmlns:a16="http://schemas.microsoft.com/office/drawing/2014/main" id="{D024350E-B5D2-42E6-83D4-0B2DE9688ACE}"/>
              </a:ext>
            </a:extLst>
          </p:cNvPr>
          <p:cNvPicPr>
            <a:picLocks noChangeAspect="1"/>
          </p:cNvPicPr>
          <p:nvPr/>
        </p:nvPicPr>
        <p:blipFill>
          <a:blip r:embed="rId3"/>
          <a:stretch>
            <a:fillRect/>
          </a:stretch>
        </p:blipFill>
        <p:spPr>
          <a:xfrm>
            <a:off x="7267781" y="6381750"/>
            <a:ext cx="4295775" cy="476250"/>
          </a:xfrm>
          <a:prstGeom prst="rect">
            <a:avLst/>
          </a:prstGeom>
        </p:spPr>
      </p:pic>
      <p:sp>
        <p:nvSpPr>
          <p:cNvPr id="15" name="Slide Number Placeholder 2">
            <a:extLst>
              <a:ext uri="{FF2B5EF4-FFF2-40B4-BE49-F238E27FC236}">
                <a16:creationId xmlns:a16="http://schemas.microsoft.com/office/drawing/2014/main" id="{3715D450-736F-469F-9AC1-F0DA458FE224}"/>
              </a:ext>
            </a:extLst>
          </p:cNvPr>
          <p:cNvSpPr>
            <a:spLocks noGrp="1"/>
          </p:cNvSpPr>
          <p:nvPr>
            <p:ph type="sldNum" sz="quarter" idx="12"/>
          </p:nvPr>
        </p:nvSpPr>
        <p:spPr>
          <a:xfrm>
            <a:off x="8610599" y="6427470"/>
            <a:ext cx="3402435" cy="365125"/>
          </a:xfrm>
        </p:spPr>
        <p:txBody>
          <a:bodyPr/>
          <a:lstStyle/>
          <a:p>
            <a:fld id="{8325A51C-C961-430C-9B62-7862ED08019D}" type="slidenum">
              <a:rPr lang="en-US" smtClean="0"/>
              <a:t>7</a:t>
            </a:fld>
            <a:endParaRPr lang="en-US"/>
          </a:p>
        </p:txBody>
      </p:sp>
    </p:spTree>
    <p:extLst>
      <p:ext uri="{BB962C8B-B14F-4D97-AF65-F5344CB8AC3E}">
        <p14:creationId xmlns:p14="http://schemas.microsoft.com/office/powerpoint/2010/main" val="21428299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189A5-0F24-4039-97BB-86B0CA7DE8B7}"/>
              </a:ext>
            </a:extLst>
          </p:cNvPr>
          <p:cNvSpPr>
            <a:spLocks noGrp="1"/>
          </p:cNvSpPr>
          <p:nvPr>
            <p:ph type="title"/>
          </p:nvPr>
        </p:nvSpPr>
        <p:spPr/>
        <p:txBody>
          <a:bodyPr/>
          <a:lstStyle/>
          <a:p>
            <a:r>
              <a:rPr lang="en-US"/>
              <a:t>Q2 Activity Status vs 2022 Goals</a:t>
            </a:r>
          </a:p>
        </p:txBody>
      </p:sp>
      <p:sp>
        <p:nvSpPr>
          <p:cNvPr id="3" name="Slide Number Placeholder 2">
            <a:extLst>
              <a:ext uri="{FF2B5EF4-FFF2-40B4-BE49-F238E27FC236}">
                <a16:creationId xmlns:a16="http://schemas.microsoft.com/office/drawing/2014/main" id="{D95F4D20-3D93-4900-BD82-6BFF8BF4FD9B}"/>
              </a:ext>
            </a:extLst>
          </p:cNvPr>
          <p:cNvSpPr>
            <a:spLocks noGrp="1"/>
          </p:cNvSpPr>
          <p:nvPr>
            <p:ph type="sldNum" sz="quarter" idx="12"/>
          </p:nvPr>
        </p:nvSpPr>
        <p:spPr/>
        <p:txBody>
          <a:bodyPr/>
          <a:lstStyle/>
          <a:p>
            <a:fld id="{8325A51C-C961-430C-9B62-7862ED08019D}" type="slidenum">
              <a:rPr lang="en-US" smtClean="0"/>
              <a:t>8</a:t>
            </a:fld>
            <a:endParaRPr lang="en-US"/>
          </a:p>
        </p:txBody>
      </p:sp>
      <p:sp>
        <p:nvSpPr>
          <p:cNvPr id="20" name="Text Placeholder 19">
            <a:extLst>
              <a:ext uri="{FF2B5EF4-FFF2-40B4-BE49-F238E27FC236}">
                <a16:creationId xmlns:a16="http://schemas.microsoft.com/office/drawing/2014/main" id="{C16AAC6D-90E7-47D5-B003-61037B3759AF}"/>
              </a:ext>
            </a:extLst>
          </p:cNvPr>
          <p:cNvSpPr>
            <a:spLocks noGrp="1"/>
          </p:cNvSpPr>
          <p:nvPr>
            <p:ph type="body" sz="quarter" idx="29"/>
          </p:nvPr>
        </p:nvSpPr>
        <p:spPr/>
        <p:txBody>
          <a:bodyPr>
            <a:normAutofit fontScale="92500" lnSpcReduction="10000"/>
          </a:bodyPr>
          <a:lstStyle/>
          <a:p>
            <a:r>
              <a:rPr lang="en-US"/>
              <a:t>7.3.5 – Vegetation Management and Inspections</a:t>
            </a:r>
          </a:p>
        </p:txBody>
      </p:sp>
      <p:sp>
        <p:nvSpPr>
          <p:cNvPr id="22" name="Text Placeholder 21">
            <a:extLst>
              <a:ext uri="{FF2B5EF4-FFF2-40B4-BE49-F238E27FC236}">
                <a16:creationId xmlns:a16="http://schemas.microsoft.com/office/drawing/2014/main" id="{85F24985-E4E2-4E99-BD95-FF9B4102BEFB}"/>
              </a:ext>
            </a:extLst>
          </p:cNvPr>
          <p:cNvSpPr>
            <a:spLocks noGrp="1"/>
          </p:cNvSpPr>
          <p:nvPr>
            <p:ph type="body" sz="quarter" idx="14"/>
          </p:nvPr>
        </p:nvSpPr>
        <p:spPr>
          <a:xfrm>
            <a:off x="1711049" y="1620338"/>
            <a:ext cx="4224162" cy="1069848"/>
          </a:xfrm>
        </p:spPr>
        <p:txBody>
          <a:bodyPr vert="horz" lIns="91440" tIns="45720" rIns="91440" bIns="45720" rtlCol="0" anchor="t">
            <a:noAutofit/>
          </a:bodyPr>
          <a:lstStyle/>
          <a:p>
            <a:r>
              <a:rPr lang="en-US" sz="1600" b="1" u="sng"/>
              <a:t>50%</a:t>
            </a:r>
            <a:r>
              <a:rPr lang="en-US" b="1"/>
              <a:t> </a:t>
            </a:r>
            <a:r>
              <a:rPr lang="en-US" b="1" u="sng"/>
              <a:t>Detailed inspections of vegetation around distribution electric lines and equipment </a:t>
            </a:r>
          </a:p>
          <a:p>
            <a:r>
              <a:rPr lang="en-US" b="1"/>
              <a:t>Volume vs 2022 Goal:</a:t>
            </a:r>
            <a:r>
              <a:rPr lang="en-US"/>
              <a:t> 245,512 of 491,822 trees inspected (50%)</a:t>
            </a:r>
            <a:endParaRPr lang="en-US" b="1"/>
          </a:p>
          <a:p>
            <a:r>
              <a:rPr lang="en-US" b="1"/>
              <a:t>Key Actions:</a:t>
            </a:r>
            <a:r>
              <a:rPr lang="en-US"/>
              <a:t> Program on time and on target.</a:t>
            </a:r>
          </a:p>
          <a:p>
            <a:endParaRPr lang="en-US"/>
          </a:p>
        </p:txBody>
      </p:sp>
      <p:sp>
        <p:nvSpPr>
          <p:cNvPr id="24" name="Text Placeholder 23">
            <a:extLst>
              <a:ext uri="{FF2B5EF4-FFF2-40B4-BE49-F238E27FC236}">
                <a16:creationId xmlns:a16="http://schemas.microsoft.com/office/drawing/2014/main" id="{F49F0F5C-484A-4A9E-BA14-FE0EFC9C6538}"/>
              </a:ext>
            </a:extLst>
          </p:cNvPr>
          <p:cNvSpPr>
            <a:spLocks noGrp="1"/>
          </p:cNvSpPr>
          <p:nvPr>
            <p:ph type="body" sz="quarter" idx="16"/>
          </p:nvPr>
        </p:nvSpPr>
        <p:spPr>
          <a:xfrm>
            <a:off x="1711049" y="5068694"/>
            <a:ext cx="4224162" cy="1069848"/>
          </a:xfrm>
        </p:spPr>
        <p:txBody>
          <a:bodyPr vert="horz" lIns="91440" tIns="45720" rIns="91440" bIns="45720" rtlCol="0" anchor="t">
            <a:noAutofit/>
          </a:bodyPr>
          <a:lstStyle/>
          <a:p>
            <a:pPr>
              <a:lnSpc>
                <a:spcPct val="100000"/>
              </a:lnSpc>
            </a:pPr>
            <a:r>
              <a:rPr lang="en-US" sz="1600" b="1" u="sng"/>
              <a:t>44%</a:t>
            </a:r>
            <a:r>
              <a:rPr lang="en-US" b="1"/>
              <a:t> </a:t>
            </a:r>
            <a:r>
              <a:rPr lang="en-US" b="1" u="sng"/>
              <a:t>Other discretionary inspection of vegetation around distribution electric lines and equipment, beyond inspections mandated by rules and regulations</a:t>
            </a:r>
            <a:endParaRPr lang="en-US"/>
          </a:p>
          <a:p>
            <a:r>
              <a:rPr lang="en-US" b="1"/>
              <a:t>Volume vs 2022 Goal:</a:t>
            </a:r>
            <a:r>
              <a:rPr lang="en-US"/>
              <a:t> 5,462 of 12,500 trees trimmed/removed (44%)</a:t>
            </a:r>
            <a:endParaRPr lang="en-US" b="1">
              <a:cs typeface="Calibri"/>
            </a:endParaRPr>
          </a:p>
          <a:p>
            <a:r>
              <a:rPr lang="en-US" b="1"/>
              <a:t>Key Actions:</a:t>
            </a:r>
            <a:r>
              <a:rPr lang="en-US"/>
              <a:t> Program on time and on target.</a:t>
            </a:r>
          </a:p>
          <a:p>
            <a:endParaRPr lang="en-US"/>
          </a:p>
          <a:p>
            <a:endParaRPr lang="en-US"/>
          </a:p>
        </p:txBody>
      </p:sp>
      <p:sp>
        <p:nvSpPr>
          <p:cNvPr id="26" name="Text Placeholder 25">
            <a:extLst>
              <a:ext uri="{FF2B5EF4-FFF2-40B4-BE49-F238E27FC236}">
                <a16:creationId xmlns:a16="http://schemas.microsoft.com/office/drawing/2014/main" id="{1A37CA70-58B9-42F8-AB82-9979D3E04F48}"/>
              </a:ext>
            </a:extLst>
          </p:cNvPr>
          <p:cNvSpPr>
            <a:spLocks noGrp="1"/>
          </p:cNvSpPr>
          <p:nvPr>
            <p:ph type="body" sz="quarter" idx="24"/>
          </p:nvPr>
        </p:nvSpPr>
        <p:spPr>
          <a:xfrm>
            <a:off x="7713901" y="1624793"/>
            <a:ext cx="4224162" cy="1069848"/>
          </a:xfrm>
        </p:spPr>
        <p:txBody>
          <a:bodyPr vert="horz" lIns="91440" tIns="45720" rIns="91440" bIns="45720" rtlCol="0" anchor="t">
            <a:noAutofit/>
          </a:bodyPr>
          <a:lstStyle/>
          <a:p>
            <a:r>
              <a:rPr lang="en-US" sz="1600" b="1" u="sng"/>
              <a:t>6.4%</a:t>
            </a:r>
            <a:r>
              <a:rPr lang="en-US" b="1"/>
              <a:t> </a:t>
            </a:r>
            <a:r>
              <a:rPr lang="en-US" b="1" u="sng"/>
              <a:t>Quality assurance/quality control of inspections</a:t>
            </a:r>
          </a:p>
          <a:p>
            <a:r>
              <a:rPr lang="en-US" b="1"/>
              <a:t>Volume vs 2022 Goal:</a:t>
            </a:r>
            <a:r>
              <a:rPr lang="en-US"/>
              <a:t> 6.4% of 15%  of inspections (6.4%)</a:t>
            </a:r>
          </a:p>
          <a:p>
            <a:r>
              <a:rPr lang="en-US" b="1"/>
              <a:t>Key Actions:</a:t>
            </a:r>
            <a:r>
              <a:rPr lang="en-US"/>
              <a:t> Program on time and on target.</a:t>
            </a:r>
            <a:endParaRPr lang="en-US">
              <a:cs typeface="Calibri"/>
            </a:endParaRPr>
          </a:p>
          <a:p>
            <a:endParaRPr lang="en-US"/>
          </a:p>
          <a:p>
            <a:endParaRPr lang="en-US"/>
          </a:p>
        </p:txBody>
      </p:sp>
      <p:sp>
        <p:nvSpPr>
          <p:cNvPr id="28" name="Text Placeholder 27">
            <a:extLst>
              <a:ext uri="{FF2B5EF4-FFF2-40B4-BE49-F238E27FC236}">
                <a16:creationId xmlns:a16="http://schemas.microsoft.com/office/drawing/2014/main" id="{3A37D9A9-B71D-4CB1-B731-BA26B61AAD89}"/>
              </a:ext>
            </a:extLst>
          </p:cNvPr>
          <p:cNvSpPr>
            <a:spLocks noGrp="1"/>
          </p:cNvSpPr>
          <p:nvPr>
            <p:ph type="body" sz="quarter" idx="22"/>
          </p:nvPr>
        </p:nvSpPr>
        <p:spPr>
          <a:xfrm>
            <a:off x="1711049" y="2778622"/>
            <a:ext cx="4224162" cy="1069848"/>
          </a:xfrm>
        </p:spPr>
        <p:txBody>
          <a:bodyPr vert="horz" lIns="91440" tIns="45720" rIns="91440" bIns="45720" rtlCol="0" anchor="t">
            <a:noAutofit/>
          </a:bodyPr>
          <a:lstStyle/>
          <a:p>
            <a:r>
              <a:rPr lang="en-US" sz="1600" b="1" u="sng"/>
              <a:t>18%</a:t>
            </a:r>
            <a:r>
              <a:rPr lang="en-US" b="1"/>
              <a:t> </a:t>
            </a:r>
            <a:r>
              <a:rPr lang="en-US" b="1" u="sng"/>
              <a:t>Fuels management and reduction of "slash" from vegetation management activities</a:t>
            </a:r>
          </a:p>
          <a:p>
            <a:r>
              <a:rPr lang="en-US" b="1"/>
              <a:t>Volume vs 2022 Goal:</a:t>
            </a:r>
            <a:r>
              <a:rPr lang="en-US"/>
              <a:t> 90 of 500 poles cleared (18%)</a:t>
            </a:r>
            <a:endParaRPr lang="en-US" b="1"/>
          </a:p>
          <a:p>
            <a:r>
              <a:rPr lang="en-US" b="1"/>
              <a:t>Key Actions: </a:t>
            </a:r>
            <a:r>
              <a:rPr lang="en-US"/>
              <a:t>Program on time and on target. Work will resume in Q3. </a:t>
            </a:r>
          </a:p>
          <a:p>
            <a:endParaRPr lang="en-US"/>
          </a:p>
          <a:p>
            <a:endParaRPr lang="en-US"/>
          </a:p>
        </p:txBody>
      </p:sp>
      <p:sp>
        <p:nvSpPr>
          <p:cNvPr id="37" name="Text Placeholder 3">
            <a:extLst>
              <a:ext uri="{FF2B5EF4-FFF2-40B4-BE49-F238E27FC236}">
                <a16:creationId xmlns:a16="http://schemas.microsoft.com/office/drawing/2014/main" id="{6FB09FE6-FBB0-4121-B56B-EA7E8485FB15}"/>
              </a:ext>
            </a:extLst>
          </p:cNvPr>
          <p:cNvSpPr>
            <a:spLocks noGrp="1"/>
          </p:cNvSpPr>
          <p:nvPr>
            <p:ph type="body" sz="quarter" idx="13"/>
          </p:nvPr>
        </p:nvSpPr>
        <p:spPr>
          <a:xfrm>
            <a:off x="252413" y="1620838"/>
            <a:ext cx="1335024" cy="1069848"/>
          </a:xfrm>
          <a:solidFill>
            <a:srgbClr val="92D050"/>
          </a:solidFill>
        </p:spPr>
        <p:txBody>
          <a:bodyPr vert="horz" lIns="0" tIns="27432" rIns="0" bIns="0" rtlCol="0" anchor="t">
            <a:noAutofit/>
          </a:bodyPr>
          <a:lstStyle/>
          <a:p>
            <a:r>
              <a:rPr lang="en-US"/>
              <a:t>7.3.5.2</a:t>
            </a:r>
          </a:p>
          <a:p>
            <a:pPr lvl="0">
              <a:lnSpc>
                <a:spcPct val="70000"/>
              </a:lnSpc>
              <a:spcBef>
                <a:spcPts val="800"/>
              </a:spcBef>
            </a:pPr>
            <a:r>
              <a:rPr lang="en-US" sz="2800"/>
              <a:t>245,512</a:t>
            </a:r>
            <a:endParaRPr lang="en-US" sz="2800">
              <a:cs typeface="Calibri"/>
            </a:endParaRPr>
          </a:p>
          <a:p>
            <a:pPr lvl="0">
              <a:lnSpc>
                <a:spcPct val="80000"/>
              </a:lnSpc>
              <a:spcBef>
                <a:spcPts val="0"/>
              </a:spcBef>
            </a:pPr>
            <a:r>
              <a:rPr lang="en-US" b="0"/>
              <a:t>Inspections</a:t>
            </a:r>
            <a:endParaRPr lang="en-US" sz="1100" b="0"/>
          </a:p>
        </p:txBody>
      </p:sp>
      <p:sp>
        <p:nvSpPr>
          <p:cNvPr id="38" name="Text Placeholder 3">
            <a:extLst>
              <a:ext uri="{FF2B5EF4-FFF2-40B4-BE49-F238E27FC236}">
                <a16:creationId xmlns:a16="http://schemas.microsoft.com/office/drawing/2014/main" id="{44879778-F00F-4C80-B4D3-659461E2E883}"/>
              </a:ext>
            </a:extLst>
          </p:cNvPr>
          <p:cNvSpPr>
            <a:spLocks noGrp="1"/>
          </p:cNvSpPr>
          <p:nvPr>
            <p:ph type="body" sz="quarter" idx="15"/>
          </p:nvPr>
        </p:nvSpPr>
        <p:spPr>
          <a:xfrm>
            <a:off x="252412" y="5080860"/>
            <a:ext cx="1335024" cy="1069848"/>
          </a:xfrm>
          <a:solidFill>
            <a:srgbClr val="92D050"/>
          </a:solidFill>
        </p:spPr>
        <p:txBody>
          <a:bodyPr vert="horz" lIns="0" tIns="27432" rIns="0" bIns="0" rtlCol="0" anchor="t">
            <a:noAutofit/>
          </a:bodyPr>
          <a:lstStyle/>
          <a:p>
            <a:r>
              <a:rPr lang="en-US"/>
              <a:t>7.3.5.9</a:t>
            </a:r>
          </a:p>
          <a:p>
            <a:pPr lvl="0">
              <a:lnSpc>
                <a:spcPct val="70000"/>
              </a:lnSpc>
              <a:spcBef>
                <a:spcPts val="800"/>
              </a:spcBef>
            </a:pPr>
            <a:r>
              <a:rPr lang="en-US" sz="3200"/>
              <a:t>5,462</a:t>
            </a:r>
            <a:endParaRPr lang="en-US" sz="3200">
              <a:cs typeface="Calibri"/>
            </a:endParaRPr>
          </a:p>
          <a:p>
            <a:pPr lvl="0">
              <a:lnSpc>
                <a:spcPct val="80000"/>
              </a:lnSpc>
              <a:spcBef>
                <a:spcPts val="0"/>
              </a:spcBef>
            </a:pPr>
            <a:r>
              <a:rPr lang="en-US" sz="1200" b="0"/>
              <a:t>Trees</a:t>
            </a:r>
            <a:endParaRPr lang="en-US" sz="1050" b="0"/>
          </a:p>
        </p:txBody>
      </p:sp>
      <p:sp>
        <p:nvSpPr>
          <p:cNvPr id="39" name="Text Placeholder 3">
            <a:extLst>
              <a:ext uri="{FF2B5EF4-FFF2-40B4-BE49-F238E27FC236}">
                <a16:creationId xmlns:a16="http://schemas.microsoft.com/office/drawing/2014/main" id="{AACAEAC3-C07E-4A78-A064-974982541EB2}"/>
              </a:ext>
            </a:extLst>
          </p:cNvPr>
          <p:cNvSpPr>
            <a:spLocks noGrp="1"/>
          </p:cNvSpPr>
          <p:nvPr>
            <p:ph type="body" sz="quarter" idx="23"/>
          </p:nvPr>
        </p:nvSpPr>
        <p:spPr>
          <a:xfrm>
            <a:off x="6096000" y="1624793"/>
            <a:ext cx="1333500" cy="1069848"/>
          </a:xfrm>
          <a:solidFill>
            <a:srgbClr val="92D050"/>
          </a:solidFill>
        </p:spPr>
        <p:txBody>
          <a:bodyPr vert="horz" lIns="0" tIns="27432" rIns="0" bIns="0" rtlCol="0" anchor="t">
            <a:noAutofit/>
          </a:bodyPr>
          <a:lstStyle/>
          <a:p>
            <a:r>
              <a:rPr lang="en-US"/>
              <a:t>7.3.5.13</a:t>
            </a:r>
          </a:p>
          <a:p>
            <a:pPr lvl="0">
              <a:lnSpc>
                <a:spcPct val="70000"/>
              </a:lnSpc>
              <a:spcBef>
                <a:spcPts val="800"/>
              </a:spcBef>
            </a:pPr>
            <a:r>
              <a:rPr lang="en-US" sz="3500"/>
              <a:t>6.4%</a:t>
            </a:r>
            <a:endParaRPr lang="en-US" sz="3500">
              <a:cs typeface="Calibri"/>
            </a:endParaRPr>
          </a:p>
          <a:p>
            <a:pPr lvl="0">
              <a:lnSpc>
                <a:spcPct val="80000"/>
              </a:lnSpc>
              <a:spcBef>
                <a:spcPts val="0"/>
              </a:spcBef>
            </a:pPr>
            <a:r>
              <a:rPr lang="en-US" b="0"/>
              <a:t>Inspections</a:t>
            </a:r>
            <a:endParaRPr lang="en-US" sz="1100" b="0"/>
          </a:p>
        </p:txBody>
      </p:sp>
      <p:sp>
        <p:nvSpPr>
          <p:cNvPr id="40" name="Text Placeholder 3">
            <a:extLst>
              <a:ext uri="{FF2B5EF4-FFF2-40B4-BE49-F238E27FC236}">
                <a16:creationId xmlns:a16="http://schemas.microsoft.com/office/drawing/2014/main" id="{3B489A89-0189-4266-BF4A-9D48E52B501F}"/>
              </a:ext>
            </a:extLst>
          </p:cNvPr>
          <p:cNvSpPr>
            <a:spLocks noGrp="1"/>
          </p:cNvSpPr>
          <p:nvPr>
            <p:ph type="body" sz="quarter" idx="21"/>
          </p:nvPr>
        </p:nvSpPr>
        <p:spPr>
          <a:xfrm>
            <a:off x="252412" y="2778618"/>
            <a:ext cx="1335024" cy="1069848"/>
          </a:xfrm>
          <a:solidFill>
            <a:srgbClr val="92D050"/>
          </a:solidFill>
        </p:spPr>
        <p:txBody>
          <a:bodyPr vert="horz" lIns="0" tIns="27432" rIns="0" bIns="0" rtlCol="0" anchor="t">
            <a:noAutofit/>
          </a:bodyPr>
          <a:lstStyle/>
          <a:p>
            <a:r>
              <a:rPr lang="en-US"/>
              <a:t>7.3.5.5</a:t>
            </a:r>
          </a:p>
          <a:p>
            <a:pPr lvl="0">
              <a:lnSpc>
                <a:spcPct val="70000"/>
              </a:lnSpc>
              <a:spcBef>
                <a:spcPts val="800"/>
              </a:spcBef>
            </a:pPr>
            <a:r>
              <a:rPr lang="en-US" sz="3600">
                <a:cs typeface="Calibri"/>
              </a:rPr>
              <a:t>90</a:t>
            </a:r>
          </a:p>
          <a:p>
            <a:pPr lvl="0">
              <a:lnSpc>
                <a:spcPct val="80000"/>
              </a:lnSpc>
              <a:spcBef>
                <a:spcPts val="0"/>
              </a:spcBef>
            </a:pPr>
            <a:r>
              <a:rPr lang="en-US" sz="1200" b="0"/>
              <a:t>Poles Cleared</a:t>
            </a:r>
          </a:p>
        </p:txBody>
      </p:sp>
      <p:sp>
        <p:nvSpPr>
          <p:cNvPr id="21" name="Text Placeholder 3">
            <a:extLst>
              <a:ext uri="{FF2B5EF4-FFF2-40B4-BE49-F238E27FC236}">
                <a16:creationId xmlns:a16="http://schemas.microsoft.com/office/drawing/2014/main" id="{A35CEA0B-136A-4186-A54C-DEDE1F83137F}"/>
              </a:ext>
            </a:extLst>
          </p:cNvPr>
          <p:cNvSpPr txBox="1">
            <a:spLocks/>
          </p:cNvSpPr>
          <p:nvPr/>
        </p:nvSpPr>
        <p:spPr>
          <a:xfrm>
            <a:off x="252412" y="3929739"/>
            <a:ext cx="1335024" cy="1069848"/>
          </a:xfrm>
          <a:prstGeom prst="rect">
            <a:avLst/>
          </a:prstGeom>
          <a:solidFill>
            <a:srgbClr val="92D050"/>
          </a:solidFill>
        </p:spPr>
        <p:txBody>
          <a:bodyPr vert="horz" lIns="0" tIns="27432" rIns="0" bIns="0" rtlCol="0" anchor="t">
            <a:noAutofit/>
          </a:bodyPr>
          <a:lstStyle>
            <a:lvl1pPr marL="0" indent="0" algn="ctr" defTabSz="914400" rtl="0" eaLnBrk="1" latinLnBrk="0" hangingPunct="1">
              <a:lnSpc>
                <a:spcPct val="90000"/>
              </a:lnSpc>
              <a:spcBef>
                <a:spcPts val="1000"/>
              </a:spcBef>
              <a:buFont typeface="Arial" panose="020B0604020202020204" pitchFamily="34" charset="0"/>
              <a:buNone/>
              <a:defRPr sz="1400" b="1"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7.3.5.7</a:t>
            </a:r>
          </a:p>
          <a:p>
            <a:pPr>
              <a:lnSpc>
                <a:spcPct val="70000"/>
              </a:lnSpc>
              <a:spcBef>
                <a:spcPts val="800"/>
              </a:spcBef>
            </a:pPr>
            <a:r>
              <a:rPr lang="en-US" sz="3600">
                <a:cs typeface="Calibri"/>
              </a:rPr>
              <a:t>250.9</a:t>
            </a:r>
          </a:p>
          <a:p>
            <a:pPr>
              <a:lnSpc>
                <a:spcPct val="80000"/>
              </a:lnSpc>
              <a:spcBef>
                <a:spcPts val="0"/>
              </a:spcBef>
            </a:pPr>
            <a:r>
              <a:rPr lang="en-US" sz="1100" b="0"/>
              <a:t>Circuit Line Mile</a:t>
            </a:r>
            <a:endParaRPr lang="en-US" sz="1100" b="0">
              <a:cs typeface="Calibri"/>
            </a:endParaRPr>
          </a:p>
        </p:txBody>
      </p:sp>
      <p:sp>
        <p:nvSpPr>
          <p:cNvPr id="23" name="Text Placeholder 27">
            <a:extLst>
              <a:ext uri="{FF2B5EF4-FFF2-40B4-BE49-F238E27FC236}">
                <a16:creationId xmlns:a16="http://schemas.microsoft.com/office/drawing/2014/main" id="{391732F2-42D4-409C-A98F-01103B0A95D3}"/>
              </a:ext>
            </a:extLst>
          </p:cNvPr>
          <p:cNvSpPr txBox="1">
            <a:spLocks/>
          </p:cNvSpPr>
          <p:nvPr/>
        </p:nvSpPr>
        <p:spPr>
          <a:xfrm>
            <a:off x="1711049" y="3928644"/>
            <a:ext cx="4224162" cy="1069848"/>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0"/>
              </a:spcBef>
              <a:buFont typeface="Arial" panose="020B0604020202020204" pitchFamily="34" charset="0"/>
              <a:buNone/>
              <a:defRPr sz="1200" b="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b="1" u="sng"/>
              <a:t>34%</a:t>
            </a:r>
            <a:r>
              <a:rPr lang="en-US" b="1"/>
              <a:t> </a:t>
            </a:r>
            <a:r>
              <a:rPr lang="en-US" b="1" u="sng"/>
              <a:t>LiDAR inspections of vegetation around distribution electric lines and equipment </a:t>
            </a:r>
          </a:p>
          <a:p>
            <a:r>
              <a:rPr lang="en-US" b="1"/>
              <a:t>Volume vs 2022 Goal:</a:t>
            </a:r>
            <a:r>
              <a:rPr lang="en-US"/>
              <a:t> 250.85 of 730 miles inspected (34%)</a:t>
            </a:r>
            <a:endParaRPr lang="en-US" b="1"/>
          </a:p>
          <a:p>
            <a:r>
              <a:rPr lang="en-US" b="1"/>
              <a:t>Key Actions: </a:t>
            </a:r>
            <a:r>
              <a:rPr lang="en-US"/>
              <a:t>Program on time and on target.</a:t>
            </a:r>
            <a:endParaRPr lang="en-US">
              <a:cs typeface="Calibri"/>
            </a:endParaRPr>
          </a:p>
          <a:p>
            <a:endParaRPr lang="en-US"/>
          </a:p>
          <a:p>
            <a:endParaRPr lang="en-US"/>
          </a:p>
        </p:txBody>
      </p:sp>
      <p:sp>
        <p:nvSpPr>
          <p:cNvPr id="25" name="Text Placeholder 25">
            <a:extLst>
              <a:ext uri="{FF2B5EF4-FFF2-40B4-BE49-F238E27FC236}">
                <a16:creationId xmlns:a16="http://schemas.microsoft.com/office/drawing/2014/main" id="{B9622F50-297A-4A73-94B2-845B1C647630}"/>
              </a:ext>
            </a:extLst>
          </p:cNvPr>
          <p:cNvSpPr txBox="1">
            <a:spLocks/>
          </p:cNvSpPr>
          <p:nvPr/>
        </p:nvSpPr>
        <p:spPr>
          <a:xfrm>
            <a:off x="7713901" y="2774170"/>
            <a:ext cx="4224162" cy="1069848"/>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0"/>
              </a:spcBef>
              <a:buFont typeface="Arial" panose="020B0604020202020204" pitchFamily="34" charset="0"/>
              <a:buNone/>
              <a:defRPr sz="1200" b="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b="1" u="sng"/>
              <a:t>32%</a:t>
            </a:r>
            <a:r>
              <a:rPr lang="en-US" b="1"/>
              <a:t> </a:t>
            </a:r>
            <a:r>
              <a:rPr lang="en-US" b="1" u="sng"/>
              <a:t>Removal and remediation of trees with strike potential to electric lines and equipment </a:t>
            </a:r>
          </a:p>
          <a:p>
            <a:r>
              <a:rPr lang="en-US" b="1"/>
              <a:t>Volume vs 2022 Goal:</a:t>
            </a:r>
            <a:r>
              <a:rPr lang="en-US"/>
              <a:t> 34 of 106 Vegetation Management Areas Completed (32%)</a:t>
            </a:r>
            <a:endParaRPr lang="en-US" b="1">
              <a:cs typeface="Calibri" panose="020F0502020204030204"/>
            </a:endParaRPr>
          </a:p>
          <a:p>
            <a:r>
              <a:rPr lang="en-US" b="1"/>
              <a:t>Key Actions:</a:t>
            </a:r>
            <a:r>
              <a:rPr lang="en-US"/>
              <a:t> Program on time and on target. </a:t>
            </a:r>
            <a:endParaRPr lang="en-US">
              <a:cs typeface="Calibri"/>
            </a:endParaRPr>
          </a:p>
          <a:p>
            <a:endParaRPr lang="en-US"/>
          </a:p>
          <a:p>
            <a:endParaRPr lang="en-US"/>
          </a:p>
        </p:txBody>
      </p:sp>
      <p:sp>
        <p:nvSpPr>
          <p:cNvPr id="27" name="Text Placeholder 3">
            <a:extLst>
              <a:ext uri="{FF2B5EF4-FFF2-40B4-BE49-F238E27FC236}">
                <a16:creationId xmlns:a16="http://schemas.microsoft.com/office/drawing/2014/main" id="{F0485A99-83FD-4088-83EB-441DEA46CAF9}"/>
              </a:ext>
            </a:extLst>
          </p:cNvPr>
          <p:cNvSpPr txBox="1">
            <a:spLocks/>
          </p:cNvSpPr>
          <p:nvPr/>
        </p:nvSpPr>
        <p:spPr>
          <a:xfrm>
            <a:off x="6096000" y="2774170"/>
            <a:ext cx="1333500" cy="1069848"/>
          </a:xfrm>
          <a:prstGeom prst="rect">
            <a:avLst/>
          </a:prstGeom>
          <a:solidFill>
            <a:srgbClr val="92D050"/>
          </a:solidFill>
          <a:ln>
            <a:noFill/>
          </a:ln>
        </p:spPr>
        <p:txBody>
          <a:bodyPr vert="horz" lIns="0" tIns="27432" rIns="0" bIns="0" rtlCol="0" anchor="t">
            <a:noAutofit/>
          </a:bodyPr>
          <a:lstStyle>
            <a:lvl1pPr marL="0" indent="0" algn="ctr" defTabSz="914400" rtl="0" eaLnBrk="1" latinLnBrk="0" hangingPunct="1">
              <a:lnSpc>
                <a:spcPct val="90000"/>
              </a:lnSpc>
              <a:spcBef>
                <a:spcPts val="1000"/>
              </a:spcBef>
              <a:buFont typeface="Arial" panose="020B0604020202020204" pitchFamily="34" charset="0"/>
              <a:buNone/>
              <a:defRPr sz="1400" b="1"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7.3.5.16</a:t>
            </a:r>
          </a:p>
          <a:p>
            <a:pPr>
              <a:lnSpc>
                <a:spcPct val="70000"/>
              </a:lnSpc>
              <a:spcBef>
                <a:spcPts val="800"/>
              </a:spcBef>
            </a:pPr>
            <a:r>
              <a:rPr lang="en-US" sz="3500"/>
              <a:t>34</a:t>
            </a:r>
            <a:endParaRPr lang="en-US" sz="3500">
              <a:cs typeface="Calibri"/>
            </a:endParaRPr>
          </a:p>
          <a:p>
            <a:pPr>
              <a:lnSpc>
                <a:spcPct val="80000"/>
              </a:lnSpc>
              <a:spcBef>
                <a:spcPts val="0"/>
              </a:spcBef>
            </a:pPr>
            <a:r>
              <a:rPr lang="en-US" sz="1200" b="0"/>
              <a:t>Vegetation Management Areas </a:t>
            </a:r>
            <a:endParaRPr lang="en-US" sz="1050" b="0"/>
          </a:p>
        </p:txBody>
      </p:sp>
      <p:sp>
        <p:nvSpPr>
          <p:cNvPr id="29" name="Text Placeholder 25">
            <a:extLst>
              <a:ext uri="{FF2B5EF4-FFF2-40B4-BE49-F238E27FC236}">
                <a16:creationId xmlns:a16="http://schemas.microsoft.com/office/drawing/2014/main" id="{82A1A9BD-3A69-492C-BD79-6E84BDBB7D2B}"/>
              </a:ext>
            </a:extLst>
          </p:cNvPr>
          <p:cNvSpPr txBox="1">
            <a:spLocks/>
          </p:cNvSpPr>
          <p:nvPr/>
        </p:nvSpPr>
        <p:spPr>
          <a:xfrm>
            <a:off x="7713901" y="3931071"/>
            <a:ext cx="4224162" cy="1069848"/>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0"/>
              </a:spcBef>
              <a:buFont typeface="Arial" panose="020B0604020202020204" pitchFamily="34" charset="0"/>
              <a:buNone/>
              <a:defRPr sz="1200" b="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b="1" u="sng"/>
              <a:t>73%</a:t>
            </a:r>
            <a:r>
              <a:rPr lang="en-US" b="1"/>
              <a:t> </a:t>
            </a:r>
            <a:r>
              <a:rPr lang="en-US" b="1" u="sng"/>
              <a:t>Vegetation management to achieve clearances around electric lines and equipment</a:t>
            </a:r>
          </a:p>
          <a:p>
            <a:r>
              <a:rPr lang="en-US" b="1"/>
              <a:t>Volume vs 2022 Goal:</a:t>
            </a:r>
            <a:r>
              <a:rPr lang="en-US"/>
              <a:t> 24,698 of 34,000 poles brushed (73%)</a:t>
            </a:r>
            <a:endParaRPr lang="en-US" b="1"/>
          </a:p>
          <a:p>
            <a:r>
              <a:rPr lang="en-US" b="1"/>
              <a:t>Key Actions:</a:t>
            </a:r>
            <a:r>
              <a:rPr lang="en-US"/>
              <a:t> </a:t>
            </a:r>
            <a:r>
              <a:rPr lang="en-US">
                <a:ea typeface="+mn-lt"/>
                <a:cs typeface="+mn-lt"/>
              </a:rPr>
              <a:t>Program on time and on target.</a:t>
            </a:r>
          </a:p>
          <a:p>
            <a:endParaRPr lang="en-US"/>
          </a:p>
          <a:p>
            <a:endParaRPr lang="en-US"/>
          </a:p>
        </p:txBody>
      </p:sp>
      <p:sp>
        <p:nvSpPr>
          <p:cNvPr id="30" name="Text Placeholder 3">
            <a:extLst>
              <a:ext uri="{FF2B5EF4-FFF2-40B4-BE49-F238E27FC236}">
                <a16:creationId xmlns:a16="http://schemas.microsoft.com/office/drawing/2014/main" id="{3AE8EEAA-5C7C-46B5-AD83-BC3C493277DD}"/>
              </a:ext>
            </a:extLst>
          </p:cNvPr>
          <p:cNvSpPr txBox="1">
            <a:spLocks/>
          </p:cNvSpPr>
          <p:nvPr/>
        </p:nvSpPr>
        <p:spPr>
          <a:xfrm>
            <a:off x="6096000" y="3928644"/>
            <a:ext cx="1333500" cy="1069848"/>
          </a:xfrm>
          <a:prstGeom prst="rect">
            <a:avLst/>
          </a:prstGeom>
          <a:solidFill>
            <a:srgbClr val="92D050"/>
          </a:solidFill>
        </p:spPr>
        <p:txBody>
          <a:bodyPr vert="horz" lIns="0" tIns="27432" rIns="0" bIns="0" rtlCol="0" anchor="t">
            <a:noAutofit/>
          </a:bodyPr>
          <a:lstStyle>
            <a:lvl1pPr marL="0" indent="0" algn="ctr" defTabSz="914400" rtl="0" eaLnBrk="1" latinLnBrk="0" hangingPunct="1">
              <a:lnSpc>
                <a:spcPct val="90000"/>
              </a:lnSpc>
              <a:spcBef>
                <a:spcPts val="1000"/>
              </a:spcBef>
              <a:buFont typeface="Arial" panose="020B0604020202020204" pitchFamily="34" charset="0"/>
              <a:buNone/>
              <a:defRPr sz="1400" b="1"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7.3.5.20</a:t>
            </a:r>
          </a:p>
          <a:p>
            <a:pPr>
              <a:lnSpc>
                <a:spcPct val="70000"/>
              </a:lnSpc>
              <a:spcBef>
                <a:spcPts val="800"/>
              </a:spcBef>
            </a:pPr>
            <a:r>
              <a:rPr lang="en-US" sz="3500"/>
              <a:t>24,698</a:t>
            </a:r>
            <a:endParaRPr lang="en-US" sz="3500">
              <a:cs typeface="Calibri"/>
            </a:endParaRPr>
          </a:p>
          <a:p>
            <a:pPr>
              <a:lnSpc>
                <a:spcPct val="80000"/>
              </a:lnSpc>
              <a:spcBef>
                <a:spcPts val="0"/>
              </a:spcBef>
            </a:pPr>
            <a:r>
              <a:rPr lang="en-US" b="0"/>
              <a:t>Poles brushed</a:t>
            </a:r>
            <a:endParaRPr lang="en-US" sz="1100" b="0"/>
          </a:p>
        </p:txBody>
      </p:sp>
      <p:pic>
        <p:nvPicPr>
          <p:cNvPr id="5" name="Picture 4">
            <a:extLst>
              <a:ext uri="{FF2B5EF4-FFF2-40B4-BE49-F238E27FC236}">
                <a16:creationId xmlns:a16="http://schemas.microsoft.com/office/drawing/2014/main" id="{6A7CF2B9-4333-49B9-8B69-F653ECC3E004}"/>
              </a:ext>
            </a:extLst>
          </p:cNvPr>
          <p:cNvPicPr>
            <a:picLocks noChangeAspect="1"/>
          </p:cNvPicPr>
          <p:nvPr/>
        </p:nvPicPr>
        <p:blipFill>
          <a:blip r:embed="rId3"/>
          <a:stretch>
            <a:fillRect/>
          </a:stretch>
        </p:blipFill>
        <p:spPr>
          <a:xfrm>
            <a:off x="7267781" y="6381750"/>
            <a:ext cx="4295775" cy="476250"/>
          </a:xfrm>
          <a:prstGeom prst="rect">
            <a:avLst/>
          </a:prstGeom>
        </p:spPr>
      </p:pic>
      <p:sp>
        <p:nvSpPr>
          <p:cNvPr id="31" name="TextBox 30">
            <a:extLst>
              <a:ext uri="{FF2B5EF4-FFF2-40B4-BE49-F238E27FC236}">
                <a16:creationId xmlns:a16="http://schemas.microsoft.com/office/drawing/2014/main" id="{F2AF0B76-29D0-B497-FD2A-71BD1715BDCB}"/>
              </a:ext>
            </a:extLst>
          </p:cNvPr>
          <p:cNvSpPr txBox="1"/>
          <p:nvPr/>
        </p:nvSpPr>
        <p:spPr>
          <a:xfrm>
            <a:off x="3020627" y="3246553"/>
            <a:ext cx="6112276" cy="369332"/>
          </a:xfrm>
          <a:prstGeom prst="rect">
            <a:avLst/>
          </a:prstGeom>
          <a:noFill/>
        </p:spPr>
        <p:txBody>
          <a:bodyPr wrap="square">
            <a:spAutoFit/>
          </a:bodyPr>
          <a:lstStyle/>
          <a:p>
            <a:r>
              <a:rPr lang="en-US"/>
              <a:t> </a:t>
            </a:r>
          </a:p>
        </p:txBody>
      </p:sp>
    </p:spTree>
    <p:extLst>
      <p:ext uri="{BB962C8B-B14F-4D97-AF65-F5344CB8AC3E}">
        <p14:creationId xmlns:p14="http://schemas.microsoft.com/office/powerpoint/2010/main" val="19824770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a:extLst>
              <a:ext uri="{FF2B5EF4-FFF2-40B4-BE49-F238E27FC236}">
                <a16:creationId xmlns:a16="http://schemas.microsoft.com/office/drawing/2014/main" id="{8C1D4B0D-99CA-45B0-9B4F-7FDF6844C695}"/>
              </a:ext>
            </a:extLst>
          </p:cNvPr>
          <p:cNvSpPr>
            <a:spLocks noGrp="1"/>
          </p:cNvSpPr>
          <p:nvPr>
            <p:ph type="sldNum" sz="quarter" idx="12"/>
          </p:nvPr>
        </p:nvSpPr>
        <p:spPr/>
        <p:txBody>
          <a:bodyPr/>
          <a:lstStyle/>
          <a:p>
            <a:fld id="{8325A51C-C961-430C-9B62-7862ED08019D}" type="slidenum">
              <a:rPr lang="en-US" smtClean="0"/>
              <a:t>9</a:t>
            </a:fld>
            <a:endParaRPr lang="en-US"/>
          </a:p>
        </p:txBody>
      </p:sp>
      <p:sp>
        <p:nvSpPr>
          <p:cNvPr id="10" name="Text Placeholder 9">
            <a:extLst>
              <a:ext uri="{FF2B5EF4-FFF2-40B4-BE49-F238E27FC236}">
                <a16:creationId xmlns:a16="http://schemas.microsoft.com/office/drawing/2014/main" id="{369D2C09-D49C-4457-A428-9F78CAE57FC7}"/>
              </a:ext>
            </a:extLst>
          </p:cNvPr>
          <p:cNvSpPr>
            <a:spLocks noGrp="1"/>
          </p:cNvSpPr>
          <p:nvPr>
            <p:ph type="body" sz="quarter" idx="29"/>
          </p:nvPr>
        </p:nvSpPr>
        <p:spPr/>
        <p:txBody>
          <a:bodyPr/>
          <a:lstStyle/>
          <a:p>
            <a:endParaRPr lang="en-US"/>
          </a:p>
        </p:txBody>
      </p:sp>
      <p:sp>
        <p:nvSpPr>
          <p:cNvPr id="11" name="Text Placeholder 10">
            <a:extLst>
              <a:ext uri="{FF2B5EF4-FFF2-40B4-BE49-F238E27FC236}">
                <a16:creationId xmlns:a16="http://schemas.microsoft.com/office/drawing/2014/main" id="{1973FD67-2B84-439D-967B-EA675FC3E8AF}"/>
              </a:ext>
            </a:extLst>
          </p:cNvPr>
          <p:cNvSpPr>
            <a:spLocks noGrp="1"/>
          </p:cNvSpPr>
          <p:nvPr>
            <p:ph type="body" sz="quarter" idx="31"/>
          </p:nvPr>
        </p:nvSpPr>
        <p:spPr/>
        <p:txBody>
          <a:bodyPr/>
          <a:lstStyle/>
          <a:p>
            <a:endParaRPr lang="en-US"/>
          </a:p>
        </p:txBody>
      </p:sp>
      <p:sp>
        <p:nvSpPr>
          <p:cNvPr id="13" name="Text Placeholder 12">
            <a:extLst>
              <a:ext uri="{FF2B5EF4-FFF2-40B4-BE49-F238E27FC236}">
                <a16:creationId xmlns:a16="http://schemas.microsoft.com/office/drawing/2014/main" id="{DB14C1D1-45B3-4986-8DAA-D79D1AE60E21}"/>
              </a:ext>
            </a:extLst>
          </p:cNvPr>
          <p:cNvSpPr>
            <a:spLocks noGrp="1"/>
          </p:cNvSpPr>
          <p:nvPr>
            <p:ph type="body" sz="quarter" idx="32"/>
          </p:nvPr>
        </p:nvSpPr>
        <p:spPr/>
        <p:txBody>
          <a:bodyPr/>
          <a:lstStyle/>
          <a:p>
            <a:endParaRPr lang="en-US"/>
          </a:p>
        </p:txBody>
      </p:sp>
      <p:sp>
        <p:nvSpPr>
          <p:cNvPr id="20" name="Title 19">
            <a:extLst>
              <a:ext uri="{FF2B5EF4-FFF2-40B4-BE49-F238E27FC236}">
                <a16:creationId xmlns:a16="http://schemas.microsoft.com/office/drawing/2014/main" id="{184EDCCB-AC75-4F66-9145-59005E508F2F}"/>
              </a:ext>
            </a:extLst>
          </p:cNvPr>
          <p:cNvSpPr>
            <a:spLocks noGrp="1"/>
          </p:cNvSpPr>
          <p:nvPr>
            <p:ph type="title"/>
          </p:nvPr>
        </p:nvSpPr>
        <p:spPr/>
        <p:txBody>
          <a:bodyPr/>
          <a:lstStyle/>
          <a:p>
            <a:r>
              <a:rPr lang="en-US"/>
              <a:t>2022 WMP Off Track Activities – Details</a:t>
            </a:r>
          </a:p>
        </p:txBody>
      </p:sp>
      <p:sp>
        <p:nvSpPr>
          <p:cNvPr id="7" name="Text Placeholder 6">
            <a:extLst>
              <a:ext uri="{FF2B5EF4-FFF2-40B4-BE49-F238E27FC236}">
                <a16:creationId xmlns:a16="http://schemas.microsoft.com/office/drawing/2014/main" id="{F5D8D45A-7CE9-4761-9182-B97DD68025CF}"/>
              </a:ext>
            </a:extLst>
          </p:cNvPr>
          <p:cNvSpPr>
            <a:spLocks noGrp="1"/>
          </p:cNvSpPr>
          <p:nvPr>
            <p:ph type="body" sz="quarter" idx="30"/>
          </p:nvPr>
        </p:nvSpPr>
        <p:spPr/>
        <p:txBody>
          <a:bodyPr vert="horz" lIns="91440" tIns="45720" rIns="91440" bIns="45720" rtlCol="0" anchor="t">
            <a:noAutofit/>
          </a:bodyPr>
          <a:lstStyle/>
          <a:p>
            <a:r>
              <a:rPr lang="en-US">
                <a:ea typeface="+mn-lt"/>
                <a:cs typeface="+mn-lt"/>
              </a:rPr>
              <a:t>The Microgrids initiative (7.3.3.8.2) is not on track to meet the target of commissioning the remaining three microgrids in 2022.  Microgrid spend is still on track as SDG&amp;E converts existing microgrid sites from traditional generation to renewable power sources.  Cameron Corners is slated to be commissioned in 2022, and Shelter Valley and Butterfield/Agua Caliente have been pushed to 2023.</a:t>
            </a:r>
          </a:p>
        </p:txBody>
      </p:sp>
      <p:sp>
        <p:nvSpPr>
          <p:cNvPr id="12" name="Text Placeholder 11">
            <a:extLst>
              <a:ext uri="{FF2B5EF4-FFF2-40B4-BE49-F238E27FC236}">
                <a16:creationId xmlns:a16="http://schemas.microsoft.com/office/drawing/2014/main" id="{27201175-530C-4A46-ACE7-7E672878B991}"/>
              </a:ext>
            </a:extLst>
          </p:cNvPr>
          <p:cNvSpPr>
            <a:spLocks noGrp="1"/>
          </p:cNvSpPr>
          <p:nvPr>
            <p:ph type="body" sz="quarter" idx="35"/>
          </p:nvPr>
        </p:nvSpPr>
        <p:spPr/>
        <p:txBody>
          <a:bodyPr vert="horz" lIns="91440" tIns="45720" rIns="91440" bIns="45720" rtlCol="0" anchor="t">
            <a:noAutofit/>
          </a:bodyPr>
          <a:lstStyle/>
          <a:p>
            <a:r>
              <a:rPr lang="en-US">
                <a:cs typeface="Calibri"/>
              </a:rPr>
              <a:t>Installation of system automation equipment initiative (7.3.3.9) has encountered challenges obtaining Cal Trans and County permits required to proceed with construction on five circuits.  In addition, there are environmental approval delays impacting three circuits.  Project teams are evaluating options to begin construction for the remaining circuits with targeted completion in 2022.  To mitigate permitting challenges, project teams will work to identify requirements earlier in the scoping phase and include such durations in project schedules.</a:t>
            </a:r>
          </a:p>
        </p:txBody>
      </p:sp>
      <p:sp>
        <p:nvSpPr>
          <p:cNvPr id="4" name="Text Placeholder 7">
            <a:extLst>
              <a:ext uri="{FF2B5EF4-FFF2-40B4-BE49-F238E27FC236}">
                <a16:creationId xmlns:a16="http://schemas.microsoft.com/office/drawing/2014/main" id="{576A0EF6-FC56-4980-8160-B78B5082D3EE}"/>
              </a:ext>
            </a:extLst>
          </p:cNvPr>
          <p:cNvSpPr txBox="1">
            <a:spLocks/>
          </p:cNvSpPr>
          <p:nvPr/>
        </p:nvSpPr>
        <p:spPr>
          <a:xfrm>
            <a:off x="252413" y="1569413"/>
            <a:ext cx="1333500" cy="2250342"/>
          </a:xfrm>
          <a:prstGeom prst="rect">
            <a:avLst/>
          </a:prstGeom>
          <a:solidFill>
            <a:srgbClr val="FF0000"/>
          </a:solidFill>
        </p:spPr>
        <p:txBody>
          <a:bodyPr vert="horz" lIns="45720" tIns="45720" rIns="4572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400" b="1"/>
              <a:t>7.3.3.8.2</a:t>
            </a:r>
            <a:endParaRPr lang="en-US" sz="1400" b="1">
              <a:cs typeface="Calibri" panose="020F0502020204030204"/>
            </a:endParaRPr>
          </a:p>
          <a:p>
            <a:pPr marL="0" indent="0" algn="ctr">
              <a:lnSpc>
                <a:spcPct val="70000"/>
              </a:lnSpc>
              <a:spcBef>
                <a:spcPts val="600"/>
              </a:spcBef>
              <a:buNone/>
            </a:pPr>
            <a:r>
              <a:rPr lang="en-US" sz="3600" b="1"/>
              <a:t>1</a:t>
            </a:r>
            <a:endParaRPr lang="en-US" sz="3600" b="1">
              <a:cs typeface="Calibri" panose="020F0502020204030204"/>
            </a:endParaRPr>
          </a:p>
          <a:p>
            <a:pPr marL="0" indent="0" algn="ctr">
              <a:lnSpc>
                <a:spcPct val="80000"/>
              </a:lnSpc>
              <a:spcBef>
                <a:spcPts val="0"/>
              </a:spcBef>
              <a:buNone/>
            </a:pPr>
            <a:r>
              <a:rPr lang="en-US" sz="2000"/>
              <a:t> </a:t>
            </a:r>
            <a:r>
              <a:rPr lang="en-US" sz="1400"/>
              <a:t>Microgrids</a:t>
            </a:r>
            <a:endParaRPr lang="en-US" sz="1400">
              <a:cs typeface="Calibri" panose="020F0502020204030204"/>
            </a:endParaRPr>
          </a:p>
          <a:p>
            <a:pPr algn="ctr"/>
            <a:endParaRPr lang="en-US" sz="2000">
              <a:cs typeface="Calibri" panose="020F0502020204030204"/>
            </a:endParaRPr>
          </a:p>
        </p:txBody>
      </p:sp>
      <p:sp>
        <p:nvSpPr>
          <p:cNvPr id="6" name="Text Placeholder 8">
            <a:extLst>
              <a:ext uri="{FF2B5EF4-FFF2-40B4-BE49-F238E27FC236}">
                <a16:creationId xmlns:a16="http://schemas.microsoft.com/office/drawing/2014/main" id="{E9448B97-F3DF-4F75-A691-70782F286B15}"/>
              </a:ext>
            </a:extLst>
          </p:cNvPr>
          <p:cNvSpPr txBox="1">
            <a:spLocks/>
          </p:cNvSpPr>
          <p:nvPr/>
        </p:nvSpPr>
        <p:spPr>
          <a:xfrm>
            <a:off x="1652434" y="1470821"/>
            <a:ext cx="2719701" cy="235082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b="1" u="sng"/>
              <a:t>25%</a:t>
            </a:r>
            <a:r>
              <a:rPr lang="en-US" sz="1400" b="1"/>
              <a:t> </a:t>
            </a:r>
            <a:r>
              <a:rPr lang="en-US" sz="1200" b="1" u="sng"/>
              <a:t>Microgrids</a:t>
            </a:r>
            <a:endParaRPr lang="en-US" sz="1200"/>
          </a:p>
          <a:p>
            <a:pPr marL="0" indent="0">
              <a:buNone/>
            </a:pPr>
            <a:r>
              <a:rPr lang="en-US" sz="1200" b="1"/>
              <a:t>Volume vs 2022 Goal:</a:t>
            </a:r>
            <a:r>
              <a:rPr lang="en-US" sz="1200"/>
              <a:t> 1 of 4 microgrids (25%)</a:t>
            </a:r>
            <a:endParaRPr lang="en-US" sz="1200" b="1">
              <a:cs typeface="Calibri" panose="020F0502020204030204"/>
            </a:endParaRPr>
          </a:p>
          <a:p>
            <a:pPr marL="0" indent="0">
              <a:buNone/>
            </a:pPr>
            <a:r>
              <a:rPr lang="en-US" sz="1200" b="1"/>
              <a:t>Key Actions:</a:t>
            </a:r>
            <a:r>
              <a:rPr lang="en-US" sz="1200"/>
              <a:t> Program team continues to pursue batter commissioning.</a:t>
            </a:r>
            <a:endParaRPr lang="en-US" sz="1200">
              <a:cs typeface="Calibri"/>
            </a:endParaRPr>
          </a:p>
        </p:txBody>
      </p:sp>
      <p:sp>
        <p:nvSpPr>
          <p:cNvPr id="9" name="Text Placeholder 3">
            <a:extLst>
              <a:ext uri="{FF2B5EF4-FFF2-40B4-BE49-F238E27FC236}">
                <a16:creationId xmlns:a16="http://schemas.microsoft.com/office/drawing/2014/main" id="{99823504-AE43-4E2D-B112-B98CC22F8C4B}"/>
              </a:ext>
            </a:extLst>
          </p:cNvPr>
          <p:cNvSpPr txBox="1">
            <a:spLocks/>
          </p:cNvSpPr>
          <p:nvPr/>
        </p:nvSpPr>
        <p:spPr>
          <a:xfrm>
            <a:off x="249165" y="3946863"/>
            <a:ext cx="1333500" cy="2191726"/>
          </a:xfrm>
          <a:prstGeom prst="rect">
            <a:avLst/>
          </a:prstGeom>
          <a:solidFill>
            <a:srgbClr val="FF0000"/>
          </a:solidFill>
        </p:spPr>
        <p:txBody>
          <a:bodyPr vert="horz" lIns="45720" tIns="45720" rIns="45720" bIns="45720" rtlCol="0" anchor="t">
            <a:noAutofit/>
          </a:bodyPr>
          <a:lstStyle>
            <a:lvl1pPr marL="0" indent="0" algn="ctr" defTabSz="914400" rtl="0" eaLnBrk="1" latinLnBrk="0" hangingPunct="1">
              <a:lnSpc>
                <a:spcPct val="90000"/>
              </a:lnSpc>
              <a:spcBef>
                <a:spcPts val="1000"/>
              </a:spcBef>
              <a:buFont typeface="Arial" panose="020B0604020202020204" pitchFamily="34" charset="0"/>
              <a:buNone/>
              <a:defRPr sz="1400" b="1"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7.3.3.9</a:t>
            </a:r>
          </a:p>
          <a:p>
            <a:pPr>
              <a:lnSpc>
                <a:spcPct val="70000"/>
              </a:lnSpc>
              <a:spcBef>
                <a:spcPts val="800"/>
              </a:spcBef>
            </a:pPr>
            <a:r>
              <a:rPr lang="en-US" sz="3600"/>
              <a:t>2</a:t>
            </a:r>
            <a:endParaRPr lang="en-US" sz="3600">
              <a:cs typeface="Calibri"/>
            </a:endParaRPr>
          </a:p>
          <a:p>
            <a:pPr>
              <a:lnSpc>
                <a:spcPct val="80000"/>
              </a:lnSpc>
              <a:spcBef>
                <a:spcPts val="0"/>
              </a:spcBef>
            </a:pPr>
            <a:r>
              <a:rPr lang="en-US" b="0"/>
              <a:t>Circuits</a:t>
            </a:r>
            <a:endParaRPr lang="en-US" sz="1100" b="0"/>
          </a:p>
        </p:txBody>
      </p:sp>
      <p:sp>
        <p:nvSpPr>
          <p:cNvPr id="16" name="Text Placeholder 49">
            <a:extLst>
              <a:ext uri="{FF2B5EF4-FFF2-40B4-BE49-F238E27FC236}">
                <a16:creationId xmlns:a16="http://schemas.microsoft.com/office/drawing/2014/main" id="{25E2725E-3122-4C16-A326-3F463BA29572}"/>
              </a:ext>
            </a:extLst>
          </p:cNvPr>
          <p:cNvSpPr txBox="1">
            <a:spLocks/>
          </p:cNvSpPr>
          <p:nvPr/>
        </p:nvSpPr>
        <p:spPr>
          <a:xfrm>
            <a:off x="1649186" y="3950786"/>
            <a:ext cx="2729470" cy="2191726"/>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0"/>
              </a:spcBef>
              <a:buFont typeface="Arial" panose="020B0604020202020204" pitchFamily="34" charset="0"/>
              <a:buNone/>
              <a:defRPr sz="1200" b="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b="1" u="sng"/>
              <a:t>25%</a:t>
            </a:r>
            <a:r>
              <a:rPr lang="en-US" b="1"/>
              <a:t> </a:t>
            </a:r>
            <a:r>
              <a:rPr lang="en-US" b="1" u="sng"/>
              <a:t>Installation of system automation equipment (advanced protection)</a:t>
            </a:r>
          </a:p>
          <a:p>
            <a:endParaRPr lang="en-US" b="1" u="sng"/>
          </a:p>
          <a:p>
            <a:r>
              <a:rPr lang="en-US" b="1"/>
              <a:t>Volume vs 2022 Goal:</a:t>
            </a:r>
            <a:r>
              <a:rPr lang="en-US"/>
              <a:t> 2 of 8 circuits enabled (25%)</a:t>
            </a:r>
          </a:p>
          <a:p>
            <a:endParaRPr lang="en-US"/>
          </a:p>
          <a:p>
            <a:r>
              <a:rPr lang="en-US" b="1"/>
              <a:t>Key Actions: </a:t>
            </a:r>
            <a:r>
              <a:rPr lang="en-US"/>
              <a:t>Program off track.  PMs to evaluate construction options for remaining circuits.</a:t>
            </a:r>
          </a:p>
          <a:p>
            <a:endParaRPr lang="en-US"/>
          </a:p>
        </p:txBody>
      </p:sp>
    </p:spTree>
    <p:extLst>
      <p:ext uri="{BB962C8B-B14F-4D97-AF65-F5344CB8AC3E}">
        <p14:creationId xmlns:p14="http://schemas.microsoft.com/office/powerpoint/2010/main" val="32275887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a:extLst>
              <a:ext uri="{FF2B5EF4-FFF2-40B4-BE49-F238E27FC236}">
                <a16:creationId xmlns:a16="http://schemas.microsoft.com/office/drawing/2014/main" id="{8C1D4B0D-99CA-45B0-9B4F-7FDF6844C695}"/>
              </a:ext>
            </a:extLst>
          </p:cNvPr>
          <p:cNvSpPr>
            <a:spLocks noGrp="1"/>
          </p:cNvSpPr>
          <p:nvPr>
            <p:ph type="sldNum" sz="quarter" idx="12"/>
          </p:nvPr>
        </p:nvSpPr>
        <p:spPr/>
        <p:txBody>
          <a:bodyPr/>
          <a:lstStyle/>
          <a:p>
            <a:fld id="{8325A51C-C961-430C-9B62-7862ED08019D}" type="slidenum">
              <a:rPr lang="en-US" smtClean="0"/>
              <a:t>10</a:t>
            </a:fld>
            <a:endParaRPr lang="en-US"/>
          </a:p>
        </p:txBody>
      </p:sp>
      <p:sp>
        <p:nvSpPr>
          <p:cNvPr id="10" name="Text Placeholder 9">
            <a:extLst>
              <a:ext uri="{FF2B5EF4-FFF2-40B4-BE49-F238E27FC236}">
                <a16:creationId xmlns:a16="http://schemas.microsoft.com/office/drawing/2014/main" id="{369D2C09-D49C-4457-A428-9F78CAE57FC7}"/>
              </a:ext>
            </a:extLst>
          </p:cNvPr>
          <p:cNvSpPr>
            <a:spLocks noGrp="1"/>
          </p:cNvSpPr>
          <p:nvPr>
            <p:ph type="body" sz="quarter" idx="29"/>
          </p:nvPr>
        </p:nvSpPr>
        <p:spPr/>
        <p:txBody>
          <a:bodyPr/>
          <a:lstStyle/>
          <a:p>
            <a:endParaRPr lang="en-US"/>
          </a:p>
        </p:txBody>
      </p:sp>
      <p:sp>
        <p:nvSpPr>
          <p:cNvPr id="11" name="Text Placeholder 10">
            <a:extLst>
              <a:ext uri="{FF2B5EF4-FFF2-40B4-BE49-F238E27FC236}">
                <a16:creationId xmlns:a16="http://schemas.microsoft.com/office/drawing/2014/main" id="{1973FD67-2B84-439D-967B-EA675FC3E8AF}"/>
              </a:ext>
            </a:extLst>
          </p:cNvPr>
          <p:cNvSpPr>
            <a:spLocks noGrp="1"/>
          </p:cNvSpPr>
          <p:nvPr>
            <p:ph type="body" sz="quarter" idx="31"/>
          </p:nvPr>
        </p:nvSpPr>
        <p:spPr/>
        <p:txBody>
          <a:bodyPr/>
          <a:lstStyle/>
          <a:p>
            <a:endParaRPr lang="en-US"/>
          </a:p>
        </p:txBody>
      </p:sp>
      <p:sp>
        <p:nvSpPr>
          <p:cNvPr id="13" name="Text Placeholder 12">
            <a:extLst>
              <a:ext uri="{FF2B5EF4-FFF2-40B4-BE49-F238E27FC236}">
                <a16:creationId xmlns:a16="http://schemas.microsoft.com/office/drawing/2014/main" id="{DB14C1D1-45B3-4986-8DAA-D79D1AE60E21}"/>
              </a:ext>
            </a:extLst>
          </p:cNvPr>
          <p:cNvSpPr>
            <a:spLocks noGrp="1"/>
          </p:cNvSpPr>
          <p:nvPr>
            <p:ph type="body" sz="quarter" idx="32"/>
          </p:nvPr>
        </p:nvSpPr>
        <p:spPr/>
        <p:txBody>
          <a:bodyPr/>
          <a:lstStyle/>
          <a:p>
            <a:endParaRPr lang="en-US"/>
          </a:p>
        </p:txBody>
      </p:sp>
      <p:sp>
        <p:nvSpPr>
          <p:cNvPr id="20" name="Title 19">
            <a:extLst>
              <a:ext uri="{FF2B5EF4-FFF2-40B4-BE49-F238E27FC236}">
                <a16:creationId xmlns:a16="http://schemas.microsoft.com/office/drawing/2014/main" id="{184EDCCB-AC75-4F66-9145-59005E508F2F}"/>
              </a:ext>
            </a:extLst>
          </p:cNvPr>
          <p:cNvSpPr>
            <a:spLocks noGrp="1"/>
          </p:cNvSpPr>
          <p:nvPr>
            <p:ph type="title"/>
          </p:nvPr>
        </p:nvSpPr>
        <p:spPr/>
        <p:txBody>
          <a:bodyPr/>
          <a:lstStyle/>
          <a:p>
            <a:r>
              <a:rPr lang="en-US"/>
              <a:t>2022 WMP Off Track Activities – Details</a:t>
            </a:r>
          </a:p>
        </p:txBody>
      </p:sp>
      <p:sp>
        <p:nvSpPr>
          <p:cNvPr id="7" name="Text Placeholder 6">
            <a:extLst>
              <a:ext uri="{FF2B5EF4-FFF2-40B4-BE49-F238E27FC236}">
                <a16:creationId xmlns:a16="http://schemas.microsoft.com/office/drawing/2014/main" id="{F5D8D45A-7CE9-4761-9182-B97DD68025CF}"/>
              </a:ext>
            </a:extLst>
          </p:cNvPr>
          <p:cNvSpPr>
            <a:spLocks noGrp="1"/>
          </p:cNvSpPr>
          <p:nvPr>
            <p:ph type="body" sz="quarter" idx="30"/>
          </p:nvPr>
        </p:nvSpPr>
        <p:spPr/>
        <p:txBody>
          <a:bodyPr vert="horz" lIns="91440" tIns="45720" rIns="91440" bIns="45720" rtlCol="0" anchor="t">
            <a:noAutofit/>
          </a:bodyPr>
          <a:lstStyle/>
          <a:p>
            <a:r>
              <a:rPr lang="en-US">
                <a:cs typeface="Calibri"/>
              </a:rPr>
              <a:t>The mission of the Generator Grant Program (7.3.3.11.1) is to provide our most vulnerable, electricity-dependent customers (i.e. MBL, Life Support, and select AFN) with the safest backup power solutions for use during PSPS.  The program team is evaluating the program and is considering next generation battery technology as a more sustainable and resilient option to reach those in most need.  As such, the program’s current progress is off track.</a:t>
            </a:r>
          </a:p>
          <a:p>
            <a:endParaRPr lang="en-US">
              <a:highlight>
                <a:srgbClr val="FFFF00"/>
              </a:highlight>
              <a:ea typeface="+mn-lt"/>
              <a:cs typeface="+mn-lt"/>
            </a:endParaRPr>
          </a:p>
        </p:txBody>
      </p:sp>
      <p:sp>
        <p:nvSpPr>
          <p:cNvPr id="4" name="Text Placeholder 7">
            <a:extLst>
              <a:ext uri="{FF2B5EF4-FFF2-40B4-BE49-F238E27FC236}">
                <a16:creationId xmlns:a16="http://schemas.microsoft.com/office/drawing/2014/main" id="{576A0EF6-FC56-4980-8160-B78B5082D3EE}"/>
              </a:ext>
            </a:extLst>
          </p:cNvPr>
          <p:cNvSpPr txBox="1">
            <a:spLocks/>
          </p:cNvSpPr>
          <p:nvPr/>
        </p:nvSpPr>
        <p:spPr>
          <a:xfrm>
            <a:off x="252413" y="1569413"/>
            <a:ext cx="1333500" cy="2250342"/>
          </a:xfrm>
          <a:prstGeom prst="rect">
            <a:avLst/>
          </a:prstGeom>
          <a:solidFill>
            <a:srgbClr val="FF0000"/>
          </a:solidFill>
        </p:spPr>
        <p:txBody>
          <a:bodyPr vert="horz" lIns="45720" tIns="45720" rIns="4572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400" b="1"/>
              <a:t>7.3.3.11.1</a:t>
            </a:r>
            <a:endParaRPr lang="en-US" sz="1400" b="1">
              <a:cs typeface="Calibri" panose="020F0502020204030204"/>
            </a:endParaRPr>
          </a:p>
          <a:p>
            <a:pPr marL="0" indent="0" algn="ctr">
              <a:lnSpc>
                <a:spcPct val="70000"/>
              </a:lnSpc>
              <a:spcBef>
                <a:spcPts val="600"/>
              </a:spcBef>
              <a:buNone/>
            </a:pPr>
            <a:r>
              <a:rPr lang="en-US" sz="3600" b="1"/>
              <a:t>8</a:t>
            </a:r>
            <a:endParaRPr lang="en-US" sz="3600" b="1">
              <a:cs typeface="Calibri" panose="020F0502020204030204"/>
            </a:endParaRPr>
          </a:p>
          <a:p>
            <a:pPr marL="0" indent="0" algn="ctr">
              <a:lnSpc>
                <a:spcPct val="80000"/>
              </a:lnSpc>
              <a:spcBef>
                <a:spcPts val="0"/>
              </a:spcBef>
              <a:buNone/>
            </a:pPr>
            <a:r>
              <a:rPr lang="en-US" sz="2000"/>
              <a:t> </a:t>
            </a:r>
            <a:r>
              <a:rPr lang="en-US" sz="1400"/>
              <a:t>Generators</a:t>
            </a:r>
            <a:endParaRPr lang="en-US" sz="1400">
              <a:cs typeface="Calibri" panose="020F0502020204030204"/>
            </a:endParaRPr>
          </a:p>
          <a:p>
            <a:pPr algn="ctr"/>
            <a:endParaRPr lang="en-US" sz="2000">
              <a:cs typeface="Calibri" panose="020F0502020204030204"/>
            </a:endParaRPr>
          </a:p>
        </p:txBody>
      </p:sp>
      <p:sp>
        <p:nvSpPr>
          <p:cNvPr id="6" name="Text Placeholder 8">
            <a:extLst>
              <a:ext uri="{FF2B5EF4-FFF2-40B4-BE49-F238E27FC236}">
                <a16:creationId xmlns:a16="http://schemas.microsoft.com/office/drawing/2014/main" id="{E9448B97-F3DF-4F75-A691-70782F286B15}"/>
              </a:ext>
            </a:extLst>
          </p:cNvPr>
          <p:cNvSpPr txBox="1">
            <a:spLocks/>
          </p:cNvSpPr>
          <p:nvPr/>
        </p:nvSpPr>
        <p:spPr>
          <a:xfrm>
            <a:off x="1652434" y="1470821"/>
            <a:ext cx="2719701" cy="235082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b="1" u="sng"/>
              <a:t>0.2%</a:t>
            </a:r>
            <a:r>
              <a:rPr lang="en-US" sz="1400" b="1"/>
              <a:t> </a:t>
            </a:r>
            <a:r>
              <a:rPr lang="en-US" sz="1600" b="1" u="sng"/>
              <a:t>Generator Grant Programs</a:t>
            </a:r>
          </a:p>
          <a:p>
            <a:pPr marL="0" indent="0">
              <a:buNone/>
            </a:pPr>
            <a:r>
              <a:rPr lang="en-US" sz="1200" b="1"/>
              <a:t>Volume vs 2022 Goal:</a:t>
            </a:r>
            <a:r>
              <a:rPr lang="en-US" sz="1200"/>
              <a:t> 8 of 3,000 generators (0.2%)</a:t>
            </a:r>
            <a:endParaRPr lang="en-US" sz="1200" b="1">
              <a:cs typeface="Calibri" panose="020F0502020204030204"/>
            </a:endParaRPr>
          </a:p>
          <a:p>
            <a:pPr marL="0" indent="0">
              <a:buNone/>
            </a:pPr>
            <a:r>
              <a:rPr lang="en-US" sz="1200" b="1"/>
              <a:t>Key Actions:</a:t>
            </a:r>
            <a:r>
              <a:rPr lang="en-US" sz="1200"/>
              <a:t> Program team evaluating new technology.</a:t>
            </a:r>
            <a:endParaRPr lang="en-US" sz="1200">
              <a:cs typeface="Calibri"/>
            </a:endParaRPr>
          </a:p>
        </p:txBody>
      </p:sp>
    </p:spTree>
    <p:extLst>
      <p:ext uri="{BB962C8B-B14F-4D97-AF65-F5344CB8AC3E}">
        <p14:creationId xmlns:p14="http://schemas.microsoft.com/office/powerpoint/2010/main" val="2331763382"/>
      </p:ext>
    </p:extLst>
  </p:cSld>
  <p:clrMapOvr>
    <a:masterClrMapping/>
  </p:clrMapOvr>
</p:sld>
</file>

<file path=ppt/theme/theme1.xml><?xml version="1.0" encoding="utf-8"?>
<a:theme xmlns:a="http://schemas.openxmlformats.org/drawingml/2006/main" name="Office Theme">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80a17f64-e774-4a01-b2f5-de7df872f7b3">
      <UserInfo>
        <DisplayName>Menon, Nisha</DisplayName>
        <AccountId>19</AccountId>
        <AccountType/>
      </UserInfo>
      <UserInfo>
        <DisplayName>Radchenko, Lana D (Contractor)</DisplayName>
        <AccountId>173</AccountId>
        <AccountType/>
      </UserInfo>
    </SharedWithUsers>
    <lcf76f155ced4ddcb4097134ff3c332f xmlns="2104ad18-0c40-4759-978d-9031b6355d10">
      <Terms xmlns="http://schemas.microsoft.com/office/infopath/2007/PartnerControls"/>
    </lcf76f155ced4ddcb4097134ff3c332f>
    <TaxCatchAll xmlns="80a17f64-e774-4a01-b2f5-de7df872f7b3" xsi:nil="true"/>
    <QuestionsinDR xmlns="2104ad18-0c40-4759-978d-9031b6355d10"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BC5B34FB2B05C498322EC0E0E7F8BBD" ma:contentTypeVersion="17" ma:contentTypeDescription="Create a new document." ma:contentTypeScope="" ma:versionID="3f93238880d2d4f95b28ac3beff3be5e">
  <xsd:schema xmlns:xsd="http://www.w3.org/2001/XMLSchema" xmlns:xs="http://www.w3.org/2001/XMLSchema" xmlns:p="http://schemas.microsoft.com/office/2006/metadata/properties" xmlns:ns2="2104ad18-0c40-4759-978d-9031b6355d10" xmlns:ns3="80a17f64-e774-4a01-b2f5-de7df872f7b3" targetNamespace="http://schemas.microsoft.com/office/2006/metadata/properties" ma:root="true" ma:fieldsID="e9879ac8f2d0a7e037e3308c2c52e1b8" ns2:_="" ns3:_="">
    <xsd:import namespace="2104ad18-0c40-4759-978d-9031b6355d10"/>
    <xsd:import namespace="80a17f64-e774-4a01-b2f5-de7df872f7b3"/>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2:MediaLengthInSeconds" minOccurs="0"/>
                <xsd:element ref="ns2:lcf76f155ced4ddcb4097134ff3c332f" minOccurs="0"/>
                <xsd:element ref="ns3:TaxCatchAll" minOccurs="0"/>
                <xsd:element ref="ns2:QuestionsinD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04ad18-0c40-4759-978d-9031b6355d1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199c8f0f-62e3-48c7-84e8-4daf5ce6c20b" ma:termSetId="09814cd3-568e-fe90-9814-8d621ff8fb84" ma:anchorId="fba54fb3-c3e1-fe81-a776-ca4b69148c4d" ma:open="true" ma:isKeyword="false">
      <xsd:complexType>
        <xsd:sequence>
          <xsd:element ref="pc:Terms" minOccurs="0" maxOccurs="1"/>
        </xsd:sequence>
      </xsd:complexType>
    </xsd:element>
    <xsd:element name="QuestionsinDR" ma:index="24" nillable="true" ma:displayName="# Questions in DR" ma:description="The number of questions per data request" ma:format="Dropdown" ma:internalName="QuestionsinDR">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0a17f64-e774-4a01-b2f5-de7df872f7b3"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5b4ddc04-4c88-44c7-b3d4-e8d4a0fe3abf}" ma:internalName="TaxCatchAll" ma:showField="CatchAllData" ma:web="80a17f64-e774-4a01-b2f5-de7df872f7b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F9CFC7F-F5C5-48E1-803B-4ADD89C0F2C0}">
  <ds:schemaRefs>
    <ds:schemaRef ds:uri="2104ad18-0c40-4759-978d-9031b6355d10"/>
    <ds:schemaRef ds:uri="80a17f64-e774-4a01-b2f5-de7df872f7b3"/>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C1812DA4-F2A3-4FD4-BDEE-CB23D39B9C3B}">
  <ds:schemaRefs>
    <ds:schemaRef ds:uri="2104ad18-0c40-4759-978d-9031b6355d10"/>
    <ds:schemaRef ds:uri="80a17f64-e774-4a01-b2f5-de7df872f7b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E2717C1F-2DE0-474F-A612-BCC21CB7DF2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2270</Words>
  <Application>Microsoft Office PowerPoint</Application>
  <PresentationFormat>Widescreen</PresentationFormat>
  <Paragraphs>392</Paragraphs>
  <Slides>10</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SDG&amp;E’s 2022 Wildfire Mitigation Plan 2nd Quarter Progress Update</vt:lpstr>
      <vt:lpstr>2022 Wildfire Mitigation Plan Activities Q2 Summary </vt:lpstr>
      <vt:lpstr>Q2 Activity Status vs 2022 Goals</vt:lpstr>
      <vt:lpstr>Q2 Activity Status vs 2022 Goals</vt:lpstr>
      <vt:lpstr>Q2 Activity Status vs 2022 Goals</vt:lpstr>
      <vt:lpstr>Q2 Activity Status vs 2022 Goals</vt:lpstr>
      <vt:lpstr>Q2 Activity Status vs 2022 Goals</vt:lpstr>
      <vt:lpstr>Q2 Activity Status vs 2022 Goals</vt:lpstr>
      <vt:lpstr>2022 WMP Off Track Activities – Details</vt:lpstr>
      <vt:lpstr>2022 WMP Off Track Activities – Details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Q1 2020 SDGE WMP Progress Update</dc:title>
  <dc:creator>Bolles, Anderson</dc:creator>
  <cp:lastModifiedBy>Strutner, Maddy</cp:lastModifiedBy>
  <cp:revision>15</cp:revision>
  <dcterms:created xsi:type="dcterms:W3CDTF">2019-10-24T18:17:33Z</dcterms:created>
  <dcterms:modified xsi:type="dcterms:W3CDTF">2022-08-01T19:00:26Z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0x0101007BC5B34FB2B05C498322EC0E0E7F8BBD</vt:lpwstr>
  </property>
  <property fmtid="{D5CDD505-2E9C-101B-9397-08002B2CF9AE}" pid="3" name="MediaServiceImageTags">
    <vt:lpwstr/>
  </property>
</Properties>
</file>