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90" r:id="rId6"/>
    <p:sldId id="292" r:id="rId7"/>
    <p:sldId id="293" r:id="rId8"/>
    <p:sldId id="294" r:id="rId9"/>
    <p:sldId id="291" r:id="rId10"/>
    <p:sldId id="27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CF8910D-BD6F-0D0A-5EA3-6488F98130A9}" name="Joseph Vaccaro" initials="JV" userId="S::JVaccaro@semprautilities.com::6cdb4bf1-d5fa-4871-9f37-2dcd41a2ef4c" providerId="AD"/>
  <p188:author id="{C986292A-EC58-3F92-4D4A-D646AE22D2A8}" name="Bertolini, Crystal A" initials="BCA" userId="S::CBertoli@sdge.com::2bdc80e3-bc7b-4c93-8b7a-6afad63e179f" providerId="AD"/>
  <p188:author id="{A989D04D-EBF2-965C-DC64-5E6AAB577C45}" name="McMillin, Lena" initials="ML" userId="S::RMcMillin@semprautilities.com::2c48d23c-a49e-4bba-98a4-c35b6ff597eb" providerId="AD"/>
  <p188:author id="{C3952982-1523-0AE5-045B-13E11EC31994}" name="Makhamreh, Mazen (Contractor)" initials="M(" userId="S::mmmakham@sempracontractor.com::0c24d6b6-6ca9-4918-b74c-2cabf92cf7df" providerId="AD"/>
  <p188:author id="{2B4CE887-E348-DD4D-FAA6-82C52779265D}" name="Gahagan, Shaun" initials="GS" userId="S::sgahagan@semprautilities.com::6d2f1907-0938-452c-8a93-60e77c57588f" providerId="AD"/>
  <p188:author id="{B0BFCA88-CF64-9648-7076-4F974D5AABE9}" name="Williams, Christina D" initials="WCD" userId="S::CWilliam@sdge.com::0f4d28f9-b1ab-4adb-bb25-4c5cc597475f" providerId="AD"/>
  <p188:author id="{AE0A4196-F330-1CCE-E3DB-8A4C62BA6F9C}" name="Bertolini, Crystal A" initials="BA" userId="S::cbertoli@sdge.com::2bdc80e3-bc7b-4c93-8b7a-6afad63e17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olles, Anderson" initials="BA" lastIdx="115" clrIdx="0">
    <p:extLst>
      <p:ext uri="{19B8F6BF-5375-455C-9EA6-DF929625EA0E}">
        <p15:presenceInfo xmlns:p15="http://schemas.microsoft.com/office/powerpoint/2012/main" userId="S::ABolles@semprautilities.com::4010f536-7d9c-4ac9-9fae-cd6dcef513e5" providerId="AD"/>
      </p:ext>
    </p:extLst>
  </p:cmAuthor>
  <p:cmAuthor id="2" name="Bertolini, Crystal - Elec Transmission (Contractor)" initials="B(" lastIdx="28" clrIdx="1">
    <p:extLst>
      <p:ext uri="{19B8F6BF-5375-455C-9EA6-DF929625EA0E}">
        <p15:presenceInfo xmlns:p15="http://schemas.microsoft.com/office/powerpoint/2012/main" userId="S::cbertoli@seucontractor.com::2bdc80e3-bc7b-4c93-8b7a-6afad63e179f" providerId="AD"/>
      </p:ext>
    </p:extLst>
  </p:cmAuthor>
  <p:cmAuthor id="3" name="Woldemariam, Jonathan" initials="WJ" lastIdx="4" clrIdx="2">
    <p:extLst>
      <p:ext uri="{19B8F6BF-5375-455C-9EA6-DF929625EA0E}">
        <p15:presenceInfo xmlns:p15="http://schemas.microsoft.com/office/powerpoint/2012/main" userId="S::JWoldemariam@semprautilities.com::405ae86d-b924-4790-a538-0051d5e87335" providerId="AD"/>
      </p:ext>
    </p:extLst>
  </p:cmAuthor>
  <p:cmAuthor id="4" name="Bertolini, Crystal A" initials="BA" lastIdx="44" clrIdx="3">
    <p:extLst>
      <p:ext uri="{19B8F6BF-5375-455C-9EA6-DF929625EA0E}">
        <p15:presenceInfo xmlns:p15="http://schemas.microsoft.com/office/powerpoint/2012/main" userId="S::cbertoli@sdge.com::2bdc80e3-bc7b-4c93-8b7a-6afad63e179f" providerId="AD"/>
      </p:ext>
    </p:extLst>
  </p:cmAuthor>
  <p:cmAuthor id="5" name="Gahagan, Shaun" initials="GS" lastIdx="3" clrIdx="4">
    <p:extLst>
      <p:ext uri="{19B8F6BF-5375-455C-9EA6-DF929625EA0E}">
        <p15:presenceInfo xmlns:p15="http://schemas.microsoft.com/office/powerpoint/2012/main" userId="S::sgahagan@semprautilities.com::6d2f1907-0938-452c-8a93-60e77c57588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5B9BD5"/>
    <a:srgbClr val="CC66FF"/>
    <a:srgbClr val="EAEAEA"/>
    <a:srgbClr val="FF0000"/>
    <a:srgbClr val="A56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273E43-2053-B86D-B7D1-C11C9011C1CD}" v="5" dt="2023-05-01T22:05:42.394"/>
    <p1510:client id="{A2037EEE-2B0F-46F6-9A6A-4DA18E24F5B4}" v="2972" dt="2023-04-27T18:53:32.808"/>
    <p1510:client id="{B6B4544A-F8A2-95BF-7857-28C62E2C3D45}" v="4" dt="2023-05-01T22:53:27.2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9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2F8EE6-6970-4D63-8F84-7EE43A4E45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C94A1-A350-429E-8A57-21BA767A95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19236A-9EFC-416D-8FFC-92302292F840}" type="datetimeFigureOut">
              <a:rPr lang="en-US" smtClean="0"/>
              <a:t>5/1/2023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826AB-04AA-4680-B0B4-1B2FCF69E7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5E8C4E-D4AA-40BD-BB83-42230001E3F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D09AF6-5685-4474-837A-5E941A6B1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533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60690-E97D-45C2-B709-25D802C50990}" type="datetimeFigureOut">
              <a:rPr lang="en-US" smtClean="0"/>
              <a:t>5/1/2023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0540A-3747-45E3-86C0-0D591F967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353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033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8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439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187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60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E6B7A-8319-4BA1-9316-E457FAFE3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35356A-823E-46B3-AFB3-EA79EAF0C8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55E4C-1C51-40C6-87FE-4BBB1068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12/31/2022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67B04-6260-4241-8326-F79F28F01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 descr="A drawing of a face&#10;&#10;Description automatically generated">
            <a:extLst>
              <a:ext uri="{FF2B5EF4-FFF2-40B4-BE49-F238E27FC236}">
                <a16:creationId xmlns:a16="http://schemas.microsoft.com/office/drawing/2014/main" id="{E60BB733-7699-4593-AB1D-F837211B14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662BC29-46F7-4342-AB26-8168995AF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14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mmary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12/31/2022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1B6CB7A-1487-4299-9986-988F9E18ABCF}"/>
              </a:ext>
            </a:extLst>
          </p:cNvPr>
          <p:cNvGrpSpPr/>
          <p:nvPr userDrawn="1"/>
        </p:nvGrpSpPr>
        <p:grpSpPr>
          <a:xfrm>
            <a:off x="9063072" y="5707390"/>
            <a:ext cx="2700101" cy="414355"/>
            <a:chOff x="10042134" y="760278"/>
            <a:chExt cx="2175401" cy="41155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B65E586-677C-4B5B-AF0E-83B0D1DA1C86}"/>
                </a:ext>
              </a:extLst>
            </p:cNvPr>
            <p:cNvSpPr/>
            <p:nvPr userDrawn="1"/>
          </p:nvSpPr>
          <p:spPr>
            <a:xfrm>
              <a:off x="11209167" y="760653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EAAC072-C31D-419C-9EA4-FDCF23A29339}"/>
                </a:ext>
              </a:extLst>
            </p:cNvPr>
            <p:cNvSpPr/>
            <p:nvPr userDrawn="1"/>
          </p:nvSpPr>
          <p:spPr>
            <a:xfrm>
              <a:off x="10694905" y="760278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C3DD470-7521-471F-A259-4C7F9C431CB6}"/>
                </a:ext>
              </a:extLst>
            </p:cNvPr>
            <p:cNvSpPr/>
            <p:nvPr userDrawn="1"/>
          </p:nvSpPr>
          <p:spPr>
            <a:xfrm>
              <a:off x="11704925" y="760653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9CFC466-C657-4793-B19F-B9A838B2CEBF}"/>
                </a:ext>
              </a:extLst>
            </p:cNvPr>
            <p:cNvSpPr txBox="1"/>
            <p:nvPr userDrawn="1"/>
          </p:nvSpPr>
          <p:spPr>
            <a:xfrm>
              <a:off x="11064383" y="931553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6EF19D2-1536-45E8-B31E-B318B3DD9A17}"/>
                </a:ext>
              </a:extLst>
            </p:cNvPr>
            <p:cNvSpPr txBox="1"/>
            <p:nvPr userDrawn="1"/>
          </p:nvSpPr>
          <p:spPr>
            <a:xfrm>
              <a:off x="10471114" y="940999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C5E5B3C-698E-4E01-BB33-6E54509E6990}"/>
                </a:ext>
              </a:extLst>
            </p:cNvPr>
            <p:cNvSpPr txBox="1"/>
            <p:nvPr userDrawn="1"/>
          </p:nvSpPr>
          <p:spPr>
            <a:xfrm>
              <a:off x="10042134" y="91782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B9D0BAA-CD19-47FB-8665-AF3703395652}"/>
                </a:ext>
              </a:extLst>
            </p:cNvPr>
            <p:cNvSpPr txBox="1"/>
            <p:nvPr userDrawn="1"/>
          </p:nvSpPr>
          <p:spPr>
            <a:xfrm>
              <a:off x="11582235" y="931553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AA3C2144-7EF3-48F7-85AB-6F93C48092AA}"/>
              </a:ext>
            </a:extLst>
          </p:cNvPr>
          <p:cNvSpPr/>
          <p:nvPr userDrawn="1"/>
        </p:nvSpPr>
        <p:spPr>
          <a:xfrm>
            <a:off x="9268387" y="5708061"/>
            <a:ext cx="240822" cy="1971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CA0217-11D0-4396-8E3D-11818807E488}"/>
              </a:ext>
            </a:extLst>
          </p:cNvPr>
          <p:cNvSpPr/>
          <p:nvPr userDrawn="1"/>
        </p:nvSpPr>
        <p:spPr>
          <a:xfrm>
            <a:off x="8626756" y="5673502"/>
            <a:ext cx="235409" cy="1839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3DF98A-50BE-4C32-9FBB-1AA3148E3568}"/>
              </a:ext>
            </a:extLst>
          </p:cNvPr>
          <p:cNvSpPr txBox="1"/>
          <p:nvPr userDrawn="1"/>
        </p:nvSpPr>
        <p:spPr>
          <a:xfrm>
            <a:off x="7324313" y="5777444"/>
            <a:ext cx="10166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Not Started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69F0E6-5E73-49EE-8BA9-A9EB43994590}"/>
              </a:ext>
            </a:extLst>
          </p:cNvPr>
          <p:cNvSpPr/>
          <p:nvPr userDrawn="1"/>
        </p:nvSpPr>
        <p:spPr>
          <a:xfrm>
            <a:off x="125744" y="950785"/>
            <a:ext cx="11887200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B21F6F5-140E-4383-902A-D1B999E5AD0B}"/>
              </a:ext>
            </a:extLst>
          </p:cNvPr>
          <p:cNvGrpSpPr/>
          <p:nvPr userDrawn="1"/>
        </p:nvGrpSpPr>
        <p:grpSpPr>
          <a:xfrm>
            <a:off x="8935971" y="6379948"/>
            <a:ext cx="2662925" cy="430336"/>
            <a:chOff x="10072086" y="760653"/>
            <a:chExt cx="2145449" cy="427426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400B7AC-CBF1-495E-A010-BE80EB4773C9}"/>
                </a:ext>
              </a:extLst>
            </p:cNvPr>
            <p:cNvSpPr/>
            <p:nvPr userDrawn="1"/>
          </p:nvSpPr>
          <p:spPr>
            <a:xfrm>
              <a:off x="11201293" y="760653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E7CBF80-B55E-4FA2-B066-8A8443990FBE}"/>
                </a:ext>
              </a:extLst>
            </p:cNvPr>
            <p:cNvSpPr/>
            <p:nvPr userDrawn="1"/>
          </p:nvSpPr>
          <p:spPr>
            <a:xfrm>
              <a:off x="10694905" y="761454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8B26407-7751-491E-B59F-90F99743D4A6}"/>
                </a:ext>
              </a:extLst>
            </p:cNvPr>
            <p:cNvSpPr/>
            <p:nvPr userDrawn="1"/>
          </p:nvSpPr>
          <p:spPr>
            <a:xfrm>
              <a:off x="11704925" y="760653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328AD71-4DCE-4623-980A-9B9A0EC9DD59}"/>
                </a:ext>
              </a:extLst>
            </p:cNvPr>
            <p:cNvSpPr txBox="1"/>
            <p:nvPr userDrawn="1"/>
          </p:nvSpPr>
          <p:spPr>
            <a:xfrm>
              <a:off x="11064383" y="940555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8875A6F-22F5-4880-AB62-C8729DAD8583}"/>
                </a:ext>
              </a:extLst>
            </p:cNvPr>
            <p:cNvSpPr txBox="1"/>
            <p:nvPr userDrawn="1"/>
          </p:nvSpPr>
          <p:spPr>
            <a:xfrm>
              <a:off x="10464433" y="957247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318B0A1-7C2A-4E6C-818A-F3485F38C38E}"/>
                </a:ext>
              </a:extLst>
            </p:cNvPr>
            <p:cNvSpPr txBox="1"/>
            <p:nvPr userDrawn="1"/>
          </p:nvSpPr>
          <p:spPr>
            <a:xfrm>
              <a:off x="10072086" y="953745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C403E08-010B-4F17-AFBD-2BA07C8C2429}"/>
                </a:ext>
              </a:extLst>
            </p:cNvPr>
            <p:cNvSpPr txBox="1"/>
            <p:nvPr userDrawn="1"/>
          </p:nvSpPr>
          <p:spPr>
            <a:xfrm>
              <a:off x="11582235" y="931553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694ED48E-2612-42DA-9CB0-6826477259D3}"/>
              </a:ext>
            </a:extLst>
          </p:cNvPr>
          <p:cNvSpPr/>
          <p:nvPr userDrawn="1"/>
        </p:nvSpPr>
        <p:spPr>
          <a:xfrm>
            <a:off x="9117341" y="6364621"/>
            <a:ext cx="246888" cy="1971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CFF07D7-6FBF-4D48-BDE9-937CC71BE7B6}"/>
              </a:ext>
            </a:extLst>
          </p:cNvPr>
          <p:cNvSpPr/>
          <p:nvPr userDrawn="1"/>
        </p:nvSpPr>
        <p:spPr>
          <a:xfrm>
            <a:off x="8503312" y="6359907"/>
            <a:ext cx="246888" cy="20116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CA729F-E454-43AB-AB92-6EDA9477B3F6}"/>
              </a:ext>
            </a:extLst>
          </p:cNvPr>
          <p:cNvSpPr txBox="1"/>
          <p:nvPr userDrawn="1"/>
        </p:nvSpPr>
        <p:spPr>
          <a:xfrm>
            <a:off x="8319608" y="6572357"/>
            <a:ext cx="806961" cy="232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Not Started</a:t>
            </a:r>
          </a:p>
        </p:txBody>
      </p:sp>
    </p:spTree>
    <p:extLst>
      <p:ext uri="{BB962C8B-B14F-4D97-AF65-F5344CB8AC3E}">
        <p14:creationId xmlns:p14="http://schemas.microsoft.com/office/powerpoint/2010/main" val="2745143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ummary_boxe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057850"/>
            <a:ext cx="11941728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12/31/2022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80DD4B-C2D7-498C-98DF-6B093A0EC390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737C0F-B132-43FC-9B96-7B3916453C8C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B735B3-6885-4F2A-BF67-59E7C06D6816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66348FB-6402-460C-AF9C-EC08066AEA2D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0FE3FA-81AB-4A47-BD64-A0CC28727B28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FF15CA-ED92-429F-BF11-4113EABC4C74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366285-F4C2-407C-9883-CB6D7549208F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637DFAE-EB92-40D2-8B22-464DB3F2D6CD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F5D96FC-1943-423D-9958-54B2AB859DC4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C96DA33D-23FF-4090-9D2A-AED77602D33A}"/>
              </a:ext>
            </a:extLst>
          </p:cNvPr>
          <p:cNvSpPr/>
          <p:nvPr userDrawn="1"/>
        </p:nvSpPr>
        <p:spPr>
          <a:xfrm>
            <a:off x="5037589" y="3282988"/>
            <a:ext cx="7029274" cy="865595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Public Safety Power Shutoff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77AE3D-0FEF-411D-A9D6-742F2A251EC5}"/>
              </a:ext>
            </a:extLst>
          </p:cNvPr>
          <p:cNvSpPr/>
          <p:nvPr userDrawn="1"/>
        </p:nvSpPr>
        <p:spPr>
          <a:xfrm>
            <a:off x="125136" y="4147305"/>
            <a:ext cx="11941728" cy="212140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System Hardening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14E59-16AE-46ED-BA90-E9AE01B70C97}"/>
              </a:ext>
            </a:extLst>
          </p:cNvPr>
          <p:cNvSpPr/>
          <p:nvPr userDrawn="1"/>
        </p:nvSpPr>
        <p:spPr>
          <a:xfrm>
            <a:off x="125135" y="1050318"/>
            <a:ext cx="3977640" cy="223267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45720" tIns="0" rIns="45720" rtlCol="0" anchor="t"/>
          <a:lstStyle/>
          <a:p>
            <a:pPr algn="ctr"/>
            <a:r>
              <a:rPr lang="en-US" sz="1400" b="1"/>
              <a:t>Operational Practices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473F34D-9CF3-483D-B459-7D70F8F05674}"/>
              </a:ext>
            </a:extLst>
          </p:cNvPr>
          <p:cNvSpPr/>
          <p:nvPr userDrawn="1"/>
        </p:nvSpPr>
        <p:spPr>
          <a:xfrm>
            <a:off x="125135" y="3282989"/>
            <a:ext cx="4908047" cy="8655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Plans for Inspection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86DBEBF-B127-46B3-A751-67C0533C4A32}"/>
              </a:ext>
            </a:extLst>
          </p:cNvPr>
          <p:cNvSpPr/>
          <p:nvPr userDrawn="1"/>
        </p:nvSpPr>
        <p:spPr>
          <a:xfrm>
            <a:off x="4102775" y="1050318"/>
            <a:ext cx="3982043" cy="223267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45720" tIns="0" rIns="4572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Vegetation Management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E8F58E-E99F-4033-B073-F07C2DD88442}"/>
              </a:ext>
            </a:extLst>
          </p:cNvPr>
          <p:cNvSpPr/>
          <p:nvPr userDrawn="1"/>
        </p:nvSpPr>
        <p:spPr>
          <a:xfrm>
            <a:off x="8084819" y="1050318"/>
            <a:ext cx="3977638" cy="223267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45720" tIns="0" rIns="4572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Situational Awareness</a:t>
            </a:r>
          </a:p>
        </p:txBody>
      </p:sp>
    </p:spTree>
    <p:extLst>
      <p:ext uri="{BB962C8B-B14F-4D97-AF65-F5344CB8AC3E}">
        <p14:creationId xmlns:p14="http://schemas.microsoft.com/office/powerpoint/2010/main" val="1419088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ummary_boxe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057850"/>
            <a:ext cx="11941728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0575" y="6356350"/>
            <a:ext cx="3140825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December 31, 2022</a:t>
            </a:r>
            <a:endParaRPr lang="en-US" i="1"/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56897" y="5617587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25871" y="673762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80DD4B-C2D7-498C-98DF-6B093A0EC390}"/>
              </a:ext>
            </a:extLst>
          </p:cNvPr>
          <p:cNvGrpSpPr/>
          <p:nvPr userDrawn="1"/>
        </p:nvGrpSpPr>
        <p:grpSpPr>
          <a:xfrm>
            <a:off x="8063784" y="6409461"/>
            <a:ext cx="3378334" cy="240459"/>
            <a:chOff x="8766126" y="726904"/>
            <a:chExt cx="3378334" cy="240459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737C0F-B132-43FC-9B96-7B3916453C8C}"/>
                </a:ext>
              </a:extLst>
            </p:cNvPr>
            <p:cNvSpPr/>
            <p:nvPr userDrawn="1"/>
          </p:nvSpPr>
          <p:spPr>
            <a:xfrm>
              <a:off x="8766126" y="736531"/>
              <a:ext cx="197141" cy="20116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B735B3-6885-4F2A-BF67-59E7C06D6816}"/>
                </a:ext>
              </a:extLst>
            </p:cNvPr>
            <p:cNvSpPr/>
            <p:nvPr userDrawn="1"/>
          </p:nvSpPr>
          <p:spPr>
            <a:xfrm>
              <a:off x="9513439" y="736531"/>
              <a:ext cx="201168" cy="201168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66348FB-6402-460C-AF9C-EC08066AEA2D}"/>
                </a:ext>
              </a:extLst>
            </p:cNvPr>
            <p:cNvSpPr/>
            <p:nvPr userDrawn="1"/>
          </p:nvSpPr>
          <p:spPr>
            <a:xfrm>
              <a:off x="10526896" y="736531"/>
              <a:ext cx="197141" cy="201168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0FE3FA-81AB-4A47-BD64-A0CC28727B28}"/>
                </a:ext>
              </a:extLst>
            </p:cNvPr>
            <p:cNvSpPr/>
            <p:nvPr userDrawn="1"/>
          </p:nvSpPr>
          <p:spPr>
            <a:xfrm>
              <a:off x="11323124" y="736531"/>
              <a:ext cx="197141" cy="20116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FF15CA-ED92-429F-BF11-4113EABC4C74}"/>
                </a:ext>
              </a:extLst>
            </p:cNvPr>
            <p:cNvSpPr txBox="1"/>
            <p:nvPr userDrawn="1"/>
          </p:nvSpPr>
          <p:spPr>
            <a:xfrm>
              <a:off x="8930161" y="73653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366285-F4C2-407C-9883-CB6D7549208F}"/>
                </a:ext>
              </a:extLst>
            </p:cNvPr>
            <p:cNvSpPr txBox="1"/>
            <p:nvPr userDrawn="1"/>
          </p:nvSpPr>
          <p:spPr>
            <a:xfrm>
              <a:off x="9687528" y="729342"/>
              <a:ext cx="832260" cy="201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637DFAE-EB92-40D2-8B22-464DB3F2D6CD}"/>
                </a:ext>
              </a:extLst>
            </p:cNvPr>
            <p:cNvSpPr txBox="1"/>
            <p:nvPr userDrawn="1"/>
          </p:nvSpPr>
          <p:spPr>
            <a:xfrm>
              <a:off x="10707668" y="726904"/>
              <a:ext cx="650147" cy="201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F5D96FC-1943-423D-9958-54B2AB859DC4}"/>
                </a:ext>
              </a:extLst>
            </p:cNvPr>
            <p:cNvSpPr txBox="1"/>
            <p:nvPr userDrawn="1"/>
          </p:nvSpPr>
          <p:spPr>
            <a:xfrm>
              <a:off x="11509160" y="726904"/>
              <a:ext cx="635300" cy="201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977AE3D-0FEF-411D-A9D6-742F2A251EC5}"/>
              </a:ext>
            </a:extLst>
          </p:cNvPr>
          <p:cNvSpPr/>
          <p:nvPr userDrawn="1"/>
        </p:nvSpPr>
        <p:spPr>
          <a:xfrm>
            <a:off x="125839" y="3653860"/>
            <a:ext cx="10571165" cy="2611113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marL="0" algn="ctr" defTabSz="914400" rtl="0" eaLnBrk="1" latinLnBrk="0" hangingPunct="1">
              <a:spcBef>
                <a:spcPts val="300"/>
              </a:spcBef>
            </a:pPr>
            <a:r>
              <a:rPr lang="en-US" sz="13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7.3.3 – Grid Design &amp; System Hardening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14E59-16AE-46ED-BA90-E9AE01B70C97}"/>
              </a:ext>
            </a:extLst>
          </p:cNvPr>
          <p:cNvSpPr/>
          <p:nvPr userDrawn="1"/>
        </p:nvSpPr>
        <p:spPr>
          <a:xfrm>
            <a:off x="125136" y="1054019"/>
            <a:ext cx="2306779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7.3.2 – </a:t>
            </a:r>
            <a:r>
              <a:rPr lang="en-US" sz="1200" b="1"/>
              <a:t>Situational Awareness &amp; Forecasting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86DBEBF-B127-46B3-A751-67C0533C4A32}"/>
              </a:ext>
            </a:extLst>
          </p:cNvPr>
          <p:cNvSpPr/>
          <p:nvPr userDrawn="1"/>
        </p:nvSpPr>
        <p:spPr>
          <a:xfrm>
            <a:off x="2431915" y="1057785"/>
            <a:ext cx="8264385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7.3.4 – Asset Management &amp; Inspections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E8F58E-E99F-4033-B073-F07C2DD88442}"/>
              </a:ext>
            </a:extLst>
          </p:cNvPr>
          <p:cNvSpPr/>
          <p:nvPr userDrawn="1"/>
        </p:nvSpPr>
        <p:spPr>
          <a:xfrm>
            <a:off x="10697708" y="1057851"/>
            <a:ext cx="1367749" cy="520958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7.3.5 – </a:t>
            </a:r>
            <a:r>
              <a:rPr lang="en-US" sz="1200" b="1"/>
              <a:t>Vegetation Management &amp; Inspections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6E92891-B821-4DDE-947A-A9A27BF2BE3E}"/>
              </a:ext>
            </a:extLst>
          </p:cNvPr>
          <p:cNvSpPr/>
          <p:nvPr userDrawn="1"/>
        </p:nvSpPr>
        <p:spPr>
          <a:xfrm>
            <a:off x="7189839" y="6419088"/>
            <a:ext cx="197141" cy="197141"/>
          </a:xfrm>
          <a:prstGeom prst="rect">
            <a:avLst/>
          </a:prstGeom>
          <a:noFill/>
          <a:ln w="222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A8BF20-D388-4FBA-91F4-AE3823C69CC4}"/>
              </a:ext>
            </a:extLst>
          </p:cNvPr>
          <p:cNvSpPr txBox="1"/>
          <p:nvPr userDrawn="1"/>
        </p:nvSpPr>
        <p:spPr>
          <a:xfrm>
            <a:off x="7374495" y="6423496"/>
            <a:ext cx="72825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Not Started</a:t>
            </a:r>
          </a:p>
        </p:txBody>
      </p:sp>
    </p:spTree>
    <p:extLst>
      <p:ext uri="{BB962C8B-B14F-4D97-AF65-F5344CB8AC3E}">
        <p14:creationId xmlns:p14="http://schemas.microsoft.com/office/powerpoint/2010/main" val="146201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ummary_boxe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057850"/>
            <a:ext cx="11941728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0575" y="6356350"/>
            <a:ext cx="3140825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December 31, 2022</a:t>
            </a:r>
            <a:endParaRPr lang="en-US" i="1"/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80DD4B-C2D7-498C-98DF-6B093A0EC390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737C0F-B132-43FC-9B96-7B3916453C8C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B735B3-6885-4F2A-BF67-59E7C06D6816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66348FB-6402-460C-AF9C-EC08066AEA2D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0FE3FA-81AB-4A47-BD64-A0CC28727B28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FF15CA-ED92-429F-BF11-4113EABC4C74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366285-F4C2-407C-9883-CB6D7549208F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637DFAE-EB92-40D2-8B22-464DB3F2D6CD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F5D96FC-1943-423D-9958-54B2AB859DC4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977AE3D-0FEF-411D-A9D6-742F2A251EC5}"/>
              </a:ext>
            </a:extLst>
          </p:cNvPr>
          <p:cNvSpPr/>
          <p:nvPr userDrawn="1"/>
        </p:nvSpPr>
        <p:spPr>
          <a:xfrm>
            <a:off x="125135" y="3657599"/>
            <a:ext cx="10571165" cy="2611113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marL="0" algn="ctr" defTabSz="914400" rtl="0" eaLnBrk="1" latinLnBrk="0" hangingPunct="1">
              <a:spcBef>
                <a:spcPts val="300"/>
              </a:spcBef>
            </a:pPr>
            <a:r>
              <a:rPr lang="en-US" sz="13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7.3.3 – Grid Design &amp; System Hardening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14E59-16AE-46ED-BA90-E9AE01B70C97}"/>
              </a:ext>
            </a:extLst>
          </p:cNvPr>
          <p:cNvSpPr/>
          <p:nvPr userDrawn="1"/>
        </p:nvSpPr>
        <p:spPr>
          <a:xfrm>
            <a:off x="125136" y="1057850"/>
            <a:ext cx="2306779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7.3.2 – </a:t>
            </a:r>
            <a:r>
              <a:rPr lang="en-US" sz="1200" b="1"/>
              <a:t>Situational Awareness &amp; Forecasting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86DBEBF-B127-46B3-A751-67C0533C4A32}"/>
              </a:ext>
            </a:extLst>
          </p:cNvPr>
          <p:cNvSpPr/>
          <p:nvPr userDrawn="1"/>
        </p:nvSpPr>
        <p:spPr>
          <a:xfrm>
            <a:off x="2431915" y="1057850"/>
            <a:ext cx="8264385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7.3.4 – Asset Management &amp; Inspections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E8F58E-E99F-4033-B073-F07C2DD88442}"/>
              </a:ext>
            </a:extLst>
          </p:cNvPr>
          <p:cNvSpPr/>
          <p:nvPr userDrawn="1"/>
        </p:nvSpPr>
        <p:spPr>
          <a:xfrm>
            <a:off x="10697708" y="1057851"/>
            <a:ext cx="1367749" cy="520958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7.3.5 – </a:t>
            </a:r>
            <a:r>
              <a:rPr lang="en-US" sz="1200" b="1"/>
              <a:t>Vegetation Management &amp; Inspections</a:t>
            </a:r>
          </a:p>
        </p:txBody>
      </p:sp>
    </p:spTree>
    <p:extLst>
      <p:ext uri="{BB962C8B-B14F-4D97-AF65-F5344CB8AC3E}">
        <p14:creationId xmlns:p14="http://schemas.microsoft.com/office/powerpoint/2010/main" val="2673678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ctivity Status vs Go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463878"/>
            <a:ext cx="11941728" cy="4811087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92F077-0710-420F-9B45-15977DB4E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AC9E36-1C56-438F-AE79-13FF74A1F09D}"/>
              </a:ext>
            </a:extLst>
          </p:cNvPr>
          <p:cNvSpPr/>
          <p:nvPr userDrawn="1"/>
        </p:nvSpPr>
        <p:spPr>
          <a:xfrm>
            <a:off x="125136" y="1065401"/>
            <a:ext cx="11941728" cy="39847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76C3948-9F12-47B8-8D63-A2B5AF7ED9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413" y="1621215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73714D3-3311-4A98-B1E5-43CF453908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11049" y="1621215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0" name="Text Placeholder 20">
            <a:extLst>
              <a:ext uri="{FF2B5EF4-FFF2-40B4-BE49-F238E27FC236}">
                <a16:creationId xmlns:a16="http://schemas.microsoft.com/office/drawing/2014/main" id="{67C176C3-0D13-4AC1-8F3E-E7517CD8CC3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2413" y="2792045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4D50FBEF-D406-4814-9421-493AD3AF37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711049" y="2793443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B3C9BE03-717F-4484-AC45-071007E664D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2413" y="3962875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BB0E1414-948B-45A9-89E3-5D6F7CDEFCF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711049" y="3965671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E489034E-BD8B-4E49-AABE-F5B8CAB8BB9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52413" y="5133704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DFD90BB3-D1E6-4D96-A1B1-5865C223A77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11049" y="5137898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9F8FEFA7-D943-4E25-9B00-1BAC1AEE523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56789" y="1618419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E8AB69DE-1D74-4C5A-9CBA-1FC8FAAD2BD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715425" y="1618419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26CA01C1-AE99-43D2-B754-90655F3DA41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56789" y="2789249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0AB92726-B8E4-4851-B9AF-EBDA13BBD8A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715425" y="2790647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55AE2DA4-EC19-426F-B415-863ABFAC489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56789" y="3960079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46F3DE79-A6D8-408D-8325-825F094E86D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715425" y="3962875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34" name="Text Placeholder 20">
            <a:extLst>
              <a:ext uri="{FF2B5EF4-FFF2-40B4-BE49-F238E27FC236}">
                <a16:creationId xmlns:a16="http://schemas.microsoft.com/office/drawing/2014/main" id="{6CCD82AF-A09F-43FA-ABBB-BA0F0DC55F1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56789" y="5130908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35" name="Text Placeholder 20">
            <a:extLst>
              <a:ext uri="{FF2B5EF4-FFF2-40B4-BE49-F238E27FC236}">
                <a16:creationId xmlns:a16="http://schemas.microsoft.com/office/drawing/2014/main" id="{B63DFACB-9219-47B6-83BA-DE91B4E7A5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715425" y="5135102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pic>
        <p:nvPicPr>
          <p:cNvPr id="8" name="Picture 7" descr="A drawing of a face&#10;&#10;Description automatically generated">
            <a:extLst>
              <a:ext uri="{FF2B5EF4-FFF2-40B4-BE49-F238E27FC236}">
                <a16:creationId xmlns:a16="http://schemas.microsoft.com/office/drawing/2014/main" id="{46F87A89-21F5-4576-8760-75F81FF911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CCF5C17C-50CE-4363-976A-E4896D1DBD9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8750" y="1065213"/>
            <a:ext cx="11907838" cy="390628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20CA9F0-86B4-41D1-92C1-5CD5F3EBDE87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C087F1F-A7EC-47FF-AC72-C3D8F2B9E445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C2785BC-A89E-46D6-93B9-0F596A1DB1B4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11E4506-0D1B-4325-A674-C04ADA1614ED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D4813AC-DE87-4123-A621-E6CA49F3F230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94A6FDC-707F-42BD-8301-CCFCDB0B9A85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B1F945F-69FD-47B9-A7F6-7EAC670DB638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B792F41-35AF-4EE5-845D-DCF3E1B1C992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DA1B271-01FA-4DCB-B28A-21F15D559CBC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92C68BD9-B096-404C-9588-19B361DB5D82}"/>
              </a:ext>
            </a:extLst>
          </p:cNvPr>
          <p:cNvSpPr/>
          <p:nvPr userDrawn="1"/>
        </p:nvSpPr>
        <p:spPr>
          <a:xfrm>
            <a:off x="178966" y="6424602"/>
            <a:ext cx="30474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December 31, 2022</a:t>
            </a:r>
            <a:endParaRPr lang="en-US" sz="1200" i="1"/>
          </a:p>
        </p:txBody>
      </p:sp>
    </p:spTree>
    <p:extLst>
      <p:ext uri="{BB962C8B-B14F-4D97-AF65-F5344CB8AC3E}">
        <p14:creationId xmlns:p14="http://schemas.microsoft.com/office/powerpoint/2010/main" val="9955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ff Track Activ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463878"/>
            <a:ext cx="11941728" cy="4811087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AC9E36-1C56-438F-AE79-13FF74A1F09D}"/>
              </a:ext>
            </a:extLst>
          </p:cNvPr>
          <p:cNvSpPr/>
          <p:nvPr userDrawn="1"/>
        </p:nvSpPr>
        <p:spPr>
          <a:xfrm>
            <a:off x="125136" y="1065401"/>
            <a:ext cx="11941728" cy="39847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76C3948-9F12-47B8-8D63-A2B5AF7ED9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413" y="1621214"/>
            <a:ext cx="1333500" cy="2194560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Status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73714D3-3311-4A98-B1E5-43CF453908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11048" y="1621215"/>
            <a:ext cx="2663811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Current Goal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CCF5C17C-50CE-4363-976A-E4896D1DBD9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2413" y="1073601"/>
            <a:ext cx="1333500" cy="390628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Status</a:t>
            </a:r>
          </a:p>
        </p:txBody>
      </p:sp>
      <p:sp>
        <p:nvSpPr>
          <p:cNvPr id="37" name="Text Placeholder 20">
            <a:extLst>
              <a:ext uri="{FF2B5EF4-FFF2-40B4-BE49-F238E27FC236}">
                <a16:creationId xmlns:a16="http://schemas.microsoft.com/office/drawing/2014/main" id="{473949E5-231F-4A19-A1C7-EB2490296E3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499994" y="1623136"/>
            <a:ext cx="7439593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Summary</a:t>
            </a:r>
          </a:p>
          <a:p>
            <a:pPr lvl="0"/>
            <a:r>
              <a:rPr lang="en-US"/>
              <a:t>Progress/Challenges</a:t>
            </a:r>
          </a:p>
          <a:p>
            <a:pPr lvl="0"/>
            <a:r>
              <a:rPr lang="en-US"/>
              <a:t>Actions to Improve or Sustain Performance</a:t>
            </a:r>
          </a:p>
        </p:txBody>
      </p:sp>
      <p:sp>
        <p:nvSpPr>
          <p:cNvPr id="38" name="Text Placeholder 35">
            <a:extLst>
              <a:ext uri="{FF2B5EF4-FFF2-40B4-BE49-F238E27FC236}">
                <a16:creationId xmlns:a16="http://schemas.microsoft.com/office/drawing/2014/main" id="{101E0F36-BF7C-4CFC-81B3-EBFF261DF3B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708645" y="1079514"/>
            <a:ext cx="2663811" cy="390628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Current Goal</a:t>
            </a:r>
          </a:p>
        </p:txBody>
      </p:sp>
      <p:sp>
        <p:nvSpPr>
          <p:cNvPr id="39" name="Text Placeholder 35">
            <a:extLst>
              <a:ext uri="{FF2B5EF4-FFF2-40B4-BE49-F238E27FC236}">
                <a16:creationId xmlns:a16="http://schemas.microsoft.com/office/drawing/2014/main" id="{5B0C72B6-9626-4E8D-AE05-7EC9948FDEA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95188" y="1076382"/>
            <a:ext cx="7439593" cy="390628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Narrative</a:t>
            </a:r>
          </a:p>
        </p:txBody>
      </p:sp>
      <p:sp>
        <p:nvSpPr>
          <p:cNvPr id="43" name="Text Placeholder 20">
            <a:extLst>
              <a:ext uri="{FF2B5EF4-FFF2-40B4-BE49-F238E27FC236}">
                <a16:creationId xmlns:a16="http://schemas.microsoft.com/office/drawing/2014/main" id="{3451760B-631C-4A4D-AEFC-B0706B1C12A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2413" y="3944245"/>
            <a:ext cx="1333500" cy="2194560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Status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9C537EA0-324E-4F4E-B7E7-60489778275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11048" y="3944246"/>
            <a:ext cx="2663811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Current Goal</a:t>
            </a:r>
          </a:p>
        </p:txBody>
      </p:sp>
      <p:sp>
        <p:nvSpPr>
          <p:cNvPr id="45" name="Text Placeholder 20">
            <a:extLst>
              <a:ext uri="{FF2B5EF4-FFF2-40B4-BE49-F238E27FC236}">
                <a16:creationId xmlns:a16="http://schemas.microsoft.com/office/drawing/2014/main" id="{42EEF42C-081F-49D2-8353-DBA79DFB5EF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499994" y="3946167"/>
            <a:ext cx="7439593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Summary</a:t>
            </a:r>
          </a:p>
          <a:p>
            <a:pPr lvl="0"/>
            <a:r>
              <a:rPr lang="en-US"/>
              <a:t>Progress/Challenges</a:t>
            </a:r>
          </a:p>
          <a:p>
            <a:pPr lvl="0"/>
            <a:r>
              <a:rPr lang="en-US"/>
              <a:t>Actions to Improve or Sustain Performance</a:t>
            </a:r>
          </a:p>
        </p:txBody>
      </p:sp>
      <p:pic>
        <p:nvPicPr>
          <p:cNvPr id="35" name="Picture 34" descr="A drawing of a face&#10;&#10;Description automatically generated">
            <a:extLst>
              <a:ext uri="{FF2B5EF4-FFF2-40B4-BE49-F238E27FC236}">
                <a16:creationId xmlns:a16="http://schemas.microsoft.com/office/drawing/2014/main" id="{E10FA8DD-1931-4A01-8A35-2DF6DA9ED8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40" name="Title 1">
            <a:extLst>
              <a:ext uri="{FF2B5EF4-FFF2-40B4-BE49-F238E27FC236}">
                <a16:creationId xmlns:a16="http://schemas.microsoft.com/office/drawing/2014/main" id="{F1711DED-B079-40A2-935A-076CBCD82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4AACBFE-AED5-4796-BA6F-2A161042AEF8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9D7FE2A-282A-4392-90A1-00CFD401701B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4693B42-E9E0-4AC5-9C7C-97BE101C552A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EAA92E6-BF47-4B15-9CF4-BA74C9EAC542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AE9CD48-A24B-4D8E-98B2-C2B91481DFDC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7128FE42-FE19-47E6-AC06-5FAF565E275E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8C7B88DB-91B7-4578-AAA5-3534B8FD33C9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381537F-0CC9-42DE-A9BC-720FAAD35CB3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C4E9461-8E75-493D-9555-C9624FC2CE44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FC22E55E-A1CA-45E7-84AE-68F60AC7AA87}"/>
              </a:ext>
            </a:extLst>
          </p:cNvPr>
          <p:cNvSpPr/>
          <p:nvPr userDrawn="1"/>
        </p:nvSpPr>
        <p:spPr>
          <a:xfrm>
            <a:off x="178966" y="6424602"/>
            <a:ext cx="30474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December 31, 2022</a:t>
            </a:r>
            <a:endParaRPr lang="en-US" sz="1200" i="1"/>
          </a:p>
        </p:txBody>
      </p:sp>
    </p:spTree>
    <p:extLst>
      <p:ext uri="{BB962C8B-B14F-4D97-AF65-F5344CB8AC3E}">
        <p14:creationId xmlns:p14="http://schemas.microsoft.com/office/powerpoint/2010/main" val="1863795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681E5-62D4-4731-A184-E16996D4E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2E125-9FF8-45A0-85B3-F03532114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D0C2B-3140-4E42-85D2-83FCDA937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December/31/2022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BE6062-13C2-4A58-9440-911C26C8B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62BF1-8AC6-4437-BD2D-EA438AE48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08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1BEB9-C912-4CC3-9B10-BEA710557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39262-7608-4D40-A74B-70B327F4F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2418AC-E7E0-4A3E-AC79-6B1F7E6085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DB2A7A-8370-4E2E-B5EE-62812885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12/31/2022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47807E-D858-42DF-BC99-8CCF44F8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5D825-43F5-4434-942E-F5B698DF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28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B5DDE-B1C8-46F7-AB6A-2F1D71753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504F3F-7A14-4603-916C-6B4315A5A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16487B-48C0-4B87-9129-23CBB8677F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4E0CB7-8B17-484F-BF95-386B7BEC0C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2F2E80-5311-4AA2-86A3-017D2DBCB8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7C3946-AC30-4E28-8CB0-FC5EB4E9E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0E63-3AF1-48C4-9779-25B760358D1F}" type="datetime1">
              <a:rPr lang="en-US" smtClean="0"/>
              <a:t>5/1/2023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6DC777-25FD-4936-8F8F-275810D4D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2206C0-9729-4EFE-8162-06FAE6533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43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D6181-2EB7-40DD-84F7-743EA4B83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9717F1-DD2C-4BC7-9F2D-9F9AE887A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D0B16-695E-4EAE-B5F3-6505BD40818F}" type="datetime1">
              <a:rPr lang="en-US" smtClean="0"/>
              <a:t>5/1/2023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910FCE-EC57-4FF9-A993-09BCE0F01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25A04D-A1DA-46EE-A251-3B588DE02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078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300BF8-C506-480F-A984-36DCC102E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46476-19C4-4741-BC31-74F63E68165E}" type="datetime1">
              <a:rPr lang="en-US" smtClean="0"/>
              <a:t>5/1/2023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02309D-FC43-4A7E-8103-B448CD87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933864-EB2D-4BE6-B918-4DE4AEC92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712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79AEA-92BB-43B0-99EC-C9203AE30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AFA85-20DD-4309-A85B-F326094B5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5B49CC-2051-4CDA-BF16-460E35672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074C5F-0B30-4EB5-AF93-859DCCF04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F3A-FDCD-404E-8C12-7E04E12BA94C}" type="datetime1">
              <a:rPr lang="en-US" smtClean="0"/>
              <a:t>5/1/2023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450DC4-725F-44B4-8E01-1BA6BB6A5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72803-6E73-4EFA-B914-185DA3835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632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CA65C-231F-42F0-89D0-528C30B5B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6A52AA-04AC-4DF3-A3C9-C9E953077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DDDF8-BE99-4C51-A63D-D4BDFD3B1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992D7-3E0B-4076-91A5-F32570EDA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1583C-F7FD-410B-8932-D89B9E9E887B}" type="datetime1">
              <a:rPr lang="en-US" smtClean="0"/>
              <a:t>5/1/2023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DDCF-1C3C-4AB0-960E-BB7EEB52B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8371DA-8274-42CE-9EFF-6B3B0E4B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140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1A9A3-3EC0-4974-ADF6-2E0B8B4BA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D9B64F-8EE3-48B9-B6B0-EB08D7AB69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CE4B3-9E11-4A98-9C96-6827D23E2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B3753-3635-4D4C-8CF1-FA0F7020794A}" type="datetime1">
              <a:rPr lang="en-US" smtClean="0"/>
              <a:t>5/1/2023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6C1D7-00E2-44D1-AA40-4C65E6C67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9E5FD-1363-42C8-AD43-E2BE629F2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4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D61376-C0B3-4E5F-BFA5-44AA2687CF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617EF-D8BE-42D6-98D5-07F7B7C8F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8BE1F-4BCF-4405-A357-3B43CAD46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6AB2-6E96-4A19-B5C9-A81F4F06FE11}" type="datetime1">
              <a:rPr lang="en-US" smtClean="0"/>
              <a:t>5/1/2023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921C62-8D9B-4EA8-B0AE-9FDEC349B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AC96A-6881-4ED4-9CEC-90BE4BE62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94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D527A-DAAF-4295-8353-A2A91C6D1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FE371-576E-4078-839C-20061BE33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B32FF-FF89-4EA7-A2AC-BAA51CDA7C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CD69C-A7C9-4E8A-AAEC-37A720299A8E}" type="datetime1">
              <a:rPr lang="en-US" smtClean="0"/>
              <a:t>5/1/2023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4BE5D-C406-42D9-95B5-7446A65C5F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05232AF-75BD-44CF-9B2E-8EF5FC8907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325A51C-C961-430C-9B62-7862ED0801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38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4" r:id="rId3"/>
    <p:sldLayoutId id="2147483665" r:id="rId4"/>
    <p:sldLayoutId id="2147483666" r:id="rId5"/>
    <p:sldLayoutId id="2147483660" r:id="rId6"/>
    <p:sldLayoutId id="2147483662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A7790-60D5-405B-9A73-9642535A83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2029" y="1122363"/>
            <a:ext cx="9485971" cy="2387600"/>
          </a:xfrm>
        </p:spPr>
        <p:txBody>
          <a:bodyPr>
            <a:normAutofit/>
          </a:bodyPr>
          <a:lstStyle/>
          <a:p>
            <a:r>
              <a:rPr lang="en-US" sz="4800" b="1"/>
              <a:t>SDG&amp;E’s 2023 Wildfire Mitigation Plan 1st Quarter Progress Update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6AD743-7D8E-4F67-A7CD-E22126223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22684"/>
            <a:ext cx="9144000" cy="13351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(All data as of March 31st, 2023)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298A6-10F3-4498-B94E-94CB0ED77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A51C-C961-430C-9B62-7862ED08019D}" type="slidenum">
              <a:rPr lang="en-US" smtClean="0"/>
              <a:t>1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1C30B3-3291-491F-80F8-B48A98BE5145}"/>
              </a:ext>
            </a:extLst>
          </p:cNvPr>
          <p:cNvCxnSpPr>
            <a:cxnSpLocks/>
          </p:cNvCxnSpPr>
          <p:nvPr/>
        </p:nvCxnSpPr>
        <p:spPr>
          <a:xfrm>
            <a:off x="1524000" y="3716323"/>
            <a:ext cx="9144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85A54130-88D0-D761-88D1-DB11780C2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0716" y="159523"/>
            <a:ext cx="1962318" cy="57310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894988-5075-BF8F-7F13-9A8FDF114E78}"/>
              </a:ext>
            </a:extLst>
          </p:cNvPr>
          <p:cNvSpPr/>
          <p:nvPr/>
        </p:nvSpPr>
        <p:spPr>
          <a:xfrm>
            <a:off x="10595113" y="732630"/>
            <a:ext cx="1417921" cy="2063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931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439B782-06CE-C637-C387-55965AA40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A51C-C961-430C-9B62-7862ED08019D}" type="slidenum">
              <a:rPr lang="en-US" smtClean="0"/>
              <a:t>2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AF7D28-9105-EEB6-2CE3-888C6C8E3DBE}"/>
              </a:ext>
            </a:extLst>
          </p:cNvPr>
          <p:cNvSpPr/>
          <p:nvPr/>
        </p:nvSpPr>
        <p:spPr>
          <a:xfrm>
            <a:off x="302157" y="1409161"/>
            <a:ext cx="1147027" cy="106984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OH Hardening - Covered Conductor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WMP.455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4D97E8-8F87-F7F8-A80C-F901E3ECAE4E}"/>
              </a:ext>
            </a:extLst>
          </p:cNvPr>
          <p:cNvSpPr/>
          <p:nvPr/>
        </p:nvSpPr>
        <p:spPr>
          <a:xfrm>
            <a:off x="1509447" y="1409161"/>
            <a:ext cx="996535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Strategic Undergrounding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WMP.473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3FEB96-9FCF-97CB-1B80-8FE3F08A54A1}"/>
              </a:ext>
            </a:extLst>
          </p:cNvPr>
          <p:cNvSpPr/>
          <p:nvPr/>
        </p:nvSpPr>
        <p:spPr>
          <a:xfrm>
            <a:off x="2566245" y="1409161"/>
            <a:ext cx="1023778" cy="106984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8.1.2.5.1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OH System Hardening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WMP.475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4BBB59-E432-45C3-1BC6-4F267609E62D}"/>
              </a:ext>
            </a:extLst>
          </p:cNvPr>
          <p:cNvSpPr/>
          <p:nvPr/>
        </p:nvSpPr>
        <p:spPr>
          <a:xfrm>
            <a:off x="3650286" y="1409161"/>
            <a:ext cx="1018795" cy="106984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8.1.2.5.2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Transmission OH Hardening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WMP.543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749553E-3518-735F-E722-DB6B42FD3936}"/>
              </a:ext>
            </a:extLst>
          </p:cNvPr>
          <p:cNvSpPr/>
          <p:nvPr/>
        </p:nvSpPr>
        <p:spPr>
          <a:xfrm>
            <a:off x="4735756" y="1409161"/>
            <a:ext cx="1064658" cy="1069848"/>
          </a:xfrm>
          <a:prstGeom prst="rect">
            <a:avLst/>
          </a:prstGeom>
          <a:solidFill>
            <a:srgbClr val="92D050"/>
          </a:solidFill>
          <a:ln w="127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8.1.2.5.2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Transmission OH Hardening - Distribution </a:t>
            </a:r>
            <a:r>
              <a:rPr lang="en-US" sz="1000" err="1">
                <a:solidFill>
                  <a:schemeClr val="tx1"/>
                </a:solidFill>
              </a:rPr>
              <a:t>Underbuild</a:t>
            </a:r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WMP.545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D42414-D02A-AAC1-4AF5-4A69DB8CFEC7}"/>
              </a:ext>
            </a:extLst>
          </p:cNvPr>
          <p:cNvSpPr/>
          <p:nvPr/>
        </p:nvSpPr>
        <p:spPr>
          <a:xfrm>
            <a:off x="10514907" y="1403872"/>
            <a:ext cx="1373731" cy="58714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8.2.2.1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Distribution Veg Detailed Inspections</a:t>
            </a:r>
          </a:p>
          <a:p>
            <a:pPr algn="ctr"/>
            <a:r>
              <a:rPr lang="en-US" sz="900">
                <a:solidFill>
                  <a:schemeClr val="tx1"/>
                </a:solidFill>
                <a:cs typeface="Calibri"/>
              </a:rPr>
              <a:t>WMP.494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6BE9C-5FF1-C950-43E1-39B9C0853ECB}"/>
              </a:ext>
            </a:extLst>
          </p:cNvPr>
          <p:cNvSpPr/>
          <p:nvPr/>
        </p:nvSpPr>
        <p:spPr>
          <a:xfrm>
            <a:off x="5875146" y="1403872"/>
            <a:ext cx="993155" cy="10698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8.1.2.8.1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Advanced Protection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WMP.463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A580DF5-1BBC-9F80-0D32-3D2116315A49}"/>
              </a:ext>
            </a:extLst>
          </p:cNvPr>
          <p:cNvSpPr/>
          <p:nvPr/>
        </p:nvSpPr>
        <p:spPr>
          <a:xfrm>
            <a:off x="6931144" y="1403872"/>
            <a:ext cx="996535" cy="10698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8.1.2.8.2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Early Fault Detection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WMP.1195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6CD65CB-6499-A4DC-C845-CD73104AAF26}"/>
              </a:ext>
            </a:extLst>
          </p:cNvPr>
          <p:cNvSpPr/>
          <p:nvPr/>
        </p:nvSpPr>
        <p:spPr>
          <a:xfrm>
            <a:off x="8002301" y="1409160"/>
            <a:ext cx="1101915" cy="106727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8.1.2.8.3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communications reliability improvements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WMP.549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908E1A-079E-3372-B4DB-99D7D07C9397}"/>
              </a:ext>
            </a:extLst>
          </p:cNvPr>
          <p:cNvSpPr/>
          <p:nvPr/>
        </p:nvSpPr>
        <p:spPr>
          <a:xfrm>
            <a:off x="9160300" y="1409161"/>
            <a:ext cx="1147027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8.1.4.3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Capacitor maintenance and replacement program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WMP.453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6D924C-5C66-66F7-3B03-A6E360F2AD39}"/>
              </a:ext>
            </a:extLst>
          </p:cNvPr>
          <p:cNvSpPr/>
          <p:nvPr/>
        </p:nvSpPr>
        <p:spPr>
          <a:xfrm>
            <a:off x="303342" y="2540306"/>
            <a:ext cx="1147027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8.1.4.4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Expulsion fuse replacement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WMP.459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9E581E-1ABE-5415-4F72-3CCFEC99E6CA}"/>
              </a:ext>
            </a:extLst>
          </p:cNvPr>
          <p:cNvSpPr/>
          <p:nvPr/>
        </p:nvSpPr>
        <p:spPr>
          <a:xfrm>
            <a:off x="1499332" y="2540306"/>
            <a:ext cx="1011268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8.1.4.5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Maintenance, repair, and replacement of connectors, incl. hotline clamps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WMP.464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5A94F79-35FF-5E2D-EBB8-2FD4D046D2F3}"/>
              </a:ext>
            </a:extLst>
          </p:cNvPr>
          <p:cNvSpPr/>
          <p:nvPr/>
        </p:nvSpPr>
        <p:spPr>
          <a:xfrm>
            <a:off x="2563375" y="2547425"/>
            <a:ext cx="1026648" cy="106844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8.1.4.6</a:t>
            </a:r>
            <a:endParaRPr lang="en-US" sz="1000" b="1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Lightning arrestor removal and replacement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WMP.550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80DC3D-5316-D942-D8AD-3DAB55F32999}"/>
              </a:ext>
            </a:extLst>
          </p:cNvPr>
          <p:cNvSpPr/>
          <p:nvPr/>
        </p:nvSpPr>
        <p:spPr>
          <a:xfrm>
            <a:off x="3642798" y="2547425"/>
            <a:ext cx="103307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8.1.2.10.1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Avian Protection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WMP.972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9EDEB13-2017-C82B-B2A2-2015B72B65FD}"/>
              </a:ext>
            </a:extLst>
          </p:cNvPr>
          <p:cNvSpPr/>
          <p:nvPr/>
        </p:nvSpPr>
        <p:spPr>
          <a:xfrm>
            <a:off x="4735065" y="2557500"/>
            <a:ext cx="1062832" cy="10763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8.1.2.10.2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Strategic Pole Replacement Program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WMP.1189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497A353-E49E-B837-D8BC-8C3402CF94E4}"/>
              </a:ext>
            </a:extLst>
          </p:cNvPr>
          <p:cNvSpPr/>
          <p:nvPr/>
        </p:nvSpPr>
        <p:spPr>
          <a:xfrm>
            <a:off x="5875146" y="2552456"/>
            <a:ext cx="993155" cy="10816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8.1.2.11.1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PSPS sectionalizing enhancements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WMP.461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C0E607E-F32E-D15E-7EEC-4A8FC7C18852}"/>
              </a:ext>
            </a:extLst>
          </p:cNvPr>
          <p:cNvSpPr/>
          <p:nvPr/>
        </p:nvSpPr>
        <p:spPr>
          <a:xfrm>
            <a:off x="6931144" y="2537877"/>
            <a:ext cx="1003833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8.1.2.11.2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Fixed Power Backup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 468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195D420-2BB1-DFA6-7E73-B04B71526FA8}"/>
              </a:ext>
            </a:extLst>
          </p:cNvPr>
          <p:cNvSpPr/>
          <p:nvPr/>
        </p:nvSpPr>
        <p:spPr>
          <a:xfrm>
            <a:off x="8004457" y="2545984"/>
            <a:ext cx="1096681" cy="1061741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8.1.3.1</a:t>
            </a:r>
          </a:p>
          <a:p>
            <a:pPr algn="ctr"/>
            <a:r>
              <a:rPr lang="en-US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Distribution Overhead Detailed Inspections</a:t>
            </a:r>
          </a:p>
          <a:p>
            <a:pPr algn="ctr"/>
            <a:endParaRPr lang="en-US" sz="10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endParaRPr lang="en-US" sz="10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</a:rPr>
              <a:t>WMP.478</a:t>
            </a:r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E9163B2-3379-ACAA-5188-19389636D676}"/>
              </a:ext>
            </a:extLst>
          </p:cNvPr>
          <p:cNvSpPr/>
          <p:nvPr/>
        </p:nvSpPr>
        <p:spPr>
          <a:xfrm>
            <a:off x="9165706" y="2537609"/>
            <a:ext cx="1141621" cy="107038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Transmission Overhead Detailed Inspections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WMP.479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3A0F6D1-7474-F189-6CB6-3496547BA9AF}"/>
              </a:ext>
            </a:extLst>
          </p:cNvPr>
          <p:cNvSpPr/>
          <p:nvPr/>
        </p:nvSpPr>
        <p:spPr>
          <a:xfrm>
            <a:off x="298974" y="3665895"/>
            <a:ext cx="1150210" cy="1059243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Infrared Inspections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WMP.481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246DC68-5F3A-2980-DF83-CD9559083379}"/>
              </a:ext>
            </a:extLst>
          </p:cNvPr>
          <p:cNvSpPr/>
          <p:nvPr/>
        </p:nvSpPr>
        <p:spPr>
          <a:xfrm>
            <a:off x="1497317" y="3665895"/>
            <a:ext cx="1004861" cy="10763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8.1.3.4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Transmission Infrared Inspections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WMP.482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3C5AB7-1BFE-A8F9-9EA4-5A4DA935E0E1}"/>
              </a:ext>
            </a:extLst>
          </p:cNvPr>
          <p:cNvSpPr/>
          <p:nvPr/>
        </p:nvSpPr>
        <p:spPr>
          <a:xfrm>
            <a:off x="2563375" y="3656689"/>
            <a:ext cx="1026648" cy="1068449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8.1.3.5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wood pole intrusive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WMP.483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74A7D39-783E-42A0-1854-42D283894B29}"/>
              </a:ext>
            </a:extLst>
          </p:cNvPr>
          <p:cNvSpPr/>
          <p:nvPr/>
        </p:nvSpPr>
        <p:spPr>
          <a:xfrm>
            <a:off x="3648162" y="3664410"/>
            <a:ext cx="1020919" cy="105761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8.1.3.6</a:t>
            </a:r>
          </a:p>
          <a:p>
            <a:pPr algn="ctr"/>
            <a:r>
              <a:rPr lang="fr-FR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Transmission </a:t>
            </a:r>
            <a:r>
              <a:rPr lang="fr-FR" sz="1000" b="0" i="0" u="none" strike="noStrike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wood</a:t>
            </a:r>
            <a:r>
              <a:rPr lang="fr-FR" sz="1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pole intrusive</a:t>
            </a:r>
          </a:p>
          <a:p>
            <a:pPr algn="ctr"/>
            <a:endParaRPr lang="fr-FR" sz="10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endParaRPr lang="fr-FR" sz="10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endParaRPr lang="fr-FR" sz="10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fr-FR" sz="1000">
                <a:solidFill>
                  <a:srgbClr val="000000"/>
                </a:solidFill>
                <a:latin typeface="Calibri" panose="020F0502020204030204" pitchFamily="34" charset="0"/>
              </a:rPr>
              <a:t>WMP.1190</a:t>
            </a:r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50BA74C-DCBA-4414-109B-CA4A8727F9D6}"/>
              </a:ext>
            </a:extLst>
          </p:cNvPr>
          <p:cNvSpPr/>
          <p:nvPr/>
        </p:nvSpPr>
        <p:spPr>
          <a:xfrm>
            <a:off x="4735065" y="3664410"/>
            <a:ext cx="1061117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8.1.3.7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Drone Assessments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WMP.552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DA81D10-AB69-F0CA-85AA-F9AB846A3D1B}"/>
              </a:ext>
            </a:extLst>
          </p:cNvPr>
          <p:cNvSpPr/>
          <p:nvPr/>
        </p:nvSpPr>
        <p:spPr>
          <a:xfrm>
            <a:off x="5860522" y="3655290"/>
            <a:ext cx="1007779" cy="107639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8.1.3.8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Overhead Patrol Inspections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WMP.488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CFF602B-649E-509F-9B94-5D0BC2DD842E}"/>
              </a:ext>
            </a:extLst>
          </p:cNvPr>
          <p:cNvSpPr/>
          <p:nvPr/>
        </p:nvSpPr>
        <p:spPr>
          <a:xfrm>
            <a:off x="6932642" y="3655290"/>
            <a:ext cx="995038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8.1.3.9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Transmission Overhead Patrol Inspections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WMP.489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7B2FBAD-743A-0FCC-CBCC-7502739420E8}"/>
              </a:ext>
            </a:extLst>
          </p:cNvPr>
          <p:cNvSpPr/>
          <p:nvPr/>
        </p:nvSpPr>
        <p:spPr>
          <a:xfrm>
            <a:off x="7992021" y="3664409"/>
            <a:ext cx="1112195" cy="10763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8.1.3.10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Transmission 69kV Tier 3 Visual Inspections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WMP.555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638EC61-ACEA-BBA7-F2A0-1EC6F9CC385E}"/>
              </a:ext>
            </a:extLst>
          </p:cNvPr>
          <p:cNvSpPr/>
          <p:nvPr/>
        </p:nvSpPr>
        <p:spPr>
          <a:xfrm>
            <a:off x="9160300" y="3664409"/>
            <a:ext cx="1143121" cy="106072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8.1.3.11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Substation Patrol inspections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WMP.492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2499E4C-F09A-33D6-4F5C-C1F40266957A}"/>
              </a:ext>
            </a:extLst>
          </p:cNvPr>
          <p:cNvSpPr/>
          <p:nvPr/>
        </p:nvSpPr>
        <p:spPr>
          <a:xfrm>
            <a:off x="298974" y="4780879"/>
            <a:ext cx="1150210" cy="106984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8.1.6.1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QA/QC of Transmission Inspections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WMP.1191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70E8522-ACD5-7113-734F-CDCB92106D35}"/>
              </a:ext>
            </a:extLst>
          </p:cNvPr>
          <p:cNvSpPr/>
          <p:nvPr/>
        </p:nvSpPr>
        <p:spPr>
          <a:xfrm>
            <a:off x="1497317" y="4780878"/>
            <a:ext cx="1004861" cy="106984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8.1.6.2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QA/QC of Distribution Detailed Inspections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WMP.491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D73B2BD-A5DE-041D-EDB1-06612387EA2B}"/>
              </a:ext>
            </a:extLst>
          </p:cNvPr>
          <p:cNvSpPr/>
          <p:nvPr/>
        </p:nvSpPr>
        <p:spPr>
          <a:xfrm>
            <a:off x="2563375" y="4780877"/>
            <a:ext cx="1023777" cy="106984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8.1.6.3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QA/QC of Distribution Drone Assessments</a:t>
            </a: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endParaRPr lang="en-US" sz="10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1000">
                <a:solidFill>
                  <a:schemeClr val="tx1"/>
                </a:solidFill>
                <a:cs typeface="Calibri"/>
              </a:rPr>
              <a:t>WMP.1192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6B595E3-3CBB-E7A7-5F12-AA0B652FFAE6}"/>
              </a:ext>
            </a:extLst>
          </p:cNvPr>
          <p:cNvSpPr/>
          <p:nvPr/>
        </p:nvSpPr>
        <p:spPr>
          <a:xfrm>
            <a:off x="3649778" y="4780876"/>
            <a:ext cx="1019304" cy="1069848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8.1.6.4</a:t>
            </a:r>
          </a:p>
          <a:p>
            <a:pPr algn="ctr"/>
            <a:r>
              <a:rPr lang="en-US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QA/QC of Wood Pole Intrusive (Transmission &amp; Distribution)</a:t>
            </a:r>
          </a:p>
          <a:p>
            <a:pPr algn="ctr"/>
            <a:endParaRPr lang="en-US" sz="10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</a:rPr>
              <a:t>WMP.1193</a:t>
            </a:r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14D9555-7E60-DA37-6E26-E8D50639FA66}"/>
              </a:ext>
            </a:extLst>
          </p:cNvPr>
          <p:cNvSpPr/>
          <p:nvPr/>
        </p:nvSpPr>
        <p:spPr>
          <a:xfrm>
            <a:off x="4745383" y="4780876"/>
            <a:ext cx="1050799" cy="10698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8.1.6.5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QA/QC of Substation Inspections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WMP.1194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0496314-C922-856D-B7A8-4931B9430266}"/>
              </a:ext>
            </a:extLst>
          </p:cNvPr>
          <p:cNvSpPr/>
          <p:nvPr/>
        </p:nvSpPr>
        <p:spPr>
          <a:xfrm>
            <a:off x="10516110" y="2041277"/>
            <a:ext cx="1372528" cy="58521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8.2.3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Fuels management program</a:t>
            </a:r>
          </a:p>
          <a:p>
            <a:pPr algn="ctr"/>
            <a:endParaRPr lang="en-US" sz="9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900">
                <a:solidFill>
                  <a:schemeClr val="tx1"/>
                </a:solidFill>
                <a:cs typeface="Calibri"/>
              </a:rPr>
              <a:t>WMP.497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65B0EAD-B039-F68C-8F25-59D225213CDC}"/>
              </a:ext>
            </a:extLst>
          </p:cNvPr>
          <p:cNvSpPr/>
          <p:nvPr/>
        </p:nvSpPr>
        <p:spPr>
          <a:xfrm>
            <a:off x="10516110" y="3315117"/>
            <a:ext cx="1372528" cy="58521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8.2.3.1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Pole Clearing</a:t>
            </a:r>
          </a:p>
          <a:p>
            <a:pPr algn="ctr"/>
            <a:endParaRPr lang="en-US" sz="900">
              <a:solidFill>
                <a:schemeClr val="tx1"/>
              </a:solidFill>
            </a:endParaRPr>
          </a:p>
          <a:p>
            <a:pPr algn="ctr"/>
            <a:r>
              <a:rPr lang="en-US" sz="900">
                <a:solidFill>
                  <a:schemeClr val="tx1"/>
                </a:solidFill>
              </a:rPr>
              <a:t>WMP.512 </a:t>
            </a:r>
            <a:endParaRPr lang="en-US" sz="900">
              <a:solidFill>
                <a:schemeClr val="tx1"/>
              </a:solidFill>
              <a:cs typeface="Calibri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0996868-8335-1761-C162-936CB52D3EBA}"/>
              </a:ext>
            </a:extLst>
          </p:cNvPr>
          <p:cNvSpPr/>
          <p:nvPr/>
        </p:nvSpPr>
        <p:spPr>
          <a:xfrm>
            <a:off x="10516110" y="2676758"/>
            <a:ext cx="1372528" cy="58521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8.2.2.2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Off-Cycle patrol</a:t>
            </a:r>
          </a:p>
          <a:p>
            <a:pPr algn="ctr"/>
            <a:endParaRPr lang="en-US" sz="900">
              <a:solidFill>
                <a:schemeClr val="tx1"/>
              </a:solidFill>
              <a:cs typeface="Calibri"/>
            </a:endParaRPr>
          </a:p>
          <a:p>
            <a:pPr algn="ctr"/>
            <a:r>
              <a:rPr lang="en-US" sz="900">
                <a:solidFill>
                  <a:schemeClr val="tx1"/>
                </a:solidFill>
                <a:cs typeface="Calibri"/>
              </a:rPr>
              <a:t>WMP.508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65A07DA-DB47-9687-4E65-E4AABAD8EAD1}"/>
              </a:ext>
            </a:extLst>
          </p:cNvPr>
          <p:cNvSpPr/>
          <p:nvPr/>
        </p:nvSpPr>
        <p:spPr>
          <a:xfrm>
            <a:off x="10514906" y="3947623"/>
            <a:ext cx="1372527" cy="53559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8.2.3.3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Clearance</a:t>
            </a:r>
          </a:p>
          <a:p>
            <a:pPr algn="ctr"/>
            <a:endParaRPr lang="en-US" sz="900">
              <a:solidFill>
                <a:schemeClr val="tx1"/>
              </a:solidFill>
            </a:endParaRPr>
          </a:p>
          <a:p>
            <a:pPr algn="ctr"/>
            <a:r>
              <a:rPr lang="en-US" sz="900">
                <a:solidFill>
                  <a:schemeClr val="tx1"/>
                </a:solidFill>
              </a:rPr>
              <a:t>WMP.501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0039F72-0D6A-0893-5912-FA43208115F3}"/>
              </a:ext>
            </a:extLst>
          </p:cNvPr>
          <p:cNvSpPr/>
          <p:nvPr/>
        </p:nvSpPr>
        <p:spPr>
          <a:xfrm>
            <a:off x="10514905" y="4530508"/>
            <a:ext cx="1372528" cy="58521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8.25</a:t>
            </a:r>
          </a:p>
          <a:p>
            <a:pPr algn="ctr"/>
            <a:r>
              <a:rPr lang="en-US" sz="9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QA/QC Vegetation Management</a:t>
            </a:r>
          </a:p>
          <a:p>
            <a:pPr algn="ctr"/>
            <a:r>
              <a:rPr lang="en-US" sz="900">
                <a:solidFill>
                  <a:srgbClr val="000000"/>
                </a:solidFill>
                <a:latin typeface="Calibri" panose="020F0502020204030204" pitchFamily="34" charset="0"/>
              </a:rPr>
              <a:t>WMP.505</a:t>
            </a: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A2C2917-3F52-9135-220B-05CBA43AAF03}"/>
              </a:ext>
            </a:extLst>
          </p:cNvPr>
          <p:cNvSpPr/>
          <p:nvPr/>
        </p:nvSpPr>
        <p:spPr>
          <a:xfrm>
            <a:off x="10514907" y="5580976"/>
            <a:ext cx="1372527" cy="53949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rmAutofit fontScale="92500" lnSpcReduction="10000"/>
          </a:bodyPr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8.3.2.1.3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Air Quality Index</a:t>
            </a:r>
          </a:p>
          <a:p>
            <a:pPr algn="ctr"/>
            <a:endParaRPr lang="en-US" sz="1000">
              <a:solidFill>
                <a:schemeClr val="tx1"/>
              </a:solidFill>
            </a:endParaRPr>
          </a:p>
          <a:p>
            <a:pPr algn="ctr"/>
            <a:r>
              <a:rPr lang="en-US" sz="1000">
                <a:solidFill>
                  <a:schemeClr val="tx1"/>
                </a:solidFill>
              </a:rPr>
              <a:t>WMP.970</a:t>
            </a:r>
          </a:p>
        </p:txBody>
      </p:sp>
      <p:sp>
        <p:nvSpPr>
          <p:cNvPr id="45" name="Title 3">
            <a:extLst>
              <a:ext uri="{FF2B5EF4-FFF2-40B4-BE49-F238E27FC236}">
                <a16:creationId xmlns:a16="http://schemas.microsoft.com/office/drawing/2014/main" id="{FAB73CEF-9067-74CF-5C2A-5EBBC729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13" y="209550"/>
            <a:ext cx="10252075" cy="561975"/>
          </a:xfrm>
        </p:spPr>
        <p:txBody>
          <a:bodyPr/>
          <a:lstStyle/>
          <a:p>
            <a:r>
              <a:rPr lang="en-US"/>
              <a:t>2023 Wildfire Mitigation Plan Activities Q1 Summary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3C705D7-EFCD-00B2-2DE5-34AF44C9D043}"/>
              </a:ext>
            </a:extLst>
          </p:cNvPr>
          <p:cNvSpPr txBox="1"/>
          <p:nvPr/>
        </p:nvSpPr>
        <p:spPr>
          <a:xfrm>
            <a:off x="223736" y="1029249"/>
            <a:ext cx="64397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/>
              <a:t>8.1 - Grid Design, Operations, &amp; Maintenance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45A8BB-82A3-D6A0-E783-8A2998167FFC}"/>
              </a:ext>
            </a:extLst>
          </p:cNvPr>
          <p:cNvSpPr txBox="1"/>
          <p:nvPr/>
        </p:nvSpPr>
        <p:spPr>
          <a:xfrm>
            <a:off x="10031913" y="975705"/>
            <a:ext cx="29100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/>
              <a:t>8.2 – Vegetation Management </a:t>
            </a:r>
          </a:p>
          <a:p>
            <a:pPr algn="ctr"/>
            <a:r>
              <a:rPr lang="en-US" sz="1100" b="1"/>
              <a:t>&amp; Inspection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E984AAA-2A74-EE61-0CF4-DFBC7D67D98A}"/>
              </a:ext>
            </a:extLst>
          </p:cNvPr>
          <p:cNvSpPr txBox="1"/>
          <p:nvPr/>
        </p:nvSpPr>
        <p:spPr>
          <a:xfrm>
            <a:off x="10141567" y="5142498"/>
            <a:ext cx="26907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/>
              <a:t>8.3 – Situational Awareness</a:t>
            </a:r>
          </a:p>
          <a:p>
            <a:r>
              <a:rPr lang="en-US" sz="1100" b="1"/>
              <a:t>                          &amp; Forecasting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3ADD442D-7242-A5C0-5B3B-07BC1FD2DC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2213" y="171407"/>
            <a:ext cx="2269788" cy="76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00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49FCF-12AB-4816-89CB-0A3200475D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5998" y="1574025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3.78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Miles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532F76-772D-4D77-8134-5358662E83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11047" y="1580390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OH Hardening - Covered Conductor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3.78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60 miles covered conductor (6%)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Program on track.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F09CCD7-27CC-42F3-A396-679C6AFF9C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15236" y="3444159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8.1.2.5.1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1.31</a:t>
            </a:r>
            <a:endParaRPr lang="en-US" sz="32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 Miles 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1E2711-59C9-4774-AD8E-07B8CCE7190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11047" y="3444159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600" b="1" u="sng"/>
              <a:t>69%</a:t>
            </a:r>
            <a:r>
              <a:rPr lang="en-US" b="1"/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overhead system hardening</a:t>
            </a:r>
            <a:endParaRPr lang="en-US" b="1" u="sng"/>
          </a:p>
          <a:p>
            <a:r>
              <a:rPr lang="en-US" b="1"/>
              <a:t>Volume vs 2023 Goal:</a:t>
            </a:r>
            <a:r>
              <a:rPr lang="en-US"/>
              <a:t> 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1.31 of 1.9 miles hardened </a:t>
            </a:r>
            <a:r>
              <a:rPr lang="en-US"/>
              <a:t>(69%)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64B611-38C2-42E8-AEEA-D11D35861C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5236" y="5314116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8.1.2.5.2</a:t>
            </a:r>
          </a:p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3200">
                <a:solidFill>
                  <a:prstClr val="black"/>
                </a:solidFill>
                <a:latin typeface="Calibri" panose="020F0502020204030204"/>
              </a:rPr>
              <a:t>1.07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Miles</a:t>
            </a:r>
          </a:p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288966A-DB19-462F-A370-D76F44BB5D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1047" y="5315583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15%</a:t>
            </a:r>
            <a:r>
              <a:rPr lang="en-US" b="1"/>
              <a:t> </a:t>
            </a:r>
            <a:r>
              <a:rPr lang="en-US" b="1" u="sng"/>
              <a:t>Overhead transmission fire hardening (Distribution Underbuilt) </a:t>
            </a:r>
          </a:p>
          <a:p>
            <a:r>
              <a:rPr lang="en-US" b="1"/>
              <a:t>Volume vs 2023 Goal:</a:t>
            </a:r>
            <a:r>
              <a:rPr lang="en-US"/>
              <a:t> 1.07 of 7.1 miles hardened (15%) 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Program on track. </a:t>
            </a:r>
            <a:endParaRPr lang="en-US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7927A86-7DB4-4564-82DC-3B99FA0F0A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5231" y="2500396"/>
            <a:ext cx="1333501" cy="84418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8.1.2.8.2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0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Nodes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2A108A2-17FB-47C4-943B-83D535786F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15236" y="2494798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8.1.2.2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4.38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Miles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50C0D-DA1D-443A-BCFB-6FAA4F5359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11047" y="2509132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5%</a:t>
            </a:r>
            <a:r>
              <a:rPr lang="en-US" b="1"/>
              <a:t> </a:t>
            </a:r>
            <a:r>
              <a:rPr lang="en-US" b="1" u="sng"/>
              <a:t>Strategic Undergrounding</a:t>
            </a:r>
          </a:p>
          <a:p>
            <a:r>
              <a:rPr lang="en-US" b="1"/>
              <a:t>Volume vs 2023 Goal: </a:t>
            </a:r>
            <a:r>
              <a:rPr lang="en-US"/>
              <a:t>4.38 of 84.43 miles UG (5%)</a:t>
            </a:r>
            <a:endParaRPr lang="en-US">
              <a:cs typeface="Calibri"/>
            </a:endParaRPr>
          </a:p>
          <a:p>
            <a:r>
              <a:rPr lang="en-US" b="1"/>
              <a:t>Key Actions:</a:t>
            </a:r>
            <a:r>
              <a:rPr lang="en-US"/>
              <a:t> Program on track. 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687199B-4E72-4368-BA09-0F68BAFC662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15236" y="4378972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8.1.2.5.2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3.36</a:t>
            </a:r>
          </a:p>
          <a:p>
            <a:pPr>
              <a:spcBef>
                <a:spcPts val="0"/>
              </a:spcBef>
            </a:pPr>
            <a:r>
              <a:rPr lang="en-US" sz="1200" b="0"/>
              <a:t>Miles</a:t>
            </a:r>
          </a:p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BDF741-41E8-44C0-941C-4BC3C28BFAC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711047" y="4381300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24%</a:t>
            </a:r>
            <a:r>
              <a:rPr lang="en-US" b="1"/>
              <a:t> </a:t>
            </a:r>
            <a:r>
              <a:rPr lang="en-US" b="1" u="sng"/>
              <a:t>Transmission overhead system hardening</a:t>
            </a:r>
          </a:p>
          <a:p>
            <a:r>
              <a:rPr lang="en-US" b="1"/>
              <a:t>Volume vs 2023 Goal:</a:t>
            </a:r>
            <a:r>
              <a:rPr lang="en-US"/>
              <a:t> 3.36 of 14.1 miles hardened (24%)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E40C4F-36B9-4781-B98A-3D88AE9223FF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095232" y="1571093"/>
            <a:ext cx="1333500" cy="84418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8.1.2.8.1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0</a:t>
            </a:r>
          </a:p>
          <a:p>
            <a:pPr>
              <a:spcBef>
                <a:spcPts val="0"/>
              </a:spcBef>
            </a:pPr>
            <a:r>
              <a:rPr lang="en-US" sz="1200" b="0"/>
              <a:t>Circuits</a:t>
            </a:r>
            <a:endParaRPr lang="en-US" sz="200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5338BEF-C7E2-4DE0-B32D-8848AA2C7D2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095230" y="3444159"/>
            <a:ext cx="1333501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8.1.2.8.3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2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Base Stations</a:t>
            </a:r>
            <a:endParaRPr lang="en-US" sz="1100" b="0"/>
          </a:p>
          <a:p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0C56E4-308C-40A3-8FA2-91427FDA7A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692762" y="3444159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communications reliability improvements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2 of 35 base stations (6%)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Program on track.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8750" y="1075373"/>
            <a:ext cx="11907838" cy="390628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8.1 – Grid Design, Operations, and Maintenance</a:t>
            </a:r>
          </a:p>
        </p:txBody>
      </p:sp>
      <p:sp>
        <p:nvSpPr>
          <p:cNvPr id="26" name="Text Placeholder 16">
            <a:extLst>
              <a:ext uri="{FF2B5EF4-FFF2-40B4-BE49-F238E27FC236}">
                <a16:creationId xmlns:a16="http://schemas.microsoft.com/office/drawing/2014/main" id="{590E3C7A-292B-4404-942E-0AE3712110F5}"/>
              </a:ext>
            </a:extLst>
          </p:cNvPr>
          <p:cNvSpPr txBox="1">
            <a:spLocks/>
          </p:cNvSpPr>
          <p:nvPr/>
        </p:nvSpPr>
        <p:spPr>
          <a:xfrm>
            <a:off x="7692762" y="1577141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Advanced Protection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0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5 circuits enabled (0%)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Program not started. </a:t>
            </a:r>
          </a:p>
        </p:txBody>
      </p:sp>
      <p:sp>
        <p:nvSpPr>
          <p:cNvPr id="27" name="Text Placeholder 17">
            <a:extLst>
              <a:ext uri="{FF2B5EF4-FFF2-40B4-BE49-F238E27FC236}">
                <a16:creationId xmlns:a16="http://schemas.microsoft.com/office/drawing/2014/main" id="{B708125C-B4DB-4531-A5AC-E0BAD0FD9135}"/>
              </a:ext>
            </a:extLst>
          </p:cNvPr>
          <p:cNvSpPr txBox="1">
            <a:spLocks/>
          </p:cNvSpPr>
          <p:nvPr/>
        </p:nvSpPr>
        <p:spPr>
          <a:xfrm>
            <a:off x="6095229" y="4381300"/>
            <a:ext cx="1333501" cy="841248"/>
          </a:xfrm>
          <a:prstGeom prst="rect">
            <a:avLst/>
          </a:prstGeo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8.1.4.3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7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Capacitors</a:t>
            </a:r>
            <a:endParaRPr lang="en-US" sz="1100" b="0"/>
          </a:p>
          <a:p>
            <a:endParaRPr lang="en-US"/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724D3F51-A828-4E14-A443-B3014620CB58}"/>
              </a:ext>
            </a:extLst>
          </p:cNvPr>
          <p:cNvSpPr txBox="1">
            <a:spLocks/>
          </p:cNvSpPr>
          <p:nvPr/>
        </p:nvSpPr>
        <p:spPr>
          <a:xfrm>
            <a:off x="7692762" y="4376039"/>
            <a:ext cx="4224528" cy="8441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Capacitor maintenance and replacement program - SCADA capacitors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7 of 15 SCADA capacitors (47%)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 on track.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A60E1AF-1BAE-455A-A98C-D96F2B921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732" y="6381750"/>
            <a:ext cx="4295775" cy="476250"/>
          </a:xfrm>
          <a:prstGeom prst="rect">
            <a:avLst/>
          </a:prstGeom>
        </p:spPr>
      </p:pic>
      <p:sp>
        <p:nvSpPr>
          <p:cNvPr id="29" name="Slide Number Placeholder 2">
            <a:extLst>
              <a:ext uri="{FF2B5EF4-FFF2-40B4-BE49-F238E27FC236}">
                <a16:creationId xmlns:a16="http://schemas.microsoft.com/office/drawing/2014/main" id="{5274F6E3-9881-4755-9DBF-D5A89F2F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444A6-3D20-A0D0-1438-293B26EAC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0716" y="159523"/>
            <a:ext cx="1962318" cy="57310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7A794F6-4C76-41A4-775C-F44A2CFACAEE}"/>
              </a:ext>
            </a:extLst>
          </p:cNvPr>
          <p:cNvSpPr/>
          <p:nvPr/>
        </p:nvSpPr>
        <p:spPr>
          <a:xfrm>
            <a:off x="10595113" y="732630"/>
            <a:ext cx="1417921" cy="2063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itle 3">
            <a:extLst>
              <a:ext uri="{FF2B5EF4-FFF2-40B4-BE49-F238E27FC236}">
                <a16:creationId xmlns:a16="http://schemas.microsoft.com/office/drawing/2014/main" id="{3212C1D7-D1D3-9E55-5AAF-65AB75BDF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13" y="209550"/>
            <a:ext cx="10252075" cy="561975"/>
          </a:xfrm>
        </p:spPr>
        <p:txBody>
          <a:bodyPr/>
          <a:lstStyle/>
          <a:p>
            <a:r>
              <a:rPr lang="en-US"/>
              <a:t>Q1 Activity Status vs 2023 Goals</a:t>
            </a:r>
          </a:p>
        </p:txBody>
      </p:sp>
      <p:sp>
        <p:nvSpPr>
          <p:cNvPr id="31" name="Text Placeholder 16">
            <a:extLst>
              <a:ext uri="{FF2B5EF4-FFF2-40B4-BE49-F238E27FC236}">
                <a16:creationId xmlns:a16="http://schemas.microsoft.com/office/drawing/2014/main" id="{F3B68FF2-A710-B3E4-FC76-B2020D025BB9}"/>
              </a:ext>
            </a:extLst>
          </p:cNvPr>
          <p:cNvSpPr txBox="1">
            <a:spLocks/>
          </p:cNvSpPr>
          <p:nvPr/>
        </p:nvSpPr>
        <p:spPr>
          <a:xfrm>
            <a:off x="7692762" y="2509132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Early Fault Detection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0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60 nodes enabled (0%)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Program not started.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9D8953B-497F-78FE-7ADE-2DA19E526BC1}"/>
              </a:ext>
            </a:extLst>
          </p:cNvPr>
          <p:cNvSpPr txBox="1"/>
          <p:nvPr/>
        </p:nvSpPr>
        <p:spPr>
          <a:xfrm>
            <a:off x="158750" y="6427470"/>
            <a:ext cx="316309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i="1">
                <a:solidFill>
                  <a:schemeClr val="bg1">
                    <a:lumMod val="50000"/>
                  </a:schemeClr>
                </a:solidFill>
              </a:rPr>
              <a:t>All data is up to date as of March 31, 2023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76B46825-7576-2876-5861-F45FE36A1704}"/>
              </a:ext>
            </a:extLst>
          </p:cNvPr>
          <p:cNvSpPr txBox="1">
            <a:spLocks/>
          </p:cNvSpPr>
          <p:nvPr/>
        </p:nvSpPr>
        <p:spPr>
          <a:xfrm>
            <a:off x="6093706" y="5309504"/>
            <a:ext cx="1335024" cy="8412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8.1.4.4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2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Fuses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6279DFBE-5A7C-83CF-0840-090F2FA450CE}"/>
              </a:ext>
            </a:extLst>
          </p:cNvPr>
          <p:cNvSpPr txBox="1">
            <a:spLocks/>
          </p:cNvSpPr>
          <p:nvPr/>
        </p:nvSpPr>
        <p:spPr>
          <a:xfrm>
            <a:off x="7693128" y="5309504"/>
            <a:ext cx="4224162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5%</a:t>
            </a: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b="1" u="sng">
                <a:solidFill>
                  <a:prstClr val="black"/>
                </a:solidFill>
                <a:latin typeface="Calibri" panose="020F0502020204030204"/>
              </a:rPr>
              <a:t>Expulsion fuse replacement</a:t>
            </a:r>
          </a:p>
          <a:p>
            <a:pPr>
              <a:defRPr/>
            </a:pP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Volume vs 2023 Goal: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 2 of 40 expulsion fuses (5%)</a:t>
            </a:r>
            <a:endParaRPr lang="en-US" b="1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Key Actions: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 Program on track.</a:t>
            </a:r>
            <a:endParaRPr lang="en-US">
              <a:solidFill>
                <a:prstClr val="black"/>
              </a:solidFill>
              <a:latin typeface="Calibri" panose="020F0502020204030204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9543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F09CCD7-27CC-42F3-A396-679C6AFF9C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15236" y="2489817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8.1.4.6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578</a:t>
            </a:r>
            <a:endParaRPr lang="en-US" sz="32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Arrestors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1E2711-59C9-4774-AD8E-07B8CCE7190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11047" y="2489817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600" b="1" u="sng"/>
              <a:t>31%</a:t>
            </a:r>
            <a:r>
              <a:rPr lang="en-US" b="1"/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Lightning arrester removal and replacement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/>
              <a:t>Volume vs 2023 Goal:</a:t>
            </a:r>
            <a:r>
              <a:rPr lang="en-US"/>
              <a:t> 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578 of 1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,848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lightning arrestors replaced </a:t>
            </a:r>
            <a:r>
              <a:rPr lang="en-US"/>
              <a:t>(31%)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 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64B611-38C2-42E8-AEEA-D11D35861C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5236" y="4381440"/>
            <a:ext cx="1335024" cy="84124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8.1.2.10.2</a:t>
            </a:r>
          </a:p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Miles</a:t>
            </a:r>
          </a:p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288966A-DB19-462F-A370-D76F44BB5D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0665" y="4375130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Strategic Pole Replacement Program</a:t>
            </a:r>
          </a:p>
          <a:p>
            <a:r>
              <a:rPr lang="en-US" b="1"/>
              <a:t>Volume vs 2023 Goal:</a:t>
            </a:r>
            <a:r>
              <a:rPr lang="en-US"/>
              <a:t> 0 of 60 poles (0%) 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Program not started.</a:t>
            </a:r>
            <a:endParaRPr lang="en-US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7927A86-7DB4-4564-82DC-3B99FA0F0A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5231" y="2491203"/>
            <a:ext cx="1333501" cy="844181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4,326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Structures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2A108A2-17FB-47C4-943B-83D535786F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15236" y="1536593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8.1.4.5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71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Hotline Clamps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50C0D-DA1D-443A-BCFB-6FAA4F5359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11047" y="1572559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Maintenance, repair, and replacement of connectors, including hotline clamps 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71 of 250 hotline clamps (28%)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687199B-4E72-4368-BA09-0F68BAFC662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15236" y="3457564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8.1.2.10.1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81</a:t>
            </a:r>
          </a:p>
          <a:p>
            <a:pPr>
              <a:spcBef>
                <a:spcPts val="0"/>
              </a:spcBef>
            </a:pPr>
            <a:r>
              <a:rPr lang="en-US" sz="1200" b="0"/>
              <a:t>Poles</a:t>
            </a:r>
          </a:p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BDF741-41E8-44C0-941C-4BC3C28BFAC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739057" y="3444159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41%</a:t>
            </a:r>
            <a:r>
              <a:rPr lang="en-US" b="1"/>
              <a:t> </a:t>
            </a:r>
            <a:r>
              <a:rPr lang="en-US" b="1" u="sng"/>
              <a:t>Avian Protection</a:t>
            </a:r>
          </a:p>
          <a:p>
            <a:r>
              <a:rPr lang="en-US" b="1"/>
              <a:t>Volume vs 2023 Goal:</a:t>
            </a:r>
            <a:r>
              <a:rPr lang="en-US"/>
              <a:t> 81 of 200 poles (41%)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7D2FA60-317B-4DDB-9999-CD0C1AB7DAF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710299" y="5322936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PSPS sectionalizing enhancements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0 of 10 sectionalizing devices (0%)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not started.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5338BEF-C7E2-4DE0-B32D-8848AA2C7D2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095229" y="3444159"/>
            <a:ext cx="1333501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8.1.3.2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130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Structures</a:t>
            </a:r>
            <a:endParaRPr lang="en-US" sz="1100" b="0"/>
          </a:p>
          <a:p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0C56E4-308C-40A3-8FA2-91427FDA7A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692396" y="3450087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Transmission overhead detailed inspections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130 of 2,387 </a:t>
            </a:r>
            <a:r>
              <a:rPr lang="en-US"/>
              <a:t>structures inspected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(1%)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8750" y="1075373"/>
            <a:ext cx="11907838" cy="390628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8.1 – Grid Design, Operations, and Maintenance (2 of 4)</a:t>
            </a:r>
          </a:p>
        </p:txBody>
      </p:sp>
      <p:sp>
        <p:nvSpPr>
          <p:cNvPr id="26" name="Text Placeholder 16">
            <a:extLst>
              <a:ext uri="{FF2B5EF4-FFF2-40B4-BE49-F238E27FC236}">
                <a16:creationId xmlns:a16="http://schemas.microsoft.com/office/drawing/2014/main" id="{590E3C7A-292B-4404-942E-0AE3712110F5}"/>
              </a:ext>
            </a:extLst>
          </p:cNvPr>
          <p:cNvSpPr txBox="1">
            <a:spLocks/>
          </p:cNvSpPr>
          <p:nvPr/>
        </p:nvSpPr>
        <p:spPr>
          <a:xfrm>
            <a:off x="7692762" y="1571092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600" b="1" u="sng">
                <a:latin typeface="Calibri" panose="020F0502020204030204"/>
              </a:rPr>
              <a:t>13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b="1" u="sng">
                <a:latin typeface="Calibri" panose="020F0502020204030204"/>
              </a:rPr>
              <a:t>Standby Power Program</a:t>
            </a:r>
            <a:endParaRPr kumimoji="0" lang="en-US" sz="1200" b="1" i="0" u="sng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lang="en-US" b="1">
                <a:latin typeface="Calibri" panose="020F0502020204030204"/>
              </a:rPr>
              <a:t> 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38 of 300 generators (</a:t>
            </a:r>
            <a:r>
              <a:rPr lang="en-US">
                <a:latin typeface="Calibri" panose="020F0502020204030204"/>
              </a:rPr>
              <a:t>13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Program on track.</a:t>
            </a:r>
            <a:endParaRPr lang="en-US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27" name="Text Placeholder 17">
            <a:extLst>
              <a:ext uri="{FF2B5EF4-FFF2-40B4-BE49-F238E27FC236}">
                <a16:creationId xmlns:a16="http://schemas.microsoft.com/office/drawing/2014/main" id="{B708125C-B4DB-4531-A5AC-E0BAD0FD9135}"/>
              </a:ext>
            </a:extLst>
          </p:cNvPr>
          <p:cNvSpPr txBox="1">
            <a:spLocks/>
          </p:cNvSpPr>
          <p:nvPr/>
        </p:nvSpPr>
        <p:spPr>
          <a:xfrm>
            <a:off x="6095229" y="4382039"/>
            <a:ext cx="1333501" cy="841248"/>
          </a:xfrm>
          <a:prstGeom prst="rect">
            <a:avLst/>
          </a:prstGeo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8.1.3.3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2,989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Structures</a:t>
            </a:r>
            <a:endParaRPr lang="en-US" sz="1100" b="0"/>
          </a:p>
          <a:p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A60E1AF-1BAE-455A-A98C-D96F2B921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732" y="6381750"/>
            <a:ext cx="4295775" cy="476250"/>
          </a:xfrm>
          <a:prstGeom prst="rect">
            <a:avLst/>
          </a:prstGeom>
        </p:spPr>
      </p:pic>
      <p:sp>
        <p:nvSpPr>
          <p:cNvPr id="29" name="Slide Number Placeholder 2">
            <a:extLst>
              <a:ext uri="{FF2B5EF4-FFF2-40B4-BE49-F238E27FC236}">
                <a16:creationId xmlns:a16="http://schemas.microsoft.com/office/drawing/2014/main" id="{5274F6E3-9881-4755-9DBF-D5A89F2F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444A6-3D20-A0D0-1438-293B26EAC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0716" y="159523"/>
            <a:ext cx="1962318" cy="57310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7A794F6-4C76-41A4-775C-F44A2CFACAEE}"/>
              </a:ext>
            </a:extLst>
          </p:cNvPr>
          <p:cNvSpPr/>
          <p:nvPr/>
        </p:nvSpPr>
        <p:spPr>
          <a:xfrm>
            <a:off x="10595113" y="732630"/>
            <a:ext cx="1417921" cy="2063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itle 3">
            <a:extLst>
              <a:ext uri="{FF2B5EF4-FFF2-40B4-BE49-F238E27FC236}">
                <a16:creationId xmlns:a16="http://schemas.microsoft.com/office/drawing/2014/main" id="{3212C1D7-D1D3-9E55-5AAF-65AB75BDF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13" y="209550"/>
            <a:ext cx="10252075" cy="561975"/>
          </a:xfrm>
        </p:spPr>
        <p:txBody>
          <a:bodyPr/>
          <a:lstStyle/>
          <a:p>
            <a:r>
              <a:rPr lang="en-US"/>
              <a:t>Q1 Activity Status vs 2023 Goals</a:t>
            </a:r>
          </a:p>
        </p:txBody>
      </p:sp>
      <p:sp>
        <p:nvSpPr>
          <p:cNvPr id="31" name="Text Placeholder 16">
            <a:extLst>
              <a:ext uri="{FF2B5EF4-FFF2-40B4-BE49-F238E27FC236}">
                <a16:creationId xmlns:a16="http://schemas.microsoft.com/office/drawing/2014/main" id="{F3B68FF2-A710-B3E4-FC76-B2020D025BB9}"/>
              </a:ext>
            </a:extLst>
          </p:cNvPr>
          <p:cNvSpPr txBox="1">
            <a:spLocks/>
          </p:cNvSpPr>
          <p:nvPr/>
        </p:nvSpPr>
        <p:spPr>
          <a:xfrm>
            <a:off x="7692396" y="2494478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overhead detailed inspections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4,326 of 11,100 </a:t>
            </a:r>
            <a:r>
              <a:rPr lang="en-US"/>
              <a:t>structures inspected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(39%)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</a:t>
            </a: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7A3BBC35-1ED8-307B-4F17-8442A13E21FB}"/>
              </a:ext>
            </a:extLst>
          </p:cNvPr>
          <p:cNvSpPr txBox="1">
            <a:spLocks/>
          </p:cNvSpPr>
          <p:nvPr/>
        </p:nvSpPr>
        <p:spPr>
          <a:xfrm>
            <a:off x="216760" y="5315815"/>
            <a:ext cx="1333500" cy="8441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8.1.2.11.1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0</a:t>
            </a:r>
          </a:p>
          <a:p>
            <a:pPr>
              <a:spcBef>
                <a:spcPts val="0"/>
              </a:spcBef>
            </a:pPr>
            <a:r>
              <a:rPr lang="en-US" sz="1200" b="0"/>
              <a:t>Switches</a:t>
            </a:r>
            <a:endParaRPr lang="en-US" sz="2000"/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06AF34F0-2CCC-0546-DD60-53CDD3CA8040}"/>
              </a:ext>
            </a:extLst>
          </p:cNvPr>
          <p:cNvSpPr txBox="1">
            <a:spLocks/>
          </p:cNvSpPr>
          <p:nvPr/>
        </p:nvSpPr>
        <p:spPr>
          <a:xfrm>
            <a:off x="6095232" y="1569626"/>
            <a:ext cx="1333501" cy="84418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8.1.2.11.2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38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Generators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33" name="Text Placeholder 45">
            <a:extLst>
              <a:ext uri="{FF2B5EF4-FFF2-40B4-BE49-F238E27FC236}">
                <a16:creationId xmlns:a16="http://schemas.microsoft.com/office/drawing/2014/main" id="{E576BAAF-4505-615B-7B5E-0DAAE1CBCFF5}"/>
              </a:ext>
            </a:extLst>
          </p:cNvPr>
          <p:cNvSpPr txBox="1">
            <a:spLocks/>
          </p:cNvSpPr>
          <p:nvPr/>
        </p:nvSpPr>
        <p:spPr>
          <a:xfrm>
            <a:off x="7692396" y="4375972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31%</a:t>
            </a:r>
            <a:r>
              <a:rPr lang="en-US" b="1"/>
              <a:t> </a:t>
            </a:r>
            <a:r>
              <a:rPr lang="en-US" b="1" u="sng"/>
              <a:t>Distribution Infrared Inspections</a:t>
            </a:r>
          </a:p>
          <a:p>
            <a:r>
              <a:rPr lang="en-US" b="1"/>
              <a:t>Volume vs 2023 Goal:</a:t>
            </a:r>
            <a:r>
              <a:rPr lang="en-US"/>
              <a:t> 2,989 of 9,578 structures inspected (31%)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track.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D500F62-FC09-9F9C-1DA9-46BDCD9DB9D1}"/>
              </a:ext>
            </a:extLst>
          </p:cNvPr>
          <p:cNvSpPr txBox="1"/>
          <p:nvPr/>
        </p:nvSpPr>
        <p:spPr>
          <a:xfrm>
            <a:off x="158750" y="6427470"/>
            <a:ext cx="316309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i="1">
                <a:solidFill>
                  <a:schemeClr val="bg1">
                    <a:lumMod val="50000"/>
                  </a:schemeClr>
                </a:solidFill>
              </a:rPr>
              <a:t>All data is up to date as of March 31, 2023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A2000C86-4214-0B05-C182-AABD8C19FD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3706" y="5313542"/>
            <a:ext cx="1335024" cy="84124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8.1.3.4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0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Structures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40" name="Text Placeholder 45">
            <a:extLst>
              <a:ext uri="{FF2B5EF4-FFF2-40B4-BE49-F238E27FC236}">
                <a16:creationId xmlns:a16="http://schemas.microsoft.com/office/drawing/2014/main" id="{FFEA0219-CB0C-81FC-19AB-B79BB91DE6EF}"/>
              </a:ext>
            </a:extLst>
          </p:cNvPr>
          <p:cNvSpPr txBox="1">
            <a:spLocks/>
          </p:cNvSpPr>
          <p:nvPr/>
        </p:nvSpPr>
        <p:spPr>
          <a:xfrm>
            <a:off x="7692396" y="5310435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Transmission Infrared Inspections</a:t>
            </a:r>
          </a:p>
          <a:p>
            <a:r>
              <a:rPr lang="en-US" b="1"/>
              <a:t>Volume vs 2023 Goal:</a:t>
            </a:r>
            <a:r>
              <a:rPr lang="en-US"/>
              <a:t> 0 of 6,179 structures inspected (0%)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not started. </a:t>
            </a:r>
          </a:p>
        </p:txBody>
      </p:sp>
    </p:spTree>
    <p:extLst>
      <p:ext uri="{BB962C8B-B14F-4D97-AF65-F5344CB8AC3E}">
        <p14:creationId xmlns:p14="http://schemas.microsoft.com/office/powerpoint/2010/main" val="4231371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64B611-38C2-42E8-AEEA-D11D35861C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5236" y="4384503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8.1.3.8</a:t>
            </a:r>
          </a:p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3200">
                <a:solidFill>
                  <a:prstClr val="black"/>
                </a:solidFill>
                <a:latin typeface="Calibri" panose="020F0502020204030204"/>
              </a:rPr>
              <a:t>24,998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Structures</a:t>
            </a:r>
          </a:p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7927A86-7DB4-4564-82DC-3B99FA0F0A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5233" y="2541004"/>
            <a:ext cx="1333501" cy="844181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8.1.3.11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92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Structures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2A108A2-17FB-47C4-943B-83D535786F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15236" y="1559566"/>
            <a:ext cx="1335024" cy="841248"/>
          </a:xfrm>
          <a:solidFill>
            <a:srgbClr val="CC66FF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8.1.3.5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53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Structures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50C0D-DA1D-443A-BCFB-6FAA4F5359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11047" y="1573900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106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Wood </a:t>
            </a:r>
            <a:r>
              <a:rPr lang="en-US" b="1" u="sng">
                <a:solidFill>
                  <a:prstClr val="black"/>
                </a:solidFill>
                <a:latin typeface="Calibri" panose="020F0502020204030204"/>
              </a:rPr>
              <a:t>P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ole </a:t>
            </a:r>
            <a:r>
              <a:rPr lang="en-US" b="1" u="sng">
                <a:solidFill>
                  <a:prstClr val="black"/>
                </a:solidFill>
                <a:latin typeface="Calibri" panose="020F0502020204030204"/>
              </a:rPr>
              <a:t>I</a:t>
            </a:r>
            <a:r>
              <a:rPr kumimoji="0" lang="en-US" sz="1200" b="1" i="0" u="sng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ntrusive</a:t>
            </a:r>
            <a:endParaRPr kumimoji="0" lang="en-US" sz="1200" b="1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53 of 50 </a:t>
            </a:r>
            <a:r>
              <a:rPr lang="en-US"/>
              <a:t>structures inspected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106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complete.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687199B-4E72-4368-BA09-0F68BAFC662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15236" y="3449359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8.1.3.7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604</a:t>
            </a:r>
          </a:p>
          <a:p>
            <a:pPr>
              <a:spcBef>
                <a:spcPts val="0"/>
              </a:spcBef>
            </a:pPr>
            <a:r>
              <a:rPr lang="en-US" sz="1200" b="0"/>
              <a:t>Structures</a:t>
            </a:r>
          </a:p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BDF741-41E8-44C0-941C-4BC3C28BFAC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711047" y="3451687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4%</a:t>
            </a:r>
            <a:r>
              <a:rPr lang="en-US" b="1"/>
              <a:t> </a:t>
            </a:r>
            <a:r>
              <a:rPr lang="en-US" b="1" u="sng"/>
              <a:t>Drone assessments of distribution infrastructure</a:t>
            </a:r>
          </a:p>
          <a:p>
            <a:r>
              <a:rPr lang="en-US" b="1"/>
              <a:t>Volume vs 2023 Goal:</a:t>
            </a:r>
            <a:r>
              <a:rPr lang="en-US"/>
              <a:t> 604 of 13,692 structures inspected (4%)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7D2FA60-317B-4DDB-9999-CD0C1AB7DAF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710482" y="5351906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9%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Patrol inspections of transmission electric lines and equipment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3,120 of 6,337 </a:t>
            </a:r>
            <a:r>
              <a:rPr lang="en-US"/>
              <a:t>structures inspected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(49%)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5338BEF-C7E2-4DE0-B32D-8848AA2C7D2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095232" y="3463878"/>
            <a:ext cx="1333501" cy="8412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8.1.6.1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100%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Findings</a:t>
            </a:r>
            <a:endParaRPr lang="en-US" sz="1100" b="0"/>
          </a:p>
          <a:p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0C56E4-308C-40A3-8FA2-91427FDA7A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692762" y="3460036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QA/QC of Transmission Inspections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100%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100% findings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(100%)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Program on track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8750" y="1075373"/>
            <a:ext cx="11907838" cy="390628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8.1 – Grid Design, Operations, and Maintenance (3 of 4)</a:t>
            </a:r>
          </a:p>
        </p:txBody>
      </p:sp>
      <p:sp>
        <p:nvSpPr>
          <p:cNvPr id="26" name="Text Placeholder 16">
            <a:extLst>
              <a:ext uri="{FF2B5EF4-FFF2-40B4-BE49-F238E27FC236}">
                <a16:creationId xmlns:a16="http://schemas.microsoft.com/office/drawing/2014/main" id="{590E3C7A-292B-4404-942E-0AE3712110F5}"/>
              </a:ext>
            </a:extLst>
          </p:cNvPr>
          <p:cNvSpPr txBox="1">
            <a:spLocks/>
          </p:cNvSpPr>
          <p:nvPr/>
        </p:nvSpPr>
        <p:spPr>
          <a:xfrm>
            <a:off x="7692762" y="1577548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0% </a:t>
            </a:r>
            <a:r>
              <a:rPr kumimoji="0" lang="en-US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Additional Transmission Aerial 69kV Tier 3 Visual Inspection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1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 </a:t>
            </a:r>
            <a:r>
              <a:rPr kumimoji="0" lang="en-US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 of 1,632 </a:t>
            </a:r>
            <a:r>
              <a:rPr lang="en-US"/>
              <a:t>structures inspected</a:t>
            </a:r>
            <a:r>
              <a:rPr kumimoji="0" lang="en-US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(0%)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1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 </a:t>
            </a:r>
            <a:r>
              <a:rPr kumimoji="0" lang="en-US" i="0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 not started.</a:t>
            </a:r>
          </a:p>
        </p:txBody>
      </p:sp>
      <p:sp>
        <p:nvSpPr>
          <p:cNvPr id="27" name="Text Placeholder 17">
            <a:extLst>
              <a:ext uri="{FF2B5EF4-FFF2-40B4-BE49-F238E27FC236}">
                <a16:creationId xmlns:a16="http://schemas.microsoft.com/office/drawing/2014/main" id="{B708125C-B4DB-4531-A5AC-E0BAD0FD9135}"/>
              </a:ext>
            </a:extLst>
          </p:cNvPr>
          <p:cNvSpPr txBox="1">
            <a:spLocks/>
          </p:cNvSpPr>
          <p:nvPr/>
        </p:nvSpPr>
        <p:spPr>
          <a:xfrm>
            <a:off x="6095232" y="4400721"/>
            <a:ext cx="1333501" cy="841248"/>
          </a:xfrm>
          <a:prstGeom prst="rect">
            <a:avLst/>
          </a:prstGeo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8.1.6.2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8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Structures</a:t>
            </a:r>
            <a:endParaRPr lang="en-US" sz="1100" b="0"/>
          </a:p>
          <a:p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A60E1AF-1BAE-455A-A98C-D96F2B921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732" y="6381750"/>
            <a:ext cx="4295775" cy="476250"/>
          </a:xfrm>
          <a:prstGeom prst="rect">
            <a:avLst/>
          </a:prstGeom>
        </p:spPr>
      </p:pic>
      <p:sp>
        <p:nvSpPr>
          <p:cNvPr id="29" name="Slide Number Placeholder 2">
            <a:extLst>
              <a:ext uri="{FF2B5EF4-FFF2-40B4-BE49-F238E27FC236}">
                <a16:creationId xmlns:a16="http://schemas.microsoft.com/office/drawing/2014/main" id="{5274F6E3-9881-4755-9DBF-D5A89F2F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444A6-3D20-A0D0-1438-293B26EAC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0716" y="159523"/>
            <a:ext cx="1962318" cy="573107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7A794F6-4C76-41A4-775C-F44A2CFACAEE}"/>
              </a:ext>
            </a:extLst>
          </p:cNvPr>
          <p:cNvSpPr/>
          <p:nvPr/>
        </p:nvSpPr>
        <p:spPr>
          <a:xfrm>
            <a:off x="10595113" y="732630"/>
            <a:ext cx="1417921" cy="2063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itle 3">
            <a:extLst>
              <a:ext uri="{FF2B5EF4-FFF2-40B4-BE49-F238E27FC236}">
                <a16:creationId xmlns:a16="http://schemas.microsoft.com/office/drawing/2014/main" id="{3212C1D7-D1D3-9E55-5AAF-65AB75BDF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13" y="209550"/>
            <a:ext cx="10252075" cy="561975"/>
          </a:xfrm>
        </p:spPr>
        <p:txBody>
          <a:bodyPr/>
          <a:lstStyle/>
          <a:p>
            <a:r>
              <a:rPr lang="en-US"/>
              <a:t>Q1 Activity Status vs 2023 Goals</a:t>
            </a:r>
          </a:p>
        </p:txBody>
      </p:sp>
      <p:sp>
        <p:nvSpPr>
          <p:cNvPr id="31" name="Text Placeholder 16">
            <a:extLst>
              <a:ext uri="{FF2B5EF4-FFF2-40B4-BE49-F238E27FC236}">
                <a16:creationId xmlns:a16="http://schemas.microsoft.com/office/drawing/2014/main" id="{F3B68FF2-A710-B3E4-FC76-B2020D025BB9}"/>
              </a:ext>
            </a:extLst>
          </p:cNvPr>
          <p:cNvSpPr txBox="1">
            <a:spLocks/>
          </p:cNvSpPr>
          <p:nvPr/>
        </p:nvSpPr>
        <p:spPr>
          <a:xfrm>
            <a:off x="7692762" y="2529065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Substation inspections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92 of 384 </a:t>
            </a:r>
            <a:r>
              <a:rPr lang="en-US"/>
              <a:t>structures inspected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(24%)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</a:t>
            </a: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7A3BBC35-1ED8-307B-4F17-8442A13E21FB}"/>
              </a:ext>
            </a:extLst>
          </p:cNvPr>
          <p:cNvSpPr txBox="1">
            <a:spLocks/>
          </p:cNvSpPr>
          <p:nvPr/>
        </p:nvSpPr>
        <p:spPr>
          <a:xfrm>
            <a:off x="216760" y="5360537"/>
            <a:ext cx="1333500" cy="84418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8.1.3.9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3,120</a:t>
            </a:r>
          </a:p>
          <a:p>
            <a:pPr>
              <a:spcBef>
                <a:spcPts val="0"/>
              </a:spcBef>
            </a:pPr>
            <a:r>
              <a:rPr lang="en-US" sz="1200" b="0"/>
              <a:t>Structures</a:t>
            </a:r>
            <a:endParaRPr lang="en-US" sz="2000"/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id="{06AF34F0-2CCC-0546-DD60-53CDD3CA8040}"/>
              </a:ext>
            </a:extLst>
          </p:cNvPr>
          <p:cNvSpPr txBox="1">
            <a:spLocks/>
          </p:cNvSpPr>
          <p:nvPr/>
        </p:nvSpPr>
        <p:spPr>
          <a:xfrm>
            <a:off x="6112668" y="1574723"/>
            <a:ext cx="1333501" cy="8441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8.1.3.10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0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Structures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33" name="Text Placeholder 45">
            <a:extLst>
              <a:ext uri="{FF2B5EF4-FFF2-40B4-BE49-F238E27FC236}">
                <a16:creationId xmlns:a16="http://schemas.microsoft.com/office/drawing/2014/main" id="{E576BAAF-4505-615B-7B5E-0DAAE1CBCFF5}"/>
              </a:ext>
            </a:extLst>
          </p:cNvPr>
          <p:cNvSpPr txBox="1">
            <a:spLocks/>
          </p:cNvSpPr>
          <p:nvPr/>
        </p:nvSpPr>
        <p:spPr>
          <a:xfrm>
            <a:off x="7692762" y="4404718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5%</a:t>
            </a:r>
            <a:r>
              <a:rPr lang="en-US" b="1"/>
              <a:t> </a:t>
            </a:r>
            <a:r>
              <a:rPr lang="en-US" b="1" u="sng"/>
              <a:t>QA/QC of Distribution Detailed Inspections</a:t>
            </a:r>
          </a:p>
          <a:p>
            <a:r>
              <a:rPr lang="en-US" b="1"/>
              <a:t>Volume vs 2023 Goal:</a:t>
            </a:r>
            <a:r>
              <a:rPr lang="en-US"/>
              <a:t> 8 of 160 structures inspected (5%)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track. </a:t>
            </a:r>
          </a:p>
        </p:txBody>
      </p:sp>
      <p:sp>
        <p:nvSpPr>
          <p:cNvPr id="30" name="Text Placeholder 47">
            <a:extLst>
              <a:ext uri="{FF2B5EF4-FFF2-40B4-BE49-F238E27FC236}">
                <a16:creationId xmlns:a16="http://schemas.microsoft.com/office/drawing/2014/main" id="{345FCBE8-131C-0C68-1E29-BC279E158F42}"/>
              </a:ext>
            </a:extLst>
          </p:cNvPr>
          <p:cNvSpPr txBox="1">
            <a:spLocks/>
          </p:cNvSpPr>
          <p:nvPr/>
        </p:nvSpPr>
        <p:spPr>
          <a:xfrm>
            <a:off x="1710665" y="4390199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29%</a:t>
            </a:r>
            <a:r>
              <a:rPr lang="en-US" b="1"/>
              <a:t> </a:t>
            </a:r>
            <a:r>
              <a:rPr lang="en-US" b="1" u="sng"/>
              <a:t>Patrol inspections of distribution electric lines and equipment</a:t>
            </a:r>
          </a:p>
          <a:p>
            <a:r>
              <a:rPr lang="en-US" b="1"/>
              <a:t>Volume vs 2023 Goal:</a:t>
            </a:r>
            <a:r>
              <a:rPr lang="en-US"/>
              <a:t> 24,998 of 86,880 structures inspected (29%)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C278C7D-15B3-DAAF-544F-5E915CD196A9}"/>
              </a:ext>
            </a:extLst>
          </p:cNvPr>
          <p:cNvSpPr txBox="1"/>
          <p:nvPr/>
        </p:nvSpPr>
        <p:spPr>
          <a:xfrm>
            <a:off x="158750" y="6427470"/>
            <a:ext cx="316309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i="1">
                <a:solidFill>
                  <a:schemeClr val="bg1">
                    <a:lumMod val="50000"/>
                  </a:schemeClr>
                </a:solidFill>
              </a:rPr>
              <a:t>All data is up to date as of March 31, 2023</a:t>
            </a:r>
          </a:p>
        </p:txBody>
      </p:sp>
      <p:sp>
        <p:nvSpPr>
          <p:cNvPr id="37" name="Text Placeholder 5">
            <a:extLst>
              <a:ext uri="{FF2B5EF4-FFF2-40B4-BE49-F238E27FC236}">
                <a16:creationId xmlns:a16="http://schemas.microsoft.com/office/drawing/2014/main" id="{CD55CB64-8395-F022-D3F6-7B14A30B83AC}"/>
              </a:ext>
            </a:extLst>
          </p:cNvPr>
          <p:cNvSpPr txBox="1">
            <a:spLocks/>
          </p:cNvSpPr>
          <p:nvPr/>
        </p:nvSpPr>
        <p:spPr>
          <a:xfrm>
            <a:off x="215236" y="2501993"/>
            <a:ext cx="1335024" cy="8412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8.1.3.6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1</a:t>
            </a:r>
            <a:endParaRPr lang="en-US" sz="32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Structures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5A39471F-27E5-A230-47A8-32D145D5A386}"/>
              </a:ext>
            </a:extLst>
          </p:cNvPr>
          <p:cNvSpPr txBox="1">
            <a:spLocks/>
          </p:cNvSpPr>
          <p:nvPr/>
        </p:nvSpPr>
        <p:spPr>
          <a:xfrm>
            <a:off x="1711047" y="2501993"/>
            <a:ext cx="4224162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1%</a:t>
            </a: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b="1" u="sng">
                <a:solidFill>
                  <a:prstClr val="black"/>
                </a:solidFill>
                <a:latin typeface="Calibri" panose="020F0502020204030204"/>
              </a:rPr>
              <a:t>Transmission Wood Pole Intrusive</a:t>
            </a:r>
          </a:p>
          <a:p>
            <a:pPr>
              <a:defRPr/>
            </a:pPr>
            <a:r>
              <a:rPr lang="en-US" b="1"/>
              <a:t>Volume vs 2023 Goal:</a:t>
            </a:r>
            <a:r>
              <a:rPr lang="en-US"/>
              <a:t> 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 1 of 73 </a:t>
            </a:r>
            <a:r>
              <a:rPr lang="en-US"/>
              <a:t>structures inspected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/>
              <a:t>(1%)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 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63930D41-F734-7EF8-1B56-36790857B8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5232" y="5360537"/>
            <a:ext cx="1335024" cy="841248"/>
          </a:xfrm>
          <a:solidFill>
            <a:srgbClr val="92D050"/>
          </a:solidFill>
          <a:ln>
            <a:noFill/>
          </a:ln>
        </p:spPr>
        <p:txBody>
          <a:bodyPr vert="horz" wrap="none" lIns="9144" tIns="27432" rIns="9144" bIns="0" rtlCol="0" anchor="t">
            <a:noAutofit/>
          </a:bodyPr>
          <a:lstStyle/>
          <a:p>
            <a:r>
              <a:rPr lang="en-US"/>
              <a:t>8.1.6.3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200">
                <a:cs typeface="Calibri"/>
              </a:rPr>
              <a:t>604</a:t>
            </a:r>
          </a:p>
          <a:p>
            <a:pPr>
              <a:spcBef>
                <a:spcPts val="0"/>
              </a:spcBef>
            </a:pPr>
            <a:r>
              <a:rPr lang="en-US" sz="1200" b="0"/>
              <a:t>Structures</a:t>
            </a:r>
            <a:endParaRPr lang="en-US" sz="1200"/>
          </a:p>
        </p:txBody>
      </p:sp>
      <p:sp>
        <p:nvSpPr>
          <p:cNvPr id="52" name="Text Placeholder 45">
            <a:extLst>
              <a:ext uri="{FF2B5EF4-FFF2-40B4-BE49-F238E27FC236}">
                <a16:creationId xmlns:a16="http://schemas.microsoft.com/office/drawing/2014/main" id="{42C8E2C0-3B21-2BCE-FB6D-A3B60B47CD5A}"/>
              </a:ext>
            </a:extLst>
          </p:cNvPr>
          <p:cNvSpPr txBox="1">
            <a:spLocks/>
          </p:cNvSpPr>
          <p:nvPr/>
        </p:nvSpPr>
        <p:spPr>
          <a:xfrm>
            <a:off x="7692762" y="5353143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4% </a:t>
            </a:r>
            <a:r>
              <a:rPr lang="en-US" b="1" u="sng"/>
              <a:t>QA/QC of Distribution Drone Inspections</a:t>
            </a:r>
          </a:p>
          <a:p>
            <a:r>
              <a:rPr lang="en-US" b="1"/>
              <a:t>Volume vs 2023 Goal: </a:t>
            </a:r>
            <a:r>
              <a:rPr lang="en-US"/>
              <a:t>604 of 13,692 structures inspected (4%)</a:t>
            </a:r>
          </a:p>
          <a:p>
            <a:r>
              <a:rPr lang="en-US" b="1"/>
              <a:t>Key Actions: </a:t>
            </a:r>
            <a:r>
              <a:rPr lang="en-US"/>
              <a:t>Program on track. </a:t>
            </a:r>
          </a:p>
        </p:txBody>
      </p:sp>
    </p:spTree>
    <p:extLst>
      <p:ext uri="{BB962C8B-B14F-4D97-AF65-F5344CB8AC3E}">
        <p14:creationId xmlns:p14="http://schemas.microsoft.com/office/powerpoint/2010/main" val="1163009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05920CE-A4C3-49BD-9B51-254882B6A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14344"/>
            <a:ext cx="10252046" cy="562062"/>
          </a:xfrm>
        </p:spPr>
        <p:txBody>
          <a:bodyPr/>
          <a:lstStyle/>
          <a:p>
            <a:r>
              <a:rPr lang="en-US"/>
              <a:t>Q1 Activity Status vs 2023 Goals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74EA8B-8E4A-43D4-A873-8ADBBCB76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A51C-C961-430C-9B62-7862ED08019D}" type="slidenum">
              <a:rPr lang="en-US" smtClean="0"/>
              <a:t>6</a:t>
            </a:fld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FE46FA1-ACDC-4B1B-9A58-83A327D01B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937349" y="1611419"/>
            <a:ext cx="1335024" cy="1069848"/>
          </a:xfrm>
          <a:solidFill>
            <a:srgbClr val="92D050"/>
          </a:solidFill>
          <a:ln>
            <a:noFill/>
          </a:ln>
        </p:spPr>
        <p:txBody>
          <a:bodyPr vert="horz" wrap="none" lIns="27432" tIns="27432" rIns="27432" bIns="27432" rtlCol="0" anchor="t">
            <a:noAutofit/>
          </a:bodyPr>
          <a:lstStyle/>
          <a:p>
            <a:r>
              <a:rPr lang="en-US"/>
              <a:t>8.3.2.1.3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2</a:t>
            </a:r>
          </a:p>
          <a:p>
            <a:pPr>
              <a:spcBef>
                <a:spcPts val="0"/>
              </a:spcBef>
            </a:pPr>
            <a:r>
              <a:rPr lang="en-US" sz="1100" b="0"/>
              <a:t> </a:t>
            </a:r>
            <a:r>
              <a:rPr lang="en-US" sz="1200" b="0"/>
              <a:t>Sensors</a:t>
            </a:r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160D0F-21B5-485A-8557-143B0B06BED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65871" y="1611419"/>
            <a:ext cx="1335024" cy="1069848"/>
          </a:xfrm>
          <a:solidFill>
            <a:srgbClr val="5B9BD5"/>
          </a:solidFill>
          <a:ln>
            <a:noFill/>
          </a:ln>
        </p:spPr>
        <p:txBody>
          <a:bodyPr wrap="none" tIns="27432" bIns="0"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/>
              <a:t>8.1.6.4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/>
              <a:t>20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200" b="0"/>
              <a:t>Structures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1214CA6-6E21-499A-AEC9-A528A4EDE04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601125" y="1611426"/>
            <a:ext cx="4224162" cy="106984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24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r>
              <a:rPr lang="en-US" b="1" i="0" u="sng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Continuous monitoring sensors - </a:t>
            </a:r>
            <a:r>
              <a:rPr kumimoji="0" lang="en-US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Air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Quality Index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2 of 6 air quality sensors installed (24%)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r>
              <a:rPr lang="en-US"/>
              <a:t> Program on track.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579C2DDA-84CD-400F-80CC-F873D54163A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/>
              <a:t>8.1 – Grid Design, Operations, and Maintenance (4 of 4)          8.3 – Situational Awareness and Forecasting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2ACE818E-8117-4679-A15E-77E2233899D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65871" y="2826498"/>
            <a:ext cx="1335024" cy="106984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none" lIns="9144" tIns="27432" rIns="9144" bIns="45720" rtlCol="0" anchor="t">
            <a:noAutofit/>
          </a:bodyPr>
          <a:lstStyle/>
          <a:p>
            <a:r>
              <a:rPr lang="en-US"/>
              <a:t>8.1.6.5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prstClr val="black"/>
                </a:solidFill>
                <a:cs typeface="Calibri"/>
              </a:rPr>
              <a:t>0</a:t>
            </a:r>
            <a:endParaRPr kumimoji="0" lang="en-US" sz="3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Calibri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 Structures</a:t>
            </a:r>
          </a:p>
        </p:txBody>
      </p:sp>
      <p:sp>
        <p:nvSpPr>
          <p:cNvPr id="32" name="Text Placeholder 17">
            <a:extLst>
              <a:ext uri="{FF2B5EF4-FFF2-40B4-BE49-F238E27FC236}">
                <a16:creationId xmlns:a16="http://schemas.microsoft.com/office/drawing/2014/main" id="{A9CEA187-6204-40BE-8C15-D5E9F491AF42}"/>
              </a:ext>
            </a:extLst>
          </p:cNvPr>
          <p:cNvSpPr txBox="1">
            <a:spLocks/>
          </p:cNvSpPr>
          <p:nvPr/>
        </p:nvSpPr>
        <p:spPr>
          <a:xfrm>
            <a:off x="1713187" y="3942558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42D9A3C6-87B3-4649-B722-88B8A95E2F3F}"/>
              </a:ext>
            </a:extLst>
          </p:cNvPr>
          <p:cNvSpPr txBox="1">
            <a:spLocks/>
          </p:cNvSpPr>
          <p:nvPr/>
        </p:nvSpPr>
        <p:spPr>
          <a:xfrm>
            <a:off x="400632" y="3815209"/>
            <a:ext cx="1333500" cy="1009650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E07AA3-FEBE-4F9C-A63A-D57BCEF874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086" y="6356350"/>
            <a:ext cx="4295775" cy="4762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B4D0F6-D316-4E85-F388-47D2A9BA5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0716" y="159523"/>
            <a:ext cx="1962318" cy="57310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5EEA00B-AF89-15DA-C8D5-817BBCB37E9B}"/>
              </a:ext>
            </a:extLst>
          </p:cNvPr>
          <p:cNvSpPr/>
          <p:nvPr/>
        </p:nvSpPr>
        <p:spPr>
          <a:xfrm>
            <a:off x="10595113" y="732630"/>
            <a:ext cx="1417921" cy="2063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B841CFE9-0F3F-C522-88F3-5213C96AC227}"/>
              </a:ext>
            </a:extLst>
          </p:cNvPr>
          <p:cNvSpPr txBox="1">
            <a:spLocks/>
          </p:cNvSpPr>
          <p:nvPr/>
        </p:nvSpPr>
        <p:spPr>
          <a:xfrm>
            <a:off x="1923819" y="2821788"/>
            <a:ext cx="4224162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Tx/>
              <a:buNone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0% </a:t>
            </a:r>
            <a:r>
              <a:rPr lang="en-US" b="1" u="sng">
                <a:solidFill>
                  <a:prstClr val="black"/>
                </a:solidFill>
                <a:latin typeface="Calibri" panose="020F0502020204030204"/>
              </a:rPr>
              <a:t>QA/QC of Substation Inspections</a:t>
            </a:r>
          </a:p>
          <a:p>
            <a:pPr>
              <a:lnSpc>
                <a:spcPct val="100000"/>
              </a:lnSpc>
              <a:buFontTx/>
              <a:buNone/>
              <a:defRPr/>
            </a:pP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Volume vs 2023 Goal: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0 of 18 structures inspected (0%)</a:t>
            </a:r>
          </a:p>
          <a:p>
            <a:pPr>
              <a:lnSpc>
                <a:spcPct val="100000"/>
              </a:lnSpc>
              <a:buFontTx/>
              <a:buNone/>
              <a:defRPr/>
            </a:pP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Key Actions: 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Program not started. 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1AE559E1-A90E-3C78-3DF3-545DAA410414}"/>
              </a:ext>
            </a:extLst>
          </p:cNvPr>
          <p:cNvSpPr txBox="1">
            <a:spLocks/>
          </p:cNvSpPr>
          <p:nvPr/>
        </p:nvSpPr>
        <p:spPr>
          <a:xfrm>
            <a:off x="1923819" y="1615494"/>
            <a:ext cx="4224162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Tx/>
              <a:buNone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167% </a:t>
            </a:r>
            <a:r>
              <a:rPr lang="en-US" b="1" u="sng">
                <a:solidFill>
                  <a:prstClr val="black"/>
                </a:solidFill>
                <a:latin typeface="Calibri" panose="020F0502020204030204"/>
              </a:rPr>
              <a:t>QA/QC of Wood Pole Intrusive Inspections</a:t>
            </a:r>
          </a:p>
          <a:p>
            <a:pPr>
              <a:lnSpc>
                <a:spcPct val="100000"/>
              </a:lnSpc>
              <a:buFontTx/>
              <a:buNone/>
              <a:defRPr/>
            </a:pP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Volume vs 2023 Goal: 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20 of 12 structures inspected (167%)</a:t>
            </a:r>
          </a:p>
          <a:p>
            <a:pPr>
              <a:lnSpc>
                <a:spcPct val="100000"/>
              </a:lnSpc>
              <a:buFontTx/>
              <a:buNone/>
              <a:defRPr/>
            </a:pPr>
            <a:r>
              <a:rPr lang="en-US" b="1">
                <a:solidFill>
                  <a:prstClr val="black"/>
                </a:solidFill>
                <a:latin typeface="Calibri" panose="020F0502020204030204"/>
              </a:rPr>
              <a:t>Key Actions: </a:t>
            </a:r>
            <a:r>
              <a:rPr lang="en-US">
                <a:solidFill>
                  <a:prstClr val="black"/>
                </a:solidFill>
                <a:latin typeface="Calibri" panose="020F0502020204030204"/>
              </a:rPr>
              <a:t>Program ahead of plan.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9A0E1D7-9D75-8982-5214-9EAA48347A22}"/>
              </a:ext>
            </a:extLst>
          </p:cNvPr>
          <p:cNvSpPr txBox="1"/>
          <p:nvPr/>
        </p:nvSpPr>
        <p:spPr>
          <a:xfrm>
            <a:off x="158750" y="6427470"/>
            <a:ext cx="316309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i="1">
                <a:solidFill>
                  <a:schemeClr val="bg1">
                    <a:lumMod val="50000"/>
                  </a:schemeClr>
                </a:solidFill>
              </a:rPr>
              <a:t>All data is up to date as of March 31, 2023</a:t>
            </a:r>
          </a:p>
        </p:txBody>
      </p:sp>
    </p:spTree>
    <p:extLst>
      <p:ext uri="{BB962C8B-B14F-4D97-AF65-F5344CB8AC3E}">
        <p14:creationId xmlns:p14="http://schemas.microsoft.com/office/powerpoint/2010/main" val="2703896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189A5-0F24-4039-97BB-86B0CA7D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Q1 Activity Status vs 2023 Goals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5F4D20-3D93-4900-BD82-6BFF8BF4F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7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49FCF-12AB-4816-89CB-0A3200475D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52413" y="1641535"/>
            <a:ext cx="1333500" cy="10698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8.2.2.1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116,089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Inspections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532F76-772D-4D77-8134-5358662E83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06678" y="1637275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Detailed inspections of vegetation around distribution electric lines and equipment 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116,089 of 485,400 trees inspected (24%)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F09CCD7-27CC-42F3-A396-679C6AFF9C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48044" y="3905671"/>
            <a:ext cx="1333500" cy="10698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8.2.3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>
                <a:cs typeface="Calibri"/>
              </a:rPr>
              <a:t>71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100" b="0"/>
              <a:t>  </a:t>
            </a:r>
            <a:r>
              <a:rPr lang="en-US" sz="1200" b="0"/>
              <a:t>Poles Cleared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1E2711-59C9-4774-AD8E-07B8CCE7190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06678" y="3914916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14%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Fuels management and reduction of "slash" from vegetation management activities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71 of 500 poles cleared (14%)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 on track.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64B611-38C2-42E8-AEEA-D11D35861C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56789" y="1640811"/>
            <a:ext cx="1333500" cy="1069848"/>
          </a:xfrm>
          <a:solidFill>
            <a:srgbClr val="92D050"/>
          </a:solidFill>
          <a:ln>
            <a:noFill/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8.2.3.1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13,096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Poles Brushed</a:t>
            </a:r>
          </a:p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288966A-DB19-462F-A370-D76F44BB5D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747779" y="1630971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25%</a:t>
            </a:r>
            <a:r>
              <a:rPr lang="en-US" sz="1600" b="1"/>
              <a:t> </a:t>
            </a:r>
            <a:r>
              <a:rPr lang="en-US" b="1" u="sng"/>
              <a:t>Vegetation management to achieve clearances around electric lines and equipment</a:t>
            </a:r>
          </a:p>
          <a:p>
            <a:r>
              <a:rPr lang="en-US" b="1"/>
              <a:t>Volume vs 2023 Goal:</a:t>
            </a:r>
            <a:r>
              <a:rPr lang="en-US"/>
              <a:t> 13,096 of 33,010 poles brushed (25%)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</a:t>
            </a:r>
            <a:r>
              <a:rPr lang="en-US">
                <a:ea typeface="+mn-lt"/>
                <a:cs typeface="+mn-lt"/>
              </a:rPr>
              <a:t>Program on track.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7927A86-7DB4-4564-82DC-3B99FA0F0A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61161" y="3905671"/>
            <a:ext cx="1333500" cy="1069848"/>
          </a:xfrm>
          <a:solidFill>
            <a:srgbClr val="92D050"/>
          </a:solidFill>
          <a:ln>
            <a:solidFill>
              <a:srgbClr val="92D050"/>
            </a:solidFill>
          </a:ln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8.2.5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23,217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b="0"/>
              <a:t> </a:t>
            </a:r>
            <a:r>
              <a:rPr lang="en-US" sz="1200" b="0"/>
              <a:t>Inspections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BFC3895-D9B4-4983-B379-0345246C050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47779" y="3905671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20%</a:t>
            </a:r>
            <a:r>
              <a:rPr lang="en-US" b="1"/>
              <a:t> </a:t>
            </a:r>
            <a:r>
              <a:rPr lang="en-US" b="1" u="sng"/>
              <a:t>QA/QC of Vegetation Management Inspections</a:t>
            </a:r>
          </a:p>
          <a:p>
            <a:r>
              <a:rPr lang="en-US" b="1"/>
              <a:t>Volume vs 2023 Goal:</a:t>
            </a:r>
            <a:r>
              <a:rPr lang="en-US"/>
              <a:t> 23,217 of 72,810 inspections (20%)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track.</a:t>
            </a:r>
            <a:endParaRPr lang="en-US">
              <a:cs typeface="Calibri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2A108A2-17FB-47C4-943B-83D535786F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48044" y="2773603"/>
            <a:ext cx="1333500" cy="1069848"/>
          </a:xfrm>
          <a:solidFill>
            <a:srgbClr val="92D050"/>
          </a:solidFill>
          <a:ln>
            <a:noFill/>
          </a:ln>
        </p:spPr>
        <p:txBody>
          <a:bodyPr vert="horz" wrap="square" lIns="0" tIns="27432" rIns="0" bIns="0" rtlCol="0" anchor="t">
            <a:noAutofit/>
          </a:bodyPr>
          <a:lstStyle/>
          <a:p>
            <a:r>
              <a:rPr lang="en-US"/>
              <a:t>8.2.2.2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600">
                <a:cs typeface="Calibri"/>
              </a:rPr>
              <a:t>25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Vegetation Management Areas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50C0D-DA1D-443A-BCFB-6FAA4F5359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06678" y="2767376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24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Removal and remediation of trees with strike potential to electric lines and equipment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2023 Goal: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25 of 106 Vegetation Management Areas Completed (24%)</a:t>
            </a:r>
            <a:endParaRPr kumimoji="0" lang="en-US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Program on track.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E40C4F-36B9-4781-B98A-3D88AE9223FF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254113" y="2773603"/>
            <a:ext cx="1333500" cy="1069848"/>
          </a:xfrm>
          <a:solidFill>
            <a:srgbClr val="92D050"/>
          </a:solidFill>
          <a:ln>
            <a:noFill/>
          </a:ln>
        </p:spPr>
        <p:txBody>
          <a:bodyPr vert="horz" wrap="square" lIns="0" tIns="27432" rIns="0" bIns="0" rtlCol="0" anchor="t">
            <a:noAutofit/>
          </a:bodyPr>
          <a:lstStyle/>
          <a:p>
            <a:r>
              <a:rPr lang="en-US"/>
              <a:t>8.2.3.3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2,423</a:t>
            </a:r>
          </a:p>
          <a:p>
            <a:pPr>
              <a:spcBef>
                <a:spcPts val="0"/>
              </a:spcBef>
            </a:pPr>
            <a:r>
              <a:rPr lang="en-US" sz="1600" b="0"/>
              <a:t> </a:t>
            </a:r>
            <a:r>
              <a:rPr lang="en-US" sz="1200" b="0"/>
              <a:t>Trees</a:t>
            </a:r>
            <a:endParaRPr lang="en-US" b="0">
              <a:cs typeface="Calibri"/>
            </a:endParaRPr>
          </a:p>
          <a:p>
            <a:endParaRPr lang="en-US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8.2 – Vegetation Management and Inspection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AF132C3-B5F5-41B2-9EDC-C3B1ABE68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903" y="6381750"/>
            <a:ext cx="4295775" cy="4762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906273B-1700-072F-31A8-FB48C341F3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0716" y="159523"/>
            <a:ext cx="1962318" cy="57310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9412C59-14C8-6B78-0E98-4F27F9437A33}"/>
              </a:ext>
            </a:extLst>
          </p:cNvPr>
          <p:cNvSpPr/>
          <p:nvPr/>
        </p:nvSpPr>
        <p:spPr>
          <a:xfrm>
            <a:off x="10595113" y="732630"/>
            <a:ext cx="1417921" cy="2063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23">
            <a:extLst>
              <a:ext uri="{FF2B5EF4-FFF2-40B4-BE49-F238E27FC236}">
                <a16:creationId xmlns:a16="http://schemas.microsoft.com/office/drawing/2014/main" id="{2BAA46BB-B7CF-6B5E-EF77-1D5419E567AA}"/>
              </a:ext>
            </a:extLst>
          </p:cNvPr>
          <p:cNvSpPr txBox="1">
            <a:spLocks/>
          </p:cNvSpPr>
          <p:nvPr/>
        </p:nvSpPr>
        <p:spPr>
          <a:xfrm>
            <a:off x="7747779" y="2709576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600" b="1" u="sng"/>
              <a:t>22%</a:t>
            </a:r>
            <a:r>
              <a:rPr lang="en-US" b="1"/>
              <a:t> </a:t>
            </a:r>
            <a:r>
              <a:rPr lang="en-US" b="1" u="sng"/>
              <a:t>Other discretionary inspection of vegetation around distribution electric lines and equipment, beyond inspections mandated by rules and regulations</a:t>
            </a:r>
            <a:endParaRPr lang="en-US"/>
          </a:p>
          <a:p>
            <a:r>
              <a:rPr lang="en-US" b="1"/>
              <a:t>Volume vs 2023 Goal:</a:t>
            </a:r>
            <a:r>
              <a:rPr lang="en-US"/>
              <a:t> 2,423 of 11,200 trees trimmed/removed (22%)</a:t>
            </a:r>
            <a:endParaRPr lang="en-US" b="1">
              <a:cs typeface="Calibri"/>
            </a:endParaRPr>
          </a:p>
          <a:p>
            <a:r>
              <a:rPr lang="en-US" b="1"/>
              <a:t>Key Actions:</a:t>
            </a:r>
            <a:r>
              <a:rPr lang="en-US"/>
              <a:t> Program on track.</a:t>
            </a:r>
            <a:endParaRPr lang="en-US">
              <a:cs typeface="Calibri"/>
            </a:endParaRPr>
          </a:p>
          <a:p>
            <a:endParaRPr lang="en-US"/>
          </a:p>
          <a:p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4A11BC0-467E-CCFF-C817-765C03C2F3D8}"/>
              </a:ext>
            </a:extLst>
          </p:cNvPr>
          <p:cNvSpPr txBox="1"/>
          <p:nvPr/>
        </p:nvSpPr>
        <p:spPr>
          <a:xfrm>
            <a:off x="158750" y="6427470"/>
            <a:ext cx="316309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i="1">
                <a:solidFill>
                  <a:schemeClr val="bg1">
                    <a:lumMod val="50000"/>
                  </a:schemeClr>
                </a:solidFill>
              </a:rPr>
              <a:t>All data is up to date as of March 31, 2023</a:t>
            </a:r>
          </a:p>
        </p:txBody>
      </p:sp>
    </p:spTree>
    <p:extLst>
      <p:ext uri="{BB962C8B-B14F-4D97-AF65-F5344CB8AC3E}">
        <p14:creationId xmlns:p14="http://schemas.microsoft.com/office/powerpoint/2010/main" val="3917203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C5B34FB2B05C498322EC0E0E7F8BBD" ma:contentTypeVersion="19" ma:contentTypeDescription="Create a new document." ma:contentTypeScope="" ma:versionID="fa88e07dacb726317407385cd2f72761">
  <xsd:schema xmlns:xsd="http://www.w3.org/2001/XMLSchema" xmlns:xs="http://www.w3.org/2001/XMLSchema" xmlns:p="http://schemas.microsoft.com/office/2006/metadata/properties" xmlns:ns2="2104ad18-0c40-4759-978d-9031b6355d10" xmlns:ns3="80a17f64-e774-4a01-b2f5-de7df872f7b3" targetNamespace="http://schemas.microsoft.com/office/2006/metadata/properties" ma:root="true" ma:fieldsID="a1d11ba32cf42a207d97443877c415f5" ns2:_="" ns3:_="">
    <xsd:import namespace="2104ad18-0c40-4759-978d-9031b6355d10"/>
    <xsd:import namespace="80a17f64-e774-4a01-b2f5-de7df872f7b3"/>
    <xsd:element name="properties">
      <xsd:complexType>
        <xsd:sequence>
          <xsd:element name="documentManagement">
            <xsd:complexType>
              <xsd:all>
                <xsd:element ref="ns2:QuestionsinDR" minOccurs="0"/>
                <xsd:element ref="ns2:Comment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04ad18-0c40-4759-978d-9031b6355d10" elementFormDefault="qualified">
    <xsd:import namespace="http://schemas.microsoft.com/office/2006/documentManagement/types"/>
    <xsd:import namespace="http://schemas.microsoft.com/office/infopath/2007/PartnerControls"/>
    <xsd:element name="QuestionsinDR" ma:index="3" nillable="true" ma:displayName="# Questions in DR" ma:description="The number of questions per data request" ma:format="Dropdown" ma:internalName="QuestionsinDR" ma:readOnly="false">
      <xsd:simpleType>
        <xsd:restriction base="dms:Text">
          <xsd:maxLength value="255"/>
        </xsd:restriction>
      </xsd:simpleType>
    </xsd:element>
    <xsd:element name="Comment" ma:index="4" nillable="true" ma:displayName="Comment" ma:format="Dropdown" ma:internalName="Comment" ma:readOnly="false">
      <xsd:simpleType>
        <xsd:restriction base="dms:Text">
          <xsd:maxLength value="255"/>
        </xsd:restriction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hidden="true" ma:internalName="MediaServiceKeyPoints" ma:readOnly="true">
      <xsd:simpleType>
        <xsd:restriction base="dms:Note"/>
      </xsd:simpleType>
    </xsd:element>
    <xsd:element name="MediaServiceAutoTags" ma:index="14" nillable="true" ma:displayName="Tags" ma:hidden="true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hidden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hidden="true" ma:internalName="MediaServiceOCR" ma:readOnly="true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99c8f0f-62e3-48c7-84e8-4daf5ce6c20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a17f64-e774-4a01-b2f5-de7df872f7b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3" nillable="true" ma:displayName="Taxonomy Catch All Column" ma:hidden="true" ma:list="{5b4ddc04-4c88-44c7-b3d4-e8d4a0fe3abf}" ma:internalName="TaxCatchAll" ma:readOnly="false" ma:showField="CatchAllData" ma:web="80a17f64-e774-4a01-b2f5-de7df872f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0a17f64-e774-4a01-b2f5-de7df872f7b3">
      <UserInfo>
        <DisplayName>Menon, Nisha</DisplayName>
        <AccountId>19</AccountId>
        <AccountType/>
      </UserInfo>
      <UserInfo>
        <DisplayName>Radchenko, Lana D (Contractor)</DisplayName>
        <AccountId>173</AccountId>
        <AccountType/>
      </UserInfo>
      <UserInfo>
        <DisplayName>Williams, Christina D</DisplayName>
        <AccountId>1447</AccountId>
        <AccountType/>
      </UserInfo>
      <UserInfo>
        <DisplayName>Vaccaro, Joe</DisplayName>
        <AccountId>15</AccountId>
        <AccountType/>
      </UserInfo>
      <UserInfo>
        <DisplayName>Strutner, Maddy</DisplayName>
        <AccountId>1158</AccountId>
        <AccountType/>
      </UserInfo>
      <UserInfo>
        <DisplayName>Gahagan, Shaun</DisplayName>
        <AccountId>390</AccountId>
        <AccountType/>
      </UserInfo>
      <UserInfo>
        <DisplayName>Woldemariam, Jonathan</DisplayName>
        <AccountId>32</AccountId>
        <AccountType/>
      </UserInfo>
    </SharedWithUsers>
    <lcf76f155ced4ddcb4097134ff3c332f xmlns="2104ad18-0c40-4759-978d-9031b6355d10">
      <Terms xmlns="http://schemas.microsoft.com/office/infopath/2007/PartnerControls"/>
    </lcf76f155ced4ddcb4097134ff3c332f>
    <TaxCatchAll xmlns="80a17f64-e774-4a01-b2f5-de7df872f7b3" xsi:nil="true"/>
    <QuestionsinDR xmlns="2104ad18-0c40-4759-978d-9031b6355d10" xsi:nil="true"/>
    <Comment xmlns="2104ad18-0c40-4759-978d-9031b6355d1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35FBDEC-8046-4A49-AAF0-9FB7C4DEE13A}">
  <ds:schemaRefs>
    <ds:schemaRef ds:uri="2104ad18-0c40-4759-978d-9031b6355d10"/>
    <ds:schemaRef ds:uri="80a17f64-e774-4a01-b2f5-de7df872f7b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F9CFC7F-F5C5-48E1-803B-4ADD89C0F2C0}">
  <ds:schemaRefs>
    <ds:schemaRef ds:uri="2104ad18-0c40-4759-978d-9031b6355d10"/>
    <ds:schemaRef ds:uri="80a17f64-e774-4a01-b2f5-de7df872f7b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2717C1F-2DE0-474F-A612-BCC21CB7DF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1789</Words>
  <Application>Microsoft Office PowerPoint</Application>
  <PresentationFormat>Widescreen</PresentationFormat>
  <Paragraphs>465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SDG&amp;E’s 2023 Wildfire Mitigation Plan 1st Quarter Progress Update</vt:lpstr>
      <vt:lpstr>2023 Wildfire Mitigation Plan Activities Q1 Summary </vt:lpstr>
      <vt:lpstr>Q1 Activity Status vs 2023 Goals</vt:lpstr>
      <vt:lpstr>Q1 Activity Status vs 2023 Goals</vt:lpstr>
      <vt:lpstr>Q1 Activity Status vs 2023 Goals</vt:lpstr>
      <vt:lpstr>Q1 Activity Status vs 2023 Goals</vt:lpstr>
      <vt:lpstr>Q1 Activity Status vs 2023 Goals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Q1 2020 SDGE WMP Progress Update</dc:title>
  <dc:creator>Bolles, Anderson</dc:creator>
  <cp:lastModifiedBy>Strutner, Maddy</cp:lastModifiedBy>
  <cp:revision>10</cp:revision>
  <dcterms:created xsi:type="dcterms:W3CDTF">2019-10-24T18:17:33Z</dcterms:created>
  <dcterms:modified xsi:type="dcterms:W3CDTF">2023-05-01T22:54:10Z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0x0101007BC5B34FB2B05C498322EC0E0E7F8BBD</vt:lpwstr>
  </property>
  <property fmtid="{D5CDD505-2E9C-101B-9397-08002B2CF9AE}" pid="3" name="MediaServiceImageTags">
    <vt:lpwstr/>
  </property>
</Properties>
</file>