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slideMasters/slideMaster1.xml" ContentType="application/vnd.openxmlformats-officedocument.presentationml.slideMaster+xml"/>
  <Override PartName="/ppt/theme/theme2.xml" ContentType="application/vnd.openxmlformats-officedocument.theme+xml"/>
  <Override PartName="/ppt/theme/theme1.xml" ContentType="application/vnd.openxmlformats-officedocument.theme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theme/theme3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4937" r:id="rId1"/>
  </p:sldMasterIdLst>
  <p:notesMasterIdLst>
    <p:notesMasterId r:id="rId15"/>
  </p:notesMasterIdLst>
  <p:handoutMasterIdLst>
    <p:handoutMasterId r:id="rId16"/>
  </p:handoutMasterIdLst>
  <p:sldIdLst>
    <p:sldId id="256" r:id="rId2"/>
    <p:sldId id="389" r:id="rId3"/>
    <p:sldId id="384" r:id="rId4"/>
    <p:sldId id="388" r:id="rId5"/>
    <p:sldId id="382" r:id="rId6"/>
    <p:sldId id="383" r:id="rId7"/>
    <p:sldId id="259" r:id="rId8"/>
    <p:sldId id="266" r:id="rId9"/>
    <p:sldId id="267" r:id="rId10"/>
    <p:sldId id="268" r:id="rId11"/>
    <p:sldId id="260" r:id="rId12"/>
    <p:sldId id="269" r:id="rId13"/>
    <p:sldId id="294" r:id="rId14"/>
  </p:sldIdLst>
  <p:sldSz cx="12192000" cy="6858000"/>
  <p:notesSz cx="9601200" cy="73152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809" autoAdjust="0"/>
    <p:restoredTop sz="78763" autoAdjust="0"/>
  </p:normalViewPr>
  <p:slideViewPr>
    <p:cSldViewPr snapToGrid="0">
      <p:cViewPr varScale="1">
        <p:scale>
          <a:sx n="107" d="100"/>
          <a:sy n="107" d="100"/>
        </p:scale>
        <p:origin x="690" y="102"/>
      </p:cViewPr>
      <p:guideLst/>
    </p:cSldViewPr>
  </p:slideViewPr>
  <p:outlineViewPr>
    <p:cViewPr>
      <p:scale>
        <a:sx n="33" d="100"/>
        <a:sy n="33" d="100"/>
      </p:scale>
      <p:origin x="0" y="-504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>
      <p:cViewPr varScale="1">
        <p:scale>
          <a:sx n="186" d="100"/>
          <a:sy n="186" d="100"/>
        </p:scale>
        <p:origin x="4136" y="19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customXml" Target="../customXml/item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93D7207-EF82-40F1-A019-E51F01454D0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1" y="1"/>
            <a:ext cx="4159797" cy="367008"/>
          </a:xfrm>
          <a:prstGeom prst="rect">
            <a:avLst/>
          </a:prstGeom>
        </p:spPr>
        <p:txBody>
          <a:bodyPr vert="horz" lIns="94778" tIns="47389" rIns="94778" bIns="473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A2DC8F-C758-46E8-AE93-36E2F547221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439233" y="1"/>
            <a:ext cx="4159797" cy="367008"/>
          </a:xfrm>
          <a:prstGeom prst="rect">
            <a:avLst/>
          </a:prstGeom>
        </p:spPr>
        <p:txBody>
          <a:bodyPr vert="horz" lIns="94778" tIns="47389" rIns="94778" bIns="47389" rtlCol="0"/>
          <a:lstStyle>
            <a:lvl1pPr algn="r">
              <a:defRPr sz="1200"/>
            </a:lvl1pPr>
          </a:lstStyle>
          <a:p>
            <a:fld id="{DD0EF945-95AB-43F9-B823-B3E4DAA80B9F}" type="datetimeFigureOut">
              <a:rPr lang="en-US" smtClean="0"/>
              <a:t>11/3/2022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9FA575-60B8-4938-9718-F180CA09891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1" y="6948192"/>
            <a:ext cx="4159797" cy="367008"/>
          </a:xfrm>
          <a:prstGeom prst="rect">
            <a:avLst/>
          </a:prstGeom>
        </p:spPr>
        <p:txBody>
          <a:bodyPr vert="horz" lIns="94778" tIns="47389" rIns="94778" bIns="473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4DCE187-C497-47EA-A2E2-ABB40C981FE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439233" y="6948192"/>
            <a:ext cx="4159797" cy="367008"/>
          </a:xfrm>
          <a:prstGeom prst="rect">
            <a:avLst/>
          </a:prstGeom>
        </p:spPr>
        <p:txBody>
          <a:bodyPr vert="horz" lIns="94778" tIns="47389" rIns="94778" bIns="47389" rtlCol="0" anchor="b"/>
          <a:lstStyle>
            <a:lvl1pPr algn="r">
              <a:defRPr sz="1200"/>
            </a:lvl1pPr>
          </a:lstStyle>
          <a:p>
            <a:fld id="{C90723C0-0FBB-4737-B087-B7CF54D2CE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01854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4159797" cy="367008"/>
          </a:xfrm>
          <a:prstGeom prst="rect">
            <a:avLst/>
          </a:prstGeom>
        </p:spPr>
        <p:txBody>
          <a:bodyPr vert="horz" lIns="94778" tIns="47389" rIns="94778" bIns="473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439233" y="1"/>
            <a:ext cx="4159797" cy="367008"/>
          </a:xfrm>
          <a:prstGeom prst="rect">
            <a:avLst/>
          </a:prstGeom>
        </p:spPr>
        <p:txBody>
          <a:bodyPr vert="horz" lIns="94778" tIns="47389" rIns="94778" bIns="47389" rtlCol="0"/>
          <a:lstStyle>
            <a:lvl1pPr algn="r">
              <a:defRPr sz="1200"/>
            </a:lvl1pPr>
          </a:lstStyle>
          <a:p>
            <a:fld id="{D240A76F-7BEA-407E-BC7F-409EC90A09FF}" type="datetimeFigureOut">
              <a:rPr lang="en-US" smtClean="0"/>
              <a:t>11/3/2022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608263" y="915988"/>
            <a:ext cx="4384675" cy="2466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778" tIns="47389" rIns="94778" bIns="473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60120" y="3520283"/>
            <a:ext cx="7680960" cy="2881141"/>
          </a:xfrm>
          <a:prstGeom prst="rect">
            <a:avLst/>
          </a:prstGeom>
        </p:spPr>
        <p:txBody>
          <a:bodyPr vert="horz" lIns="94778" tIns="47389" rIns="94778" bIns="473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6948192"/>
            <a:ext cx="4159797" cy="367008"/>
          </a:xfrm>
          <a:prstGeom prst="rect">
            <a:avLst/>
          </a:prstGeom>
        </p:spPr>
        <p:txBody>
          <a:bodyPr vert="horz" lIns="94778" tIns="47389" rIns="94778" bIns="473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439233" y="6948192"/>
            <a:ext cx="4159797" cy="367008"/>
          </a:xfrm>
          <a:prstGeom prst="rect">
            <a:avLst/>
          </a:prstGeom>
        </p:spPr>
        <p:txBody>
          <a:bodyPr vert="horz" lIns="94778" tIns="47389" rIns="94778" bIns="47389" rtlCol="0" anchor="b"/>
          <a:lstStyle>
            <a:lvl1pPr algn="r">
              <a:defRPr sz="1200"/>
            </a:lvl1pPr>
          </a:lstStyle>
          <a:p>
            <a:fld id="{A24E811F-450C-4B38-8D17-5CAEB2AB3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81739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	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4E811F-450C-4B38-8D17-5CAEB2AB369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11678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4E811F-450C-4B38-8D17-5CAEB2AB369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39991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4E811F-450C-4B38-8D17-5CAEB2AB369C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57224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4E811F-450C-4B38-8D17-5CAEB2AB369C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35327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4E811F-450C-4B38-8D17-5CAEB2AB369C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35833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4E811F-450C-4B38-8D17-5CAEB2AB369C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52348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E482B3-18E6-BC4F-A3B9-C7C97B0C447A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96576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E482B3-18E6-BC4F-A3B9-C7C97B0C447A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42193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E482B3-18E6-BC4F-A3B9-C7C97B0C447A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37864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it)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E482B3-18E6-BC4F-A3B9-C7C97B0C447A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67722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4E811F-450C-4B38-8D17-5CAEB2AB369C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74923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72455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23373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90978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46365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11/3/2022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130455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11/3/2022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7405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11/3/2022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89930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496103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28912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87696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69415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762495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51591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11/3/2022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71314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11/3/2022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71849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148021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B61BEF0D-F0BB-DE4B-95CE-6DB70DBA9567}" type="datetimeFigureOut">
              <a:rPr lang="en-US" smtClean="0"/>
              <a:pPr/>
              <a:t>11/3/2022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09317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11/3/2022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278439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938" r:id="rId1"/>
    <p:sldLayoutId id="2147484939" r:id="rId2"/>
    <p:sldLayoutId id="2147484940" r:id="rId3"/>
    <p:sldLayoutId id="2147484941" r:id="rId4"/>
    <p:sldLayoutId id="2147484942" r:id="rId5"/>
    <p:sldLayoutId id="2147484943" r:id="rId6"/>
    <p:sldLayoutId id="2147484944" r:id="rId7"/>
    <p:sldLayoutId id="2147484945" r:id="rId8"/>
    <p:sldLayoutId id="2147484946" r:id="rId9"/>
    <p:sldLayoutId id="2147484947" r:id="rId10"/>
    <p:sldLayoutId id="2147484948" r:id="rId11"/>
    <p:sldLayoutId id="2147484949" r:id="rId12"/>
    <p:sldLayoutId id="2147484950" r:id="rId13"/>
    <p:sldLayoutId id="2147484951" r:id="rId14"/>
    <p:sldLayoutId id="2147484952" r:id="rId15"/>
    <p:sldLayoutId id="2147484953" r:id="rId16"/>
    <p:sldLayoutId id="2147484954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6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6000"/>
                <a:shade val="100000"/>
                <a:hueMod val="106000"/>
                <a:satMod val="220000"/>
                <a:lumMod val="140000"/>
              </a:schemeClr>
            </a:gs>
            <a:gs pos="50000">
              <a:schemeClr val="bg2">
                <a:shade val="100000"/>
                <a:hueMod val="100000"/>
                <a:satMod val="110000"/>
                <a:lumMod val="130000"/>
              </a:schemeClr>
            </a:gs>
            <a:gs pos="100000">
              <a:schemeClr val="bg2">
                <a:shade val="69000"/>
                <a:hueMod val="88000"/>
                <a:satMod val="160000"/>
                <a:lumMod val="69000"/>
              </a:schemeClr>
            </a:gs>
          </a:gsLst>
          <a:lin ang="252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F6FAB33-2B41-41D0-BEC1-C10BF1A7AA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82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6AEA8F9-742B-448B-8A34-C25E62C633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07"/>
            <a:ext cx="12192000" cy="685800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A0C40424-774F-4D0E-B9FD-44A4AB37FE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44527" y="0"/>
            <a:ext cx="7552944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F14ED4A2-7E65-4939-9FCA-81CDDEA453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006045"/>
            <a:ext cx="4965192" cy="144049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AB4B6D64-E8D7-4321-BAC4-C3D390F8F7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1838764"/>
            <a:ext cx="4964567" cy="3180473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B144B4A-3E22-4F25-941D-B90D90C3C4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8538" y="2002774"/>
            <a:ext cx="3194254" cy="2345430"/>
          </a:xfrm>
        </p:spPr>
        <p:txBody>
          <a:bodyPr>
            <a:normAutofit/>
          </a:bodyPr>
          <a:lstStyle/>
          <a:p>
            <a:r>
              <a:rPr lang="en-US" b="1" dirty="0"/>
              <a:t>Center Update</a:t>
            </a:r>
          </a:p>
        </p:txBody>
      </p:sp>
      <p:pic>
        <p:nvPicPr>
          <p:cNvPr id="4" name="Picture 3" descr="DigAlert Logo">
            <a:extLst>
              <a:ext uri="{FF2B5EF4-FFF2-40B4-BE49-F238E27FC236}">
                <a16:creationId xmlns:a16="http://schemas.microsoft.com/office/drawing/2014/main" id="{1A8206E2-92C1-4AD5-A11D-3597B6F5D4F4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5359" t="4790" r="-14052" b="-29427"/>
          <a:stretch/>
        </p:blipFill>
        <p:spPr>
          <a:xfrm>
            <a:off x="3991429" y="1305192"/>
            <a:ext cx="9057777" cy="6150161"/>
          </a:xfrm>
          <a:prstGeom prst="rect">
            <a:avLst/>
          </a:prstGeom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58271276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6000"/>
                <a:shade val="100000"/>
                <a:hueMod val="106000"/>
                <a:satMod val="220000"/>
                <a:lumMod val="140000"/>
              </a:schemeClr>
            </a:gs>
            <a:gs pos="50000">
              <a:schemeClr val="bg2">
                <a:shade val="100000"/>
                <a:hueMod val="100000"/>
                <a:satMod val="110000"/>
                <a:lumMod val="130000"/>
              </a:schemeClr>
            </a:gs>
            <a:gs pos="100000">
              <a:schemeClr val="bg2">
                <a:shade val="69000"/>
                <a:hueMod val="88000"/>
                <a:satMod val="160000"/>
                <a:lumMod val="69000"/>
              </a:schemeClr>
            </a:gs>
          </a:gsLst>
          <a:lin ang="252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Picture 44">
            <a:extLst>
              <a:ext uri="{FF2B5EF4-FFF2-40B4-BE49-F238E27FC236}">
                <a16:creationId xmlns:a16="http://schemas.microsoft.com/office/drawing/2014/main" id="{05916DBF-29BF-49BC-864D-B509C0E9F9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F72F2D00-DB84-4A88-A1ED-DFFB351BF0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33AA8AC3-6A99-48DF-9135-CCDDD62E93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51" name="Rectangle 50">
            <a:extLst>
              <a:ext uri="{FF2B5EF4-FFF2-40B4-BE49-F238E27FC236}">
                <a16:creationId xmlns:a16="http://schemas.microsoft.com/office/drawing/2014/main" id="{C8F2C176-794E-4FDE-92D5-4B53D477EB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6C6A2247-F373-4310-B4F4-EB66550D95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 useBgFill="1">
        <p:nvSpPr>
          <p:cNvPr id="55" name="Rectangle 54">
            <a:extLst>
              <a:ext uri="{FF2B5EF4-FFF2-40B4-BE49-F238E27FC236}">
                <a16:creationId xmlns:a16="http://schemas.microsoft.com/office/drawing/2014/main" id="{3F6FAB33-2B41-41D0-BEC1-C10BF1A7AA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82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7" name="Picture 56">
            <a:extLst>
              <a:ext uri="{FF2B5EF4-FFF2-40B4-BE49-F238E27FC236}">
                <a16:creationId xmlns:a16="http://schemas.microsoft.com/office/drawing/2014/main" id="{16AEA8F9-742B-448B-8A34-C25E62C633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07"/>
            <a:ext cx="12192000" cy="6858000"/>
          </a:xfrm>
          <a:prstGeom prst="rect">
            <a:avLst/>
          </a:prstGeom>
        </p:spPr>
      </p:pic>
      <p:sp>
        <p:nvSpPr>
          <p:cNvPr id="59" name="Rectangle 58">
            <a:extLst>
              <a:ext uri="{FF2B5EF4-FFF2-40B4-BE49-F238E27FC236}">
                <a16:creationId xmlns:a16="http://schemas.microsoft.com/office/drawing/2014/main" id="{A0C40424-774F-4D0E-B9FD-44A4AB37FE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44527" y="0"/>
            <a:ext cx="7552944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1" name="Picture 60">
            <a:extLst>
              <a:ext uri="{FF2B5EF4-FFF2-40B4-BE49-F238E27FC236}">
                <a16:creationId xmlns:a16="http://schemas.microsoft.com/office/drawing/2014/main" id="{F14ED4A2-7E65-4939-9FCA-81CDDEA453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006045"/>
            <a:ext cx="4965192" cy="144049"/>
          </a:xfrm>
          <a:prstGeom prst="rect">
            <a:avLst/>
          </a:prstGeom>
        </p:spPr>
      </p:pic>
      <p:sp>
        <p:nvSpPr>
          <p:cNvPr id="63" name="Rectangle 62">
            <a:extLst>
              <a:ext uri="{FF2B5EF4-FFF2-40B4-BE49-F238E27FC236}">
                <a16:creationId xmlns:a16="http://schemas.microsoft.com/office/drawing/2014/main" id="{AB4B6D64-E8D7-4321-BAC4-C3D390F8F7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1838764"/>
            <a:ext cx="4964567" cy="3180473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828D7A5-7008-485C-8FA7-B2CE679880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0322" y="2063262"/>
            <a:ext cx="3739278" cy="266113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/>
            <a:r>
              <a:rPr lang="en-US" sz="5400"/>
              <a:t>21</a:t>
            </a:r>
            <a:r>
              <a:rPr lang="en-US" sz="5400" baseline="30000"/>
              <a:t>st</a:t>
            </a:r>
            <a:r>
              <a:rPr lang="en-US" sz="5400"/>
              <a:t> Millionth Ticket </a:t>
            </a:r>
          </a:p>
        </p:txBody>
      </p:sp>
      <p:pic>
        <p:nvPicPr>
          <p:cNvPr id="40" name="Picture 39" descr="Big Check Presentation to 21st Millionth Ticket Caller">
            <a:extLst>
              <a:ext uri="{FF2B5EF4-FFF2-40B4-BE49-F238E27FC236}">
                <a16:creationId xmlns:a16="http://schemas.microsoft.com/office/drawing/2014/main" id="{1260AA31-A3CC-415E-8911-3C6D0B1A1A7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84606" y="1081139"/>
            <a:ext cx="6260963" cy="4695722"/>
          </a:xfrm>
          <a:prstGeom prst="rect">
            <a:avLst/>
          </a:prstGeom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35541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ythrough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28D7A5-7008-485C-8FA7-B2CE679880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66682" y="187157"/>
            <a:ext cx="7386918" cy="771144"/>
          </a:xfrm>
        </p:spPr>
        <p:txBody>
          <a:bodyPr>
            <a:normAutofit/>
          </a:bodyPr>
          <a:lstStyle/>
          <a:p>
            <a:r>
              <a:rPr lang="en-US" dirty="0"/>
              <a:t>Key Statistics Thru October 2022</a:t>
            </a:r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5AB58E60-4ACD-48BD-85A1-A145D23CCE32}"/>
              </a:ext>
            </a:extLst>
          </p:cNvPr>
          <p:cNvSpPr/>
          <p:nvPr/>
        </p:nvSpPr>
        <p:spPr>
          <a:xfrm>
            <a:off x="925504" y="1116578"/>
            <a:ext cx="1746274" cy="1047764"/>
          </a:xfrm>
          <a:custGeom>
            <a:avLst/>
            <a:gdLst>
              <a:gd name="connsiteX0" fmla="*/ 0 w 1746274"/>
              <a:gd name="connsiteY0" fmla="*/ 0 h 1047764"/>
              <a:gd name="connsiteX1" fmla="*/ 1746274 w 1746274"/>
              <a:gd name="connsiteY1" fmla="*/ 0 h 1047764"/>
              <a:gd name="connsiteX2" fmla="*/ 1746274 w 1746274"/>
              <a:gd name="connsiteY2" fmla="*/ 1047764 h 1047764"/>
              <a:gd name="connsiteX3" fmla="*/ 0 w 1746274"/>
              <a:gd name="connsiteY3" fmla="*/ 1047764 h 1047764"/>
              <a:gd name="connsiteX4" fmla="*/ 0 w 1746274"/>
              <a:gd name="connsiteY4" fmla="*/ 0 h 1047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46274" h="1047764">
                <a:moveTo>
                  <a:pt x="0" y="0"/>
                </a:moveTo>
                <a:lnTo>
                  <a:pt x="1746274" y="0"/>
                </a:lnTo>
                <a:lnTo>
                  <a:pt x="1746274" y="1047764"/>
                </a:lnTo>
                <a:lnTo>
                  <a:pt x="0" y="104776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1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569" tIns="89820" rIns="85569" bIns="89820" numCol="1" spcCol="1270" anchor="ctr" anchorCtr="0">
            <a:noAutofit/>
          </a:bodyPr>
          <a:lstStyle/>
          <a:p>
            <a:pPr marL="0" lvl="0" indent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>
                <a:solidFill>
                  <a:schemeClr val="bg1"/>
                </a:solidFill>
              </a:rPr>
              <a:t>Total tickets:</a:t>
            </a:r>
          </a:p>
          <a:p>
            <a:pPr marL="0" lvl="0" indent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>
                <a:solidFill>
                  <a:schemeClr val="bg1"/>
                </a:solidFill>
              </a:rPr>
              <a:t>884,149</a:t>
            </a: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EFBA4FD7-1346-4252-886F-031506260E34}"/>
              </a:ext>
            </a:extLst>
          </p:cNvPr>
          <p:cNvSpPr/>
          <p:nvPr/>
        </p:nvSpPr>
        <p:spPr>
          <a:xfrm>
            <a:off x="3073421" y="1116578"/>
            <a:ext cx="1746274" cy="1047764"/>
          </a:xfrm>
          <a:custGeom>
            <a:avLst/>
            <a:gdLst>
              <a:gd name="connsiteX0" fmla="*/ 0 w 1746274"/>
              <a:gd name="connsiteY0" fmla="*/ 0 h 1047764"/>
              <a:gd name="connsiteX1" fmla="*/ 1746274 w 1746274"/>
              <a:gd name="connsiteY1" fmla="*/ 0 h 1047764"/>
              <a:gd name="connsiteX2" fmla="*/ 1746274 w 1746274"/>
              <a:gd name="connsiteY2" fmla="*/ 1047764 h 1047764"/>
              <a:gd name="connsiteX3" fmla="*/ 0 w 1746274"/>
              <a:gd name="connsiteY3" fmla="*/ 1047764 h 1047764"/>
              <a:gd name="connsiteX4" fmla="*/ 0 w 1746274"/>
              <a:gd name="connsiteY4" fmla="*/ 0 h 1047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46274" h="1047764">
                <a:moveTo>
                  <a:pt x="0" y="0"/>
                </a:moveTo>
                <a:lnTo>
                  <a:pt x="1746274" y="0"/>
                </a:lnTo>
                <a:lnTo>
                  <a:pt x="1746274" y="1047764"/>
                </a:lnTo>
                <a:lnTo>
                  <a:pt x="0" y="104776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20001"/>
              <a:satOff val="-958"/>
              <a:lumOff val="-784"/>
              <a:alphaOff val="0"/>
            </a:schemeClr>
          </a:fillRef>
          <a:effectRef idx="1">
            <a:schemeClr val="accent5">
              <a:hueOff val="-20001"/>
              <a:satOff val="-958"/>
              <a:lumOff val="-784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569" tIns="89820" rIns="85569" bIns="89820" numCol="1" spcCol="1270" anchor="ctr" anchorCtr="0">
            <a:noAutofit/>
          </a:bodyPr>
          <a:lstStyle/>
          <a:p>
            <a:pPr marL="0" lvl="0" indent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>
                <a:solidFill>
                  <a:schemeClr val="bg1"/>
                </a:solidFill>
              </a:rPr>
              <a:t>ACE tickets:</a:t>
            </a:r>
          </a:p>
          <a:p>
            <a:pPr marL="0" lvl="0" indent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dirty="0">
                <a:solidFill>
                  <a:schemeClr val="bg1"/>
                </a:solidFill>
              </a:rPr>
              <a:t>189</a:t>
            </a:r>
            <a:endParaRPr lang="en-US" sz="1600" kern="1200" dirty="0">
              <a:solidFill>
                <a:schemeClr val="bg1"/>
              </a:solidFill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7CDF2F1A-5C51-4678-B090-86E889AED80A}"/>
              </a:ext>
            </a:extLst>
          </p:cNvPr>
          <p:cNvSpPr/>
          <p:nvPr/>
        </p:nvSpPr>
        <p:spPr>
          <a:xfrm>
            <a:off x="5221338" y="1116578"/>
            <a:ext cx="1746274" cy="1047764"/>
          </a:xfrm>
          <a:custGeom>
            <a:avLst/>
            <a:gdLst>
              <a:gd name="connsiteX0" fmla="*/ 0 w 1746274"/>
              <a:gd name="connsiteY0" fmla="*/ 0 h 1047764"/>
              <a:gd name="connsiteX1" fmla="*/ 1746274 w 1746274"/>
              <a:gd name="connsiteY1" fmla="*/ 0 h 1047764"/>
              <a:gd name="connsiteX2" fmla="*/ 1746274 w 1746274"/>
              <a:gd name="connsiteY2" fmla="*/ 1047764 h 1047764"/>
              <a:gd name="connsiteX3" fmla="*/ 0 w 1746274"/>
              <a:gd name="connsiteY3" fmla="*/ 1047764 h 1047764"/>
              <a:gd name="connsiteX4" fmla="*/ 0 w 1746274"/>
              <a:gd name="connsiteY4" fmla="*/ 0 h 1047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46274" h="1047764">
                <a:moveTo>
                  <a:pt x="0" y="0"/>
                </a:moveTo>
                <a:lnTo>
                  <a:pt x="1746274" y="0"/>
                </a:lnTo>
                <a:lnTo>
                  <a:pt x="1746274" y="1047764"/>
                </a:lnTo>
                <a:lnTo>
                  <a:pt x="0" y="104776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40001"/>
              <a:satOff val="-1916"/>
              <a:lumOff val="-1569"/>
              <a:alphaOff val="0"/>
            </a:schemeClr>
          </a:fillRef>
          <a:effectRef idx="1">
            <a:schemeClr val="accent5">
              <a:hueOff val="-40001"/>
              <a:satOff val="-1916"/>
              <a:lumOff val="-1569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569" tIns="89820" rIns="85569" bIns="89820" numCol="1" spcCol="1270" anchor="ctr" anchorCtr="0">
            <a:noAutofit/>
          </a:bodyPr>
          <a:lstStyle/>
          <a:p>
            <a:pPr marL="0" lvl="0" indent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>
                <a:solidFill>
                  <a:schemeClr val="bg1"/>
                </a:solidFill>
              </a:rPr>
              <a:t>Amendment tickets:</a:t>
            </a:r>
          </a:p>
          <a:p>
            <a:pPr marL="0" lvl="0" indent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dirty="0">
                <a:solidFill>
                  <a:schemeClr val="bg1"/>
                </a:solidFill>
              </a:rPr>
              <a:t>32,677</a:t>
            </a:r>
            <a:endParaRPr lang="en-US" sz="1600" kern="1200" dirty="0">
              <a:solidFill>
                <a:schemeClr val="bg1"/>
              </a:solidFill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50AF19AD-F7D2-4CD0-8B40-39F76286BB8C}"/>
              </a:ext>
            </a:extLst>
          </p:cNvPr>
          <p:cNvSpPr/>
          <p:nvPr/>
        </p:nvSpPr>
        <p:spPr>
          <a:xfrm>
            <a:off x="7369256" y="1116578"/>
            <a:ext cx="1746274" cy="1047764"/>
          </a:xfrm>
          <a:custGeom>
            <a:avLst/>
            <a:gdLst>
              <a:gd name="connsiteX0" fmla="*/ 0 w 1746274"/>
              <a:gd name="connsiteY0" fmla="*/ 0 h 1047764"/>
              <a:gd name="connsiteX1" fmla="*/ 1746274 w 1746274"/>
              <a:gd name="connsiteY1" fmla="*/ 0 h 1047764"/>
              <a:gd name="connsiteX2" fmla="*/ 1746274 w 1746274"/>
              <a:gd name="connsiteY2" fmla="*/ 1047764 h 1047764"/>
              <a:gd name="connsiteX3" fmla="*/ 0 w 1746274"/>
              <a:gd name="connsiteY3" fmla="*/ 1047764 h 1047764"/>
              <a:gd name="connsiteX4" fmla="*/ 0 w 1746274"/>
              <a:gd name="connsiteY4" fmla="*/ 0 h 1047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46274" h="1047764">
                <a:moveTo>
                  <a:pt x="0" y="0"/>
                </a:moveTo>
                <a:lnTo>
                  <a:pt x="1746274" y="0"/>
                </a:lnTo>
                <a:lnTo>
                  <a:pt x="1746274" y="1047764"/>
                </a:lnTo>
                <a:lnTo>
                  <a:pt x="0" y="104776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60002"/>
              <a:satOff val="-2874"/>
              <a:lumOff val="-2353"/>
              <a:alphaOff val="0"/>
            </a:schemeClr>
          </a:fillRef>
          <a:effectRef idx="1">
            <a:schemeClr val="accent5">
              <a:hueOff val="-60002"/>
              <a:satOff val="-2874"/>
              <a:lumOff val="-235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569" tIns="89820" rIns="85569" bIns="89820" numCol="1" spcCol="1270" anchor="ctr" anchorCtr="0">
            <a:noAutofit/>
          </a:bodyPr>
          <a:lstStyle/>
          <a:p>
            <a:pPr marL="0" lvl="0" indent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>
                <a:solidFill>
                  <a:schemeClr val="bg1"/>
                </a:solidFill>
              </a:rPr>
              <a:t>Cancel tickets:</a:t>
            </a:r>
          </a:p>
          <a:p>
            <a:pPr marL="0" lvl="0" indent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dirty="0">
                <a:solidFill>
                  <a:schemeClr val="bg1"/>
                </a:solidFill>
              </a:rPr>
              <a:t>4,658</a:t>
            </a:r>
            <a:endParaRPr lang="en-US" sz="1600" kern="1200" dirty="0">
              <a:solidFill>
                <a:schemeClr val="bg1"/>
              </a:solidFill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820C0A59-EC37-4D1E-99EC-81FEE2FBA06C}"/>
              </a:ext>
            </a:extLst>
          </p:cNvPr>
          <p:cNvSpPr/>
          <p:nvPr/>
        </p:nvSpPr>
        <p:spPr>
          <a:xfrm>
            <a:off x="9517173" y="1116578"/>
            <a:ext cx="1746274" cy="1047764"/>
          </a:xfrm>
          <a:custGeom>
            <a:avLst/>
            <a:gdLst>
              <a:gd name="connsiteX0" fmla="*/ 0 w 1746274"/>
              <a:gd name="connsiteY0" fmla="*/ 0 h 1047764"/>
              <a:gd name="connsiteX1" fmla="*/ 1746274 w 1746274"/>
              <a:gd name="connsiteY1" fmla="*/ 0 h 1047764"/>
              <a:gd name="connsiteX2" fmla="*/ 1746274 w 1746274"/>
              <a:gd name="connsiteY2" fmla="*/ 1047764 h 1047764"/>
              <a:gd name="connsiteX3" fmla="*/ 0 w 1746274"/>
              <a:gd name="connsiteY3" fmla="*/ 1047764 h 1047764"/>
              <a:gd name="connsiteX4" fmla="*/ 0 w 1746274"/>
              <a:gd name="connsiteY4" fmla="*/ 0 h 1047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46274" h="1047764">
                <a:moveTo>
                  <a:pt x="0" y="0"/>
                </a:moveTo>
                <a:lnTo>
                  <a:pt x="1746274" y="0"/>
                </a:lnTo>
                <a:lnTo>
                  <a:pt x="1746274" y="1047764"/>
                </a:lnTo>
                <a:lnTo>
                  <a:pt x="0" y="104776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80002"/>
              <a:satOff val="-3832"/>
              <a:lumOff val="-3137"/>
              <a:alphaOff val="0"/>
            </a:schemeClr>
          </a:fillRef>
          <a:effectRef idx="1">
            <a:schemeClr val="accent5">
              <a:hueOff val="-80002"/>
              <a:satOff val="-3832"/>
              <a:lumOff val="-3137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569" tIns="89820" rIns="85569" bIns="89820" numCol="1" spcCol="1270" anchor="ctr" anchorCtr="0">
            <a:noAutofit/>
          </a:bodyPr>
          <a:lstStyle/>
          <a:p>
            <a:pPr marL="0" lvl="0" indent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>
                <a:solidFill>
                  <a:schemeClr val="bg1"/>
                </a:solidFill>
              </a:rPr>
              <a:t>Damage/Exposed tickets:</a:t>
            </a:r>
          </a:p>
          <a:p>
            <a:pPr marL="0" lvl="0" indent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dirty="0">
                <a:solidFill>
                  <a:schemeClr val="bg1"/>
                </a:solidFill>
              </a:rPr>
              <a:t>4,900</a:t>
            </a:r>
            <a:endParaRPr lang="en-US" sz="1600" kern="1200" dirty="0">
              <a:solidFill>
                <a:schemeClr val="bg1"/>
              </a:solidFill>
            </a:endParaRP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FD5B1D26-1761-4306-8576-666FF45DF00F}"/>
              </a:ext>
            </a:extLst>
          </p:cNvPr>
          <p:cNvSpPr/>
          <p:nvPr/>
        </p:nvSpPr>
        <p:spPr>
          <a:xfrm>
            <a:off x="925504" y="2565986"/>
            <a:ext cx="1746274" cy="1047764"/>
          </a:xfrm>
          <a:custGeom>
            <a:avLst/>
            <a:gdLst>
              <a:gd name="connsiteX0" fmla="*/ 0 w 1746274"/>
              <a:gd name="connsiteY0" fmla="*/ 0 h 1047764"/>
              <a:gd name="connsiteX1" fmla="*/ 1746274 w 1746274"/>
              <a:gd name="connsiteY1" fmla="*/ 0 h 1047764"/>
              <a:gd name="connsiteX2" fmla="*/ 1746274 w 1746274"/>
              <a:gd name="connsiteY2" fmla="*/ 1047764 h 1047764"/>
              <a:gd name="connsiteX3" fmla="*/ 0 w 1746274"/>
              <a:gd name="connsiteY3" fmla="*/ 1047764 h 1047764"/>
              <a:gd name="connsiteX4" fmla="*/ 0 w 1746274"/>
              <a:gd name="connsiteY4" fmla="*/ 0 h 1047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46274" h="1047764">
                <a:moveTo>
                  <a:pt x="0" y="0"/>
                </a:moveTo>
                <a:lnTo>
                  <a:pt x="1746274" y="0"/>
                </a:lnTo>
                <a:lnTo>
                  <a:pt x="1746274" y="1047764"/>
                </a:lnTo>
                <a:lnTo>
                  <a:pt x="0" y="104776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100003"/>
              <a:satOff val="-4790"/>
              <a:lumOff val="-3921"/>
              <a:alphaOff val="0"/>
            </a:schemeClr>
          </a:fillRef>
          <a:effectRef idx="1">
            <a:schemeClr val="accent5">
              <a:hueOff val="-100003"/>
              <a:satOff val="-4790"/>
              <a:lumOff val="-3921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569" tIns="89820" rIns="85569" bIns="89820" numCol="1" spcCol="1270" anchor="ctr" anchorCtr="0">
            <a:noAutofit/>
          </a:bodyPr>
          <a:lstStyle/>
          <a:p>
            <a:pPr marL="0" lvl="0" indent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>
                <a:solidFill>
                  <a:schemeClr val="bg1"/>
                </a:solidFill>
              </a:rPr>
              <a:t>New tickets:</a:t>
            </a:r>
          </a:p>
          <a:p>
            <a:pPr marL="0" lvl="0" indent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dirty="0">
                <a:solidFill>
                  <a:schemeClr val="bg1"/>
                </a:solidFill>
              </a:rPr>
              <a:t>456,165</a:t>
            </a:r>
            <a:endParaRPr lang="en-US" sz="1600" kern="1200" dirty="0">
              <a:solidFill>
                <a:schemeClr val="bg1"/>
              </a:solidFill>
            </a:endParaRP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ABADE273-C538-44FD-BD5D-E2FB1B3CB41F}"/>
              </a:ext>
            </a:extLst>
          </p:cNvPr>
          <p:cNvSpPr/>
          <p:nvPr/>
        </p:nvSpPr>
        <p:spPr>
          <a:xfrm>
            <a:off x="3073421" y="2565986"/>
            <a:ext cx="1746274" cy="1047764"/>
          </a:xfrm>
          <a:custGeom>
            <a:avLst/>
            <a:gdLst>
              <a:gd name="connsiteX0" fmla="*/ 0 w 1746274"/>
              <a:gd name="connsiteY0" fmla="*/ 0 h 1047764"/>
              <a:gd name="connsiteX1" fmla="*/ 1746274 w 1746274"/>
              <a:gd name="connsiteY1" fmla="*/ 0 h 1047764"/>
              <a:gd name="connsiteX2" fmla="*/ 1746274 w 1746274"/>
              <a:gd name="connsiteY2" fmla="*/ 1047764 h 1047764"/>
              <a:gd name="connsiteX3" fmla="*/ 0 w 1746274"/>
              <a:gd name="connsiteY3" fmla="*/ 1047764 h 1047764"/>
              <a:gd name="connsiteX4" fmla="*/ 0 w 1746274"/>
              <a:gd name="connsiteY4" fmla="*/ 0 h 1047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46274" h="1047764">
                <a:moveTo>
                  <a:pt x="0" y="0"/>
                </a:moveTo>
                <a:lnTo>
                  <a:pt x="1746274" y="0"/>
                </a:lnTo>
                <a:lnTo>
                  <a:pt x="1746274" y="1047764"/>
                </a:lnTo>
                <a:lnTo>
                  <a:pt x="0" y="104776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120004"/>
              <a:satOff val="-5748"/>
              <a:lumOff val="-4706"/>
              <a:alphaOff val="0"/>
            </a:schemeClr>
          </a:fillRef>
          <a:effectRef idx="1">
            <a:schemeClr val="accent5">
              <a:hueOff val="-120004"/>
              <a:satOff val="-5748"/>
              <a:lumOff val="-4706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569" tIns="89820" rIns="85569" bIns="89820" numCol="1" spcCol="1270" anchor="ctr" anchorCtr="0">
            <a:noAutofit/>
          </a:bodyPr>
          <a:lstStyle/>
          <a:p>
            <a:pPr marL="0" lvl="0" indent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>
                <a:solidFill>
                  <a:schemeClr val="bg1"/>
                </a:solidFill>
              </a:rPr>
              <a:t>No Response tickets:</a:t>
            </a:r>
          </a:p>
          <a:p>
            <a:pPr marL="0" lvl="0" indent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dirty="0">
                <a:solidFill>
                  <a:schemeClr val="bg1"/>
                </a:solidFill>
              </a:rPr>
              <a:t>11,224</a:t>
            </a:r>
            <a:endParaRPr lang="en-US" sz="1600" kern="1200" dirty="0">
              <a:solidFill>
                <a:schemeClr val="bg1"/>
              </a:solidFill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BBA5B7F8-EC63-4261-AA9F-86F2F466F6A7}"/>
              </a:ext>
            </a:extLst>
          </p:cNvPr>
          <p:cNvSpPr/>
          <p:nvPr/>
        </p:nvSpPr>
        <p:spPr>
          <a:xfrm>
            <a:off x="5221338" y="2565986"/>
            <a:ext cx="1746274" cy="1047764"/>
          </a:xfrm>
          <a:custGeom>
            <a:avLst/>
            <a:gdLst>
              <a:gd name="connsiteX0" fmla="*/ 0 w 1746274"/>
              <a:gd name="connsiteY0" fmla="*/ 0 h 1047764"/>
              <a:gd name="connsiteX1" fmla="*/ 1746274 w 1746274"/>
              <a:gd name="connsiteY1" fmla="*/ 0 h 1047764"/>
              <a:gd name="connsiteX2" fmla="*/ 1746274 w 1746274"/>
              <a:gd name="connsiteY2" fmla="*/ 1047764 h 1047764"/>
              <a:gd name="connsiteX3" fmla="*/ 0 w 1746274"/>
              <a:gd name="connsiteY3" fmla="*/ 1047764 h 1047764"/>
              <a:gd name="connsiteX4" fmla="*/ 0 w 1746274"/>
              <a:gd name="connsiteY4" fmla="*/ 0 h 1047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46274" h="1047764">
                <a:moveTo>
                  <a:pt x="0" y="0"/>
                </a:moveTo>
                <a:lnTo>
                  <a:pt x="1746274" y="0"/>
                </a:lnTo>
                <a:lnTo>
                  <a:pt x="1746274" y="1047764"/>
                </a:lnTo>
                <a:lnTo>
                  <a:pt x="0" y="104776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140004"/>
              <a:satOff val="-6706"/>
              <a:lumOff val="-5490"/>
              <a:alphaOff val="0"/>
            </a:schemeClr>
          </a:fillRef>
          <a:effectRef idx="1">
            <a:schemeClr val="accent5">
              <a:hueOff val="-140004"/>
              <a:satOff val="-6706"/>
              <a:lumOff val="-549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569" tIns="89820" rIns="85569" bIns="89820" numCol="1" spcCol="1270" anchor="ctr" anchorCtr="0">
            <a:noAutofit/>
          </a:bodyPr>
          <a:lstStyle/>
          <a:p>
            <a:pPr marL="0" lvl="0" indent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>
                <a:solidFill>
                  <a:schemeClr val="bg1"/>
                </a:solidFill>
              </a:rPr>
              <a:t>Re-Mark tickets:</a:t>
            </a:r>
          </a:p>
          <a:p>
            <a:pPr marL="0" lvl="0" indent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dirty="0">
                <a:solidFill>
                  <a:schemeClr val="bg1"/>
                </a:solidFill>
              </a:rPr>
              <a:t>14,776</a:t>
            </a:r>
            <a:endParaRPr lang="en-US" sz="1600" kern="1200" dirty="0">
              <a:solidFill>
                <a:schemeClr val="bg1"/>
              </a:solidFill>
            </a:endParaRP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9A9B1BFD-9378-4F12-9F7C-517F7EC9C92D}"/>
              </a:ext>
            </a:extLst>
          </p:cNvPr>
          <p:cNvSpPr/>
          <p:nvPr/>
        </p:nvSpPr>
        <p:spPr>
          <a:xfrm>
            <a:off x="7369256" y="2565986"/>
            <a:ext cx="1746274" cy="1047764"/>
          </a:xfrm>
          <a:custGeom>
            <a:avLst/>
            <a:gdLst>
              <a:gd name="connsiteX0" fmla="*/ 0 w 1746274"/>
              <a:gd name="connsiteY0" fmla="*/ 0 h 1047764"/>
              <a:gd name="connsiteX1" fmla="*/ 1746274 w 1746274"/>
              <a:gd name="connsiteY1" fmla="*/ 0 h 1047764"/>
              <a:gd name="connsiteX2" fmla="*/ 1746274 w 1746274"/>
              <a:gd name="connsiteY2" fmla="*/ 1047764 h 1047764"/>
              <a:gd name="connsiteX3" fmla="*/ 0 w 1746274"/>
              <a:gd name="connsiteY3" fmla="*/ 1047764 h 1047764"/>
              <a:gd name="connsiteX4" fmla="*/ 0 w 1746274"/>
              <a:gd name="connsiteY4" fmla="*/ 0 h 1047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46274" h="1047764">
                <a:moveTo>
                  <a:pt x="0" y="0"/>
                </a:moveTo>
                <a:lnTo>
                  <a:pt x="1746274" y="0"/>
                </a:lnTo>
                <a:lnTo>
                  <a:pt x="1746274" y="1047764"/>
                </a:lnTo>
                <a:lnTo>
                  <a:pt x="0" y="104776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160005"/>
              <a:satOff val="-7664"/>
              <a:lumOff val="-6274"/>
              <a:alphaOff val="0"/>
            </a:schemeClr>
          </a:fillRef>
          <a:effectRef idx="1">
            <a:schemeClr val="accent5">
              <a:hueOff val="-160005"/>
              <a:satOff val="-7664"/>
              <a:lumOff val="-6274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569" tIns="89820" rIns="85569" bIns="89820" numCol="1" spcCol="1270" anchor="ctr" anchorCtr="0">
            <a:noAutofit/>
          </a:bodyPr>
          <a:lstStyle/>
          <a:p>
            <a:pPr marL="0" lvl="0" indent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>
                <a:solidFill>
                  <a:schemeClr val="bg1"/>
                </a:solidFill>
              </a:rPr>
              <a:t>Renewal tickets:</a:t>
            </a:r>
          </a:p>
          <a:p>
            <a:pPr marL="0" lvl="0" indent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dirty="0">
                <a:solidFill>
                  <a:schemeClr val="bg1"/>
                </a:solidFill>
              </a:rPr>
              <a:t>359,258</a:t>
            </a:r>
            <a:endParaRPr lang="en-US" sz="1600" kern="1200" dirty="0">
              <a:solidFill>
                <a:schemeClr val="bg1"/>
              </a:solidFill>
            </a:endParaRP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EB4D7D52-331C-4D8E-9EA0-921822CF2608}"/>
              </a:ext>
            </a:extLst>
          </p:cNvPr>
          <p:cNvSpPr/>
          <p:nvPr/>
        </p:nvSpPr>
        <p:spPr>
          <a:xfrm>
            <a:off x="9517173" y="2565986"/>
            <a:ext cx="1746274" cy="1047764"/>
          </a:xfrm>
          <a:custGeom>
            <a:avLst/>
            <a:gdLst>
              <a:gd name="connsiteX0" fmla="*/ 0 w 1746274"/>
              <a:gd name="connsiteY0" fmla="*/ 0 h 1047764"/>
              <a:gd name="connsiteX1" fmla="*/ 1746274 w 1746274"/>
              <a:gd name="connsiteY1" fmla="*/ 0 h 1047764"/>
              <a:gd name="connsiteX2" fmla="*/ 1746274 w 1746274"/>
              <a:gd name="connsiteY2" fmla="*/ 1047764 h 1047764"/>
              <a:gd name="connsiteX3" fmla="*/ 0 w 1746274"/>
              <a:gd name="connsiteY3" fmla="*/ 1047764 h 1047764"/>
              <a:gd name="connsiteX4" fmla="*/ 0 w 1746274"/>
              <a:gd name="connsiteY4" fmla="*/ 0 h 1047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46274" h="1047764">
                <a:moveTo>
                  <a:pt x="0" y="0"/>
                </a:moveTo>
                <a:lnTo>
                  <a:pt x="1746274" y="0"/>
                </a:lnTo>
                <a:lnTo>
                  <a:pt x="1746274" y="1047764"/>
                </a:lnTo>
                <a:lnTo>
                  <a:pt x="0" y="104776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180005"/>
              <a:satOff val="-8623"/>
              <a:lumOff val="-7058"/>
              <a:alphaOff val="0"/>
            </a:schemeClr>
          </a:fillRef>
          <a:effectRef idx="1">
            <a:schemeClr val="accent5">
              <a:hueOff val="-180005"/>
              <a:satOff val="-8623"/>
              <a:lumOff val="-7058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569" tIns="89820" rIns="85569" bIns="89820" numCol="1" spcCol="1270" anchor="ctr" anchorCtr="0">
            <a:noAutofit/>
          </a:bodyPr>
          <a:lstStyle/>
          <a:p>
            <a:pPr marL="0" lvl="0" indent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>
                <a:solidFill>
                  <a:schemeClr val="bg1"/>
                </a:solidFill>
              </a:rPr>
              <a:t>Overall ticket volume% +/-:</a:t>
            </a:r>
          </a:p>
          <a:p>
            <a:pPr marL="0" lvl="0" indent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dirty="0">
                <a:solidFill>
                  <a:schemeClr val="bg1"/>
                </a:solidFill>
              </a:rPr>
              <a:t>11.79%</a:t>
            </a:r>
            <a:r>
              <a:rPr lang="en-US" sz="1600" kern="1200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0CC687B7-321A-4FA8-9891-6D4A4D696E4B}"/>
              </a:ext>
            </a:extLst>
          </p:cNvPr>
          <p:cNvSpPr/>
          <p:nvPr/>
        </p:nvSpPr>
        <p:spPr>
          <a:xfrm>
            <a:off x="925504" y="4015393"/>
            <a:ext cx="1746274" cy="1047764"/>
          </a:xfrm>
          <a:custGeom>
            <a:avLst/>
            <a:gdLst>
              <a:gd name="connsiteX0" fmla="*/ 0 w 1746274"/>
              <a:gd name="connsiteY0" fmla="*/ 0 h 1047764"/>
              <a:gd name="connsiteX1" fmla="*/ 1746274 w 1746274"/>
              <a:gd name="connsiteY1" fmla="*/ 0 h 1047764"/>
              <a:gd name="connsiteX2" fmla="*/ 1746274 w 1746274"/>
              <a:gd name="connsiteY2" fmla="*/ 1047764 h 1047764"/>
              <a:gd name="connsiteX3" fmla="*/ 0 w 1746274"/>
              <a:gd name="connsiteY3" fmla="*/ 1047764 h 1047764"/>
              <a:gd name="connsiteX4" fmla="*/ 0 w 1746274"/>
              <a:gd name="connsiteY4" fmla="*/ 0 h 1047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46274" h="1047764">
                <a:moveTo>
                  <a:pt x="0" y="0"/>
                </a:moveTo>
                <a:lnTo>
                  <a:pt x="1746274" y="0"/>
                </a:lnTo>
                <a:lnTo>
                  <a:pt x="1746274" y="1047764"/>
                </a:lnTo>
                <a:lnTo>
                  <a:pt x="0" y="104776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200006"/>
              <a:satOff val="-9581"/>
              <a:lumOff val="-7843"/>
              <a:alphaOff val="0"/>
            </a:schemeClr>
          </a:fillRef>
          <a:effectRef idx="1">
            <a:schemeClr val="accent5">
              <a:hueOff val="-200006"/>
              <a:satOff val="-9581"/>
              <a:lumOff val="-784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569" tIns="89820" rIns="85569" bIns="89820" numCol="1" spcCol="1270" anchor="ctr" anchorCtr="0">
            <a:noAutofit/>
          </a:bodyPr>
          <a:lstStyle/>
          <a:p>
            <a:pPr marL="0" lvl="0" indent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>
                <a:solidFill>
                  <a:schemeClr val="bg1"/>
                </a:solidFill>
              </a:rPr>
              <a:t>Web Ticket Percentage:</a:t>
            </a:r>
          </a:p>
          <a:p>
            <a:pPr marL="0" lvl="0" indent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dirty="0">
                <a:solidFill>
                  <a:schemeClr val="bg1"/>
                </a:solidFill>
              </a:rPr>
              <a:t>71.51%</a:t>
            </a:r>
            <a:r>
              <a:rPr lang="en-US" sz="1600" kern="1200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BF234218-3D4B-4B1A-B787-92C24E6ED030}"/>
              </a:ext>
            </a:extLst>
          </p:cNvPr>
          <p:cNvSpPr/>
          <p:nvPr/>
        </p:nvSpPr>
        <p:spPr>
          <a:xfrm>
            <a:off x="3073421" y="4015393"/>
            <a:ext cx="1746274" cy="1047764"/>
          </a:xfrm>
          <a:custGeom>
            <a:avLst/>
            <a:gdLst>
              <a:gd name="connsiteX0" fmla="*/ 0 w 1746274"/>
              <a:gd name="connsiteY0" fmla="*/ 0 h 1047764"/>
              <a:gd name="connsiteX1" fmla="*/ 1746274 w 1746274"/>
              <a:gd name="connsiteY1" fmla="*/ 0 h 1047764"/>
              <a:gd name="connsiteX2" fmla="*/ 1746274 w 1746274"/>
              <a:gd name="connsiteY2" fmla="*/ 1047764 h 1047764"/>
              <a:gd name="connsiteX3" fmla="*/ 0 w 1746274"/>
              <a:gd name="connsiteY3" fmla="*/ 1047764 h 1047764"/>
              <a:gd name="connsiteX4" fmla="*/ 0 w 1746274"/>
              <a:gd name="connsiteY4" fmla="*/ 0 h 1047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46274" h="1047764">
                <a:moveTo>
                  <a:pt x="0" y="0"/>
                </a:moveTo>
                <a:lnTo>
                  <a:pt x="1746274" y="0"/>
                </a:lnTo>
                <a:lnTo>
                  <a:pt x="1746274" y="1047764"/>
                </a:lnTo>
                <a:lnTo>
                  <a:pt x="0" y="104776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220007"/>
              <a:satOff val="-10539"/>
              <a:lumOff val="-8627"/>
              <a:alphaOff val="0"/>
            </a:schemeClr>
          </a:fillRef>
          <a:effectRef idx="1">
            <a:schemeClr val="accent5">
              <a:hueOff val="-220007"/>
              <a:satOff val="-10539"/>
              <a:lumOff val="-8627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569" tIns="89820" rIns="85569" bIns="89820" numCol="1" spcCol="1270" anchor="ctr" anchorCtr="0">
            <a:noAutofit/>
          </a:bodyPr>
          <a:lstStyle/>
          <a:p>
            <a:pPr marL="0" lvl="0" indent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>
                <a:solidFill>
                  <a:schemeClr val="bg1"/>
                </a:solidFill>
              </a:rPr>
              <a:t>Web Renewals:</a:t>
            </a:r>
          </a:p>
          <a:p>
            <a:pPr marL="0" lvl="0" indent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dirty="0">
                <a:solidFill>
                  <a:schemeClr val="bg1"/>
                </a:solidFill>
              </a:rPr>
              <a:t>97.4%</a:t>
            </a:r>
            <a:endParaRPr lang="en-US" sz="1600" kern="1200" dirty="0">
              <a:solidFill>
                <a:schemeClr val="bg1"/>
              </a:solidFill>
            </a:endParaRPr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D5F2BC4D-D6E1-466E-A54F-085030E44DD6}"/>
              </a:ext>
            </a:extLst>
          </p:cNvPr>
          <p:cNvSpPr/>
          <p:nvPr/>
        </p:nvSpPr>
        <p:spPr>
          <a:xfrm>
            <a:off x="5221338" y="4015393"/>
            <a:ext cx="1746274" cy="1047764"/>
          </a:xfrm>
          <a:custGeom>
            <a:avLst/>
            <a:gdLst>
              <a:gd name="connsiteX0" fmla="*/ 0 w 1746274"/>
              <a:gd name="connsiteY0" fmla="*/ 0 h 1047764"/>
              <a:gd name="connsiteX1" fmla="*/ 1746274 w 1746274"/>
              <a:gd name="connsiteY1" fmla="*/ 0 h 1047764"/>
              <a:gd name="connsiteX2" fmla="*/ 1746274 w 1746274"/>
              <a:gd name="connsiteY2" fmla="*/ 1047764 h 1047764"/>
              <a:gd name="connsiteX3" fmla="*/ 0 w 1746274"/>
              <a:gd name="connsiteY3" fmla="*/ 1047764 h 1047764"/>
              <a:gd name="connsiteX4" fmla="*/ 0 w 1746274"/>
              <a:gd name="connsiteY4" fmla="*/ 0 h 1047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46274" h="1047764">
                <a:moveTo>
                  <a:pt x="0" y="0"/>
                </a:moveTo>
                <a:lnTo>
                  <a:pt x="1746274" y="0"/>
                </a:lnTo>
                <a:lnTo>
                  <a:pt x="1746274" y="1047764"/>
                </a:lnTo>
                <a:lnTo>
                  <a:pt x="0" y="104776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240007"/>
              <a:satOff val="-11497"/>
              <a:lumOff val="-9411"/>
              <a:alphaOff val="0"/>
            </a:schemeClr>
          </a:fillRef>
          <a:effectRef idx="1">
            <a:schemeClr val="accent5">
              <a:hueOff val="-240007"/>
              <a:satOff val="-11497"/>
              <a:lumOff val="-9411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569" tIns="89820" rIns="85569" bIns="89820" numCol="1" spcCol="1270" anchor="ctr" anchorCtr="0">
            <a:noAutofit/>
          </a:bodyPr>
          <a:lstStyle/>
          <a:p>
            <a:pPr marL="0" lvl="0" indent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>
                <a:solidFill>
                  <a:schemeClr val="bg1"/>
                </a:solidFill>
              </a:rPr>
              <a:t>Total Transmissions:</a:t>
            </a:r>
          </a:p>
          <a:p>
            <a:pPr marL="0" lvl="0" indent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dirty="0">
                <a:solidFill>
                  <a:schemeClr val="bg1"/>
                </a:solidFill>
              </a:rPr>
              <a:t>7,497,655</a:t>
            </a:r>
            <a:endParaRPr lang="en-US" sz="1600" kern="1200" dirty="0">
              <a:solidFill>
                <a:schemeClr val="bg1"/>
              </a:solidFill>
            </a:endParaRPr>
          </a:p>
        </p:txBody>
      </p:sp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89DF8763-D916-4722-88BE-B704DD474C72}"/>
              </a:ext>
            </a:extLst>
          </p:cNvPr>
          <p:cNvSpPr/>
          <p:nvPr/>
        </p:nvSpPr>
        <p:spPr>
          <a:xfrm>
            <a:off x="7369256" y="4015393"/>
            <a:ext cx="1746274" cy="1047764"/>
          </a:xfrm>
          <a:custGeom>
            <a:avLst/>
            <a:gdLst>
              <a:gd name="connsiteX0" fmla="*/ 0 w 1746274"/>
              <a:gd name="connsiteY0" fmla="*/ 0 h 1047764"/>
              <a:gd name="connsiteX1" fmla="*/ 1746274 w 1746274"/>
              <a:gd name="connsiteY1" fmla="*/ 0 h 1047764"/>
              <a:gd name="connsiteX2" fmla="*/ 1746274 w 1746274"/>
              <a:gd name="connsiteY2" fmla="*/ 1047764 h 1047764"/>
              <a:gd name="connsiteX3" fmla="*/ 0 w 1746274"/>
              <a:gd name="connsiteY3" fmla="*/ 1047764 h 1047764"/>
              <a:gd name="connsiteX4" fmla="*/ 0 w 1746274"/>
              <a:gd name="connsiteY4" fmla="*/ 0 h 1047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46274" h="1047764">
                <a:moveTo>
                  <a:pt x="0" y="0"/>
                </a:moveTo>
                <a:lnTo>
                  <a:pt x="1746274" y="0"/>
                </a:lnTo>
                <a:lnTo>
                  <a:pt x="1746274" y="1047764"/>
                </a:lnTo>
                <a:lnTo>
                  <a:pt x="0" y="104776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260008"/>
              <a:satOff val="-12455"/>
              <a:lumOff val="-10196"/>
              <a:alphaOff val="0"/>
            </a:schemeClr>
          </a:fillRef>
          <a:effectRef idx="1">
            <a:schemeClr val="accent5">
              <a:hueOff val="-260008"/>
              <a:satOff val="-12455"/>
              <a:lumOff val="-10196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569" tIns="89820" rIns="85569" bIns="89820" numCol="1" spcCol="1270" anchor="ctr" anchorCtr="0">
            <a:noAutofit/>
          </a:bodyPr>
          <a:lstStyle/>
          <a:p>
            <a:pPr marL="0" lvl="0" indent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>
                <a:solidFill>
                  <a:schemeClr val="bg1"/>
                </a:solidFill>
              </a:rPr>
              <a:t>Delivery Time:</a:t>
            </a:r>
          </a:p>
          <a:p>
            <a:pPr marL="0" lvl="0" indent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>
                <a:solidFill>
                  <a:schemeClr val="bg1"/>
                </a:solidFill>
              </a:rPr>
              <a:t>3:54</a:t>
            </a:r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C01FD484-7C25-437D-A9C6-6843EB9151EC}"/>
              </a:ext>
            </a:extLst>
          </p:cNvPr>
          <p:cNvSpPr/>
          <p:nvPr/>
        </p:nvSpPr>
        <p:spPr>
          <a:xfrm>
            <a:off x="9517173" y="4015393"/>
            <a:ext cx="1746274" cy="1047764"/>
          </a:xfrm>
          <a:custGeom>
            <a:avLst/>
            <a:gdLst>
              <a:gd name="connsiteX0" fmla="*/ 0 w 1746274"/>
              <a:gd name="connsiteY0" fmla="*/ 0 h 1047764"/>
              <a:gd name="connsiteX1" fmla="*/ 1746274 w 1746274"/>
              <a:gd name="connsiteY1" fmla="*/ 0 h 1047764"/>
              <a:gd name="connsiteX2" fmla="*/ 1746274 w 1746274"/>
              <a:gd name="connsiteY2" fmla="*/ 1047764 h 1047764"/>
              <a:gd name="connsiteX3" fmla="*/ 0 w 1746274"/>
              <a:gd name="connsiteY3" fmla="*/ 1047764 h 1047764"/>
              <a:gd name="connsiteX4" fmla="*/ 0 w 1746274"/>
              <a:gd name="connsiteY4" fmla="*/ 0 h 1047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46274" h="1047764">
                <a:moveTo>
                  <a:pt x="0" y="0"/>
                </a:moveTo>
                <a:lnTo>
                  <a:pt x="1746274" y="0"/>
                </a:lnTo>
                <a:lnTo>
                  <a:pt x="1746274" y="1047764"/>
                </a:lnTo>
                <a:lnTo>
                  <a:pt x="0" y="104776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280009"/>
              <a:satOff val="-13413"/>
              <a:lumOff val="-10980"/>
              <a:alphaOff val="0"/>
            </a:schemeClr>
          </a:fillRef>
          <a:effectRef idx="1">
            <a:schemeClr val="accent5">
              <a:hueOff val="-280009"/>
              <a:satOff val="-13413"/>
              <a:lumOff val="-1098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569" tIns="89820" rIns="85569" bIns="89820" numCol="1" spcCol="1270" anchor="ctr" anchorCtr="0">
            <a:noAutofit/>
          </a:bodyPr>
          <a:lstStyle/>
          <a:p>
            <a:pPr marL="0" lvl="0" indent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>
                <a:solidFill>
                  <a:schemeClr val="bg1"/>
                </a:solidFill>
              </a:rPr>
              <a:t>Average hold time: </a:t>
            </a:r>
          </a:p>
          <a:p>
            <a:pPr marL="0" lvl="0" indent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dirty="0">
                <a:solidFill>
                  <a:schemeClr val="bg1"/>
                </a:solidFill>
              </a:rPr>
              <a:t>25 seconds</a:t>
            </a:r>
            <a:endParaRPr lang="en-US" sz="1600" kern="1200" dirty="0">
              <a:solidFill>
                <a:schemeClr val="bg1"/>
              </a:solidFill>
            </a:endParaRPr>
          </a:p>
        </p:txBody>
      </p:sp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16542527-BE28-4D81-A88D-15139AE0688A}"/>
              </a:ext>
            </a:extLst>
          </p:cNvPr>
          <p:cNvSpPr/>
          <p:nvPr/>
        </p:nvSpPr>
        <p:spPr>
          <a:xfrm>
            <a:off x="925504" y="5464800"/>
            <a:ext cx="1746274" cy="1047764"/>
          </a:xfrm>
          <a:custGeom>
            <a:avLst/>
            <a:gdLst>
              <a:gd name="connsiteX0" fmla="*/ 0 w 1746274"/>
              <a:gd name="connsiteY0" fmla="*/ 0 h 1047764"/>
              <a:gd name="connsiteX1" fmla="*/ 1746274 w 1746274"/>
              <a:gd name="connsiteY1" fmla="*/ 0 h 1047764"/>
              <a:gd name="connsiteX2" fmla="*/ 1746274 w 1746274"/>
              <a:gd name="connsiteY2" fmla="*/ 1047764 h 1047764"/>
              <a:gd name="connsiteX3" fmla="*/ 0 w 1746274"/>
              <a:gd name="connsiteY3" fmla="*/ 1047764 h 1047764"/>
              <a:gd name="connsiteX4" fmla="*/ 0 w 1746274"/>
              <a:gd name="connsiteY4" fmla="*/ 0 h 1047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46274" h="1047764">
                <a:moveTo>
                  <a:pt x="0" y="0"/>
                </a:moveTo>
                <a:lnTo>
                  <a:pt x="1746274" y="0"/>
                </a:lnTo>
                <a:lnTo>
                  <a:pt x="1746274" y="1047764"/>
                </a:lnTo>
                <a:lnTo>
                  <a:pt x="0" y="104776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300009"/>
              <a:satOff val="-14371"/>
              <a:lumOff val="-11764"/>
              <a:alphaOff val="0"/>
            </a:schemeClr>
          </a:fillRef>
          <a:effectRef idx="1">
            <a:schemeClr val="accent5">
              <a:hueOff val="-300009"/>
              <a:satOff val="-14371"/>
              <a:lumOff val="-11764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569" tIns="89820" rIns="85569" bIns="89820" numCol="1" spcCol="1270" anchor="ctr" anchorCtr="0">
            <a:noAutofit/>
          </a:bodyPr>
          <a:lstStyle/>
          <a:p>
            <a:pPr marL="0" lvl="0" indent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>
                <a:solidFill>
                  <a:schemeClr val="bg1"/>
                </a:solidFill>
              </a:rPr>
              <a:t>Average talk time: </a:t>
            </a:r>
          </a:p>
          <a:p>
            <a:pPr marL="0" lvl="0" indent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dirty="0">
                <a:solidFill>
                  <a:schemeClr val="bg1"/>
                </a:solidFill>
              </a:rPr>
              <a:t>6:27</a:t>
            </a:r>
            <a:endParaRPr lang="en-US" sz="1600" kern="1200" dirty="0">
              <a:solidFill>
                <a:schemeClr val="bg1"/>
              </a:solidFill>
            </a:endParaRPr>
          </a:p>
        </p:txBody>
      </p:sp>
      <p:sp>
        <p:nvSpPr>
          <p:cNvPr id="38" name="Freeform: Shape 37">
            <a:extLst>
              <a:ext uri="{FF2B5EF4-FFF2-40B4-BE49-F238E27FC236}">
                <a16:creationId xmlns:a16="http://schemas.microsoft.com/office/drawing/2014/main" id="{BD958C3F-04A2-4E50-B8E5-1E87AB8463ED}"/>
              </a:ext>
            </a:extLst>
          </p:cNvPr>
          <p:cNvSpPr/>
          <p:nvPr/>
        </p:nvSpPr>
        <p:spPr>
          <a:xfrm>
            <a:off x="3073421" y="5464800"/>
            <a:ext cx="1746274" cy="1047764"/>
          </a:xfrm>
          <a:custGeom>
            <a:avLst/>
            <a:gdLst>
              <a:gd name="connsiteX0" fmla="*/ 0 w 1746274"/>
              <a:gd name="connsiteY0" fmla="*/ 0 h 1047764"/>
              <a:gd name="connsiteX1" fmla="*/ 1746274 w 1746274"/>
              <a:gd name="connsiteY1" fmla="*/ 0 h 1047764"/>
              <a:gd name="connsiteX2" fmla="*/ 1746274 w 1746274"/>
              <a:gd name="connsiteY2" fmla="*/ 1047764 h 1047764"/>
              <a:gd name="connsiteX3" fmla="*/ 0 w 1746274"/>
              <a:gd name="connsiteY3" fmla="*/ 1047764 h 1047764"/>
              <a:gd name="connsiteX4" fmla="*/ 0 w 1746274"/>
              <a:gd name="connsiteY4" fmla="*/ 0 h 1047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46274" h="1047764">
                <a:moveTo>
                  <a:pt x="0" y="0"/>
                </a:moveTo>
                <a:lnTo>
                  <a:pt x="1746274" y="0"/>
                </a:lnTo>
                <a:lnTo>
                  <a:pt x="1746274" y="1047764"/>
                </a:lnTo>
                <a:lnTo>
                  <a:pt x="0" y="104776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320010"/>
              <a:satOff val="-15329"/>
              <a:lumOff val="-12548"/>
              <a:alphaOff val="0"/>
            </a:schemeClr>
          </a:fillRef>
          <a:effectRef idx="1">
            <a:schemeClr val="accent5">
              <a:hueOff val="-320010"/>
              <a:satOff val="-15329"/>
              <a:lumOff val="-12548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569" tIns="89820" rIns="85569" bIns="89820" numCol="1" spcCol="1270" anchor="ctr" anchorCtr="0">
            <a:noAutofit/>
          </a:bodyPr>
          <a:lstStyle/>
          <a:p>
            <a:pPr marL="0" lvl="0" indent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>
                <a:solidFill>
                  <a:schemeClr val="bg1"/>
                </a:solidFill>
              </a:rPr>
              <a:t>Overall call volume: </a:t>
            </a:r>
          </a:p>
          <a:p>
            <a:pPr marL="0" lvl="0" indent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dirty="0">
                <a:solidFill>
                  <a:schemeClr val="bg1"/>
                </a:solidFill>
              </a:rPr>
              <a:t>-3.04%</a:t>
            </a:r>
            <a:endParaRPr lang="en-US" sz="1600" kern="1200" dirty="0">
              <a:solidFill>
                <a:schemeClr val="bg1"/>
              </a:solidFill>
            </a:endParaRPr>
          </a:p>
        </p:txBody>
      </p:sp>
      <p:sp>
        <p:nvSpPr>
          <p:cNvPr id="40" name="Freeform: Shape 39">
            <a:extLst>
              <a:ext uri="{FF2B5EF4-FFF2-40B4-BE49-F238E27FC236}">
                <a16:creationId xmlns:a16="http://schemas.microsoft.com/office/drawing/2014/main" id="{78FD9CF4-73A6-48BE-9A5C-8D202A46B568}"/>
              </a:ext>
            </a:extLst>
          </p:cNvPr>
          <p:cNvSpPr/>
          <p:nvPr/>
        </p:nvSpPr>
        <p:spPr>
          <a:xfrm>
            <a:off x="5221338" y="5464800"/>
            <a:ext cx="1746274" cy="1047764"/>
          </a:xfrm>
          <a:custGeom>
            <a:avLst/>
            <a:gdLst>
              <a:gd name="connsiteX0" fmla="*/ 0 w 1746274"/>
              <a:gd name="connsiteY0" fmla="*/ 0 h 1047764"/>
              <a:gd name="connsiteX1" fmla="*/ 1746274 w 1746274"/>
              <a:gd name="connsiteY1" fmla="*/ 0 h 1047764"/>
              <a:gd name="connsiteX2" fmla="*/ 1746274 w 1746274"/>
              <a:gd name="connsiteY2" fmla="*/ 1047764 h 1047764"/>
              <a:gd name="connsiteX3" fmla="*/ 0 w 1746274"/>
              <a:gd name="connsiteY3" fmla="*/ 1047764 h 1047764"/>
              <a:gd name="connsiteX4" fmla="*/ 0 w 1746274"/>
              <a:gd name="connsiteY4" fmla="*/ 0 h 1047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46274" h="1047764">
                <a:moveTo>
                  <a:pt x="0" y="0"/>
                </a:moveTo>
                <a:lnTo>
                  <a:pt x="1746274" y="0"/>
                </a:lnTo>
                <a:lnTo>
                  <a:pt x="1746274" y="1047764"/>
                </a:lnTo>
                <a:lnTo>
                  <a:pt x="0" y="104776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340010"/>
              <a:satOff val="-16287"/>
              <a:lumOff val="-13333"/>
              <a:alphaOff val="0"/>
            </a:schemeClr>
          </a:fillRef>
          <a:effectRef idx="1">
            <a:schemeClr val="accent5">
              <a:hueOff val="-340010"/>
              <a:satOff val="-16287"/>
              <a:lumOff val="-1333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569" tIns="89820" rIns="85569" bIns="89820" numCol="1" spcCol="1270" anchor="ctr" anchorCtr="0">
            <a:noAutofit/>
          </a:bodyPr>
          <a:lstStyle/>
          <a:p>
            <a:pPr marL="0" lvl="0" indent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>
                <a:solidFill>
                  <a:schemeClr val="bg1"/>
                </a:solidFill>
              </a:rPr>
              <a:t>Average CSR</a:t>
            </a:r>
            <a:r>
              <a:rPr lang="en-US" sz="1600" dirty="0">
                <a:solidFill>
                  <a:schemeClr val="bg1"/>
                </a:solidFill>
              </a:rPr>
              <a:t>‘</a:t>
            </a:r>
            <a:r>
              <a:rPr lang="en-US" sz="1600" kern="1200" dirty="0">
                <a:solidFill>
                  <a:schemeClr val="bg1"/>
                </a:solidFill>
              </a:rPr>
              <a:t>s:</a:t>
            </a:r>
          </a:p>
          <a:p>
            <a:pPr marL="0" lvl="0" indent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dirty="0">
                <a:solidFill>
                  <a:schemeClr val="bg1"/>
                </a:solidFill>
              </a:rPr>
              <a:t>20.3</a:t>
            </a:r>
            <a:endParaRPr lang="en-US" sz="1600" kern="1200" dirty="0">
              <a:solidFill>
                <a:schemeClr val="bg1"/>
              </a:solidFill>
            </a:endParaRPr>
          </a:p>
        </p:txBody>
      </p: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D2DBF9A0-88CA-4CD7-8795-86E0EF2226C8}"/>
              </a:ext>
            </a:extLst>
          </p:cNvPr>
          <p:cNvSpPr/>
          <p:nvPr/>
        </p:nvSpPr>
        <p:spPr>
          <a:xfrm>
            <a:off x="7369256" y="5464800"/>
            <a:ext cx="1746274" cy="1047764"/>
          </a:xfrm>
          <a:custGeom>
            <a:avLst/>
            <a:gdLst>
              <a:gd name="connsiteX0" fmla="*/ 0 w 1746274"/>
              <a:gd name="connsiteY0" fmla="*/ 0 h 1047764"/>
              <a:gd name="connsiteX1" fmla="*/ 1746274 w 1746274"/>
              <a:gd name="connsiteY1" fmla="*/ 0 h 1047764"/>
              <a:gd name="connsiteX2" fmla="*/ 1746274 w 1746274"/>
              <a:gd name="connsiteY2" fmla="*/ 1047764 h 1047764"/>
              <a:gd name="connsiteX3" fmla="*/ 0 w 1746274"/>
              <a:gd name="connsiteY3" fmla="*/ 1047764 h 1047764"/>
              <a:gd name="connsiteX4" fmla="*/ 0 w 1746274"/>
              <a:gd name="connsiteY4" fmla="*/ 0 h 1047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46274" h="1047764">
                <a:moveTo>
                  <a:pt x="0" y="0"/>
                </a:moveTo>
                <a:lnTo>
                  <a:pt x="1746274" y="0"/>
                </a:lnTo>
                <a:lnTo>
                  <a:pt x="1746274" y="1047764"/>
                </a:lnTo>
                <a:lnTo>
                  <a:pt x="0" y="104776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360011"/>
              <a:satOff val="-17245"/>
              <a:lumOff val="-14117"/>
              <a:alphaOff val="0"/>
            </a:schemeClr>
          </a:fillRef>
          <a:effectRef idx="1">
            <a:schemeClr val="accent5">
              <a:hueOff val="-360011"/>
              <a:satOff val="-17245"/>
              <a:lumOff val="-14117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569" tIns="89820" rIns="85569" bIns="89820" numCol="1" spcCol="1270" anchor="ctr" anchorCtr="0">
            <a:noAutofit/>
          </a:bodyPr>
          <a:lstStyle/>
          <a:p>
            <a:pPr marL="0" lvl="0" indent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>
                <a:solidFill>
                  <a:schemeClr val="bg1"/>
                </a:solidFill>
              </a:rPr>
              <a:t>CSR utilization:</a:t>
            </a:r>
          </a:p>
          <a:p>
            <a:pPr marL="0" lvl="0" indent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dirty="0">
                <a:solidFill>
                  <a:schemeClr val="bg1"/>
                </a:solidFill>
              </a:rPr>
              <a:t>68.12%</a:t>
            </a:r>
            <a:endParaRPr lang="en-US" sz="1600" kern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4167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1" grpId="0" animBg="1"/>
      <p:bldP spid="13" grpId="0" animBg="1"/>
      <p:bldP spid="15" grpId="0" animBg="1"/>
      <p:bldP spid="18" grpId="0" animBg="1"/>
      <p:bldP spid="20" grpId="0" animBg="1"/>
      <p:bldP spid="22" grpId="0" animBg="1"/>
      <p:bldP spid="24" grpId="0" animBg="1"/>
      <p:bldP spid="26" grpId="0" animBg="1"/>
      <p:bldP spid="28" grpId="0" animBg="1"/>
      <p:bldP spid="30" grpId="0" animBg="1"/>
      <p:bldP spid="32" grpId="0" animBg="1"/>
      <p:bldP spid="34" grpId="0" animBg="1"/>
      <p:bldP spid="36" grpId="0" animBg="1"/>
      <p:bldP spid="38" grpId="0" animBg="1"/>
      <p:bldP spid="40" grpId="0" animBg="1"/>
      <p:bldP spid="4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itle 1">
            <a:extLst>
              <a:ext uri="{FF2B5EF4-FFF2-40B4-BE49-F238E27FC236}">
                <a16:creationId xmlns:a16="http://schemas.microsoft.com/office/drawing/2014/main" id="{6FCE761B-B917-4111-BEE4-FFA5D07346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22289" y="860420"/>
            <a:ext cx="6956612" cy="771144"/>
          </a:xfrm>
        </p:spPr>
        <p:txBody>
          <a:bodyPr>
            <a:normAutofit/>
          </a:bodyPr>
          <a:lstStyle/>
          <a:p>
            <a:r>
              <a:rPr lang="en-US" dirty="0"/>
              <a:t>2022 EPR Statistics Thru October</a:t>
            </a:r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5AB58E60-4ACD-48BD-85A1-A145D23CCE32}"/>
              </a:ext>
            </a:extLst>
          </p:cNvPr>
          <p:cNvSpPr/>
          <p:nvPr/>
        </p:nvSpPr>
        <p:spPr>
          <a:xfrm>
            <a:off x="764140" y="2129668"/>
            <a:ext cx="1746274" cy="1047764"/>
          </a:xfrm>
          <a:custGeom>
            <a:avLst/>
            <a:gdLst>
              <a:gd name="connsiteX0" fmla="*/ 0 w 1746274"/>
              <a:gd name="connsiteY0" fmla="*/ 0 h 1047764"/>
              <a:gd name="connsiteX1" fmla="*/ 1746274 w 1746274"/>
              <a:gd name="connsiteY1" fmla="*/ 0 h 1047764"/>
              <a:gd name="connsiteX2" fmla="*/ 1746274 w 1746274"/>
              <a:gd name="connsiteY2" fmla="*/ 1047764 h 1047764"/>
              <a:gd name="connsiteX3" fmla="*/ 0 w 1746274"/>
              <a:gd name="connsiteY3" fmla="*/ 1047764 h 1047764"/>
              <a:gd name="connsiteX4" fmla="*/ 0 w 1746274"/>
              <a:gd name="connsiteY4" fmla="*/ 0 h 1047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46274" h="1047764">
                <a:moveTo>
                  <a:pt x="0" y="0"/>
                </a:moveTo>
                <a:lnTo>
                  <a:pt x="1746274" y="0"/>
                </a:lnTo>
                <a:lnTo>
                  <a:pt x="1746274" y="1047764"/>
                </a:lnTo>
                <a:lnTo>
                  <a:pt x="0" y="104776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1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569" tIns="89820" rIns="85569" bIns="89820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600" dirty="0">
                <a:solidFill>
                  <a:schemeClr val="bg1"/>
                </a:solidFill>
              </a:rPr>
              <a:t>Clear – No Conflict:</a:t>
            </a:r>
          </a:p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600" dirty="0">
                <a:solidFill>
                  <a:schemeClr val="bg1"/>
                </a:solidFill>
              </a:rPr>
              <a:t>2,111,608</a:t>
            </a:r>
            <a:endParaRPr lang="en-US" sz="1600" kern="1200" dirty="0">
              <a:solidFill>
                <a:schemeClr val="bg1"/>
              </a:solidFill>
            </a:endParaRP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EFBA4FD7-1346-4252-886F-031506260E34}"/>
              </a:ext>
            </a:extLst>
          </p:cNvPr>
          <p:cNvSpPr/>
          <p:nvPr/>
        </p:nvSpPr>
        <p:spPr>
          <a:xfrm>
            <a:off x="2990939" y="2130552"/>
            <a:ext cx="1746274" cy="1047764"/>
          </a:xfrm>
          <a:custGeom>
            <a:avLst/>
            <a:gdLst>
              <a:gd name="connsiteX0" fmla="*/ 0 w 1746274"/>
              <a:gd name="connsiteY0" fmla="*/ 0 h 1047764"/>
              <a:gd name="connsiteX1" fmla="*/ 1746274 w 1746274"/>
              <a:gd name="connsiteY1" fmla="*/ 0 h 1047764"/>
              <a:gd name="connsiteX2" fmla="*/ 1746274 w 1746274"/>
              <a:gd name="connsiteY2" fmla="*/ 1047764 h 1047764"/>
              <a:gd name="connsiteX3" fmla="*/ 0 w 1746274"/>
              <a:gd name="connsiteY3" fmla="*/ 1047764 h 1047764"/>
              <a:gd name="connsiteX4" fmla="*/ 0 w 1746274"/>
              <a:gd name="connsiteY4" fmla="*/ 0 h 1047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46274" h="1047764">
                <a:moveTo>
                  <a:pt x="0" y="0"/>
                </a:moveTo>
                <a:lnTo>
                  <a:pt x="1746274" y="0"/>
                </a:lnTo>
                <a:lnTo>
                  <a:pt x="1746274" y="1047764"/>
                </a:lnTo>
                <a:lnTo>
                  <a:pt x="0" y="104776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20001"/>
              <a:satOff val="-958"/>
              <a:lumOff val="-784"/>
              <a:alphaOff val="0"/>
            </a:schemeClr>
          </a:fillRef>
          <a:effectRef idx="1">
            <a:schemeClr val="accent5">
              <a:hueOff val="-20001"/>
              <a:satOff val="-958"/>
              <a:lumOff val="-784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569" tIns="89820" rIns="85569" bIns="89820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600" dirty="0">
                <a:solidFill>
                  <a:schemeClr val="bg1"/>
                </a:solidFill>
              </a:rPr>
              <a:t>Clear – but privately owned on property:</a:t>
            </a:r>
          </a:p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600" dirty="0">
                <a:solidFill>
                  <a:schemeClr val="bg1"/>
                </a:solidFill>
              </a:rPr>
              <a:t>28,133</a:t>
            </a: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7CDF2F1A-5C51-4678-B090-86E889AED80A}"/>
              </a:ext>
            </a:extLst>
          </p:cNvPr>
          <p:cNvSpPr/>
          <p:nvPr/>
        </p:nvSpPr>
        <p:spPr>
          <a:xfrm>
            <a:off x="5221338" y="2130552"/>
            <a:ext cx="1746274" cy="1047764"/>
          </a:xfrm>
          <a:custGeom>
            <a:avLst/>
            <a:gdLst>
              <a:gd name="connsiteX0" fmla="*/ 0 w 1746274"/>
              <a:gd name="connsiteY0" fmla="*/ 0 h 1047764"/>
              <a:gd name="connsiteX1" fmla="*/ 1746274 w 1746274"/>
              <a:gd name="connsiteY1" fmla="*/ 0 h 1047764"/>
              <a:gd name="connsiteX2" fmla="*/ 1746274 w 1746274"/>
              <a:gd name="connsiteY2" fmla="*/ 1047764 h 1047764"/>
              <a:gd name="connsiteX3" fmla="*/ 0 w 1746274"/>
              <a:gd name="connsiteY3" fmla="*/ 1047764 h 1047764"/>
              <a:gd name="connsiteX4" fmla="*/ 0 w 1746274"/>
              <a:gd name="connsiteY4" fmla="*/ 0 h 1047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46274" h="1047764">
                <a:moveTo>
                  <a:pt x="0" y="0"/>
                </a:moveTo>
                <a:lnTo>
                  <a:pt x="1746274" y="0"/>
                </a:lnTo>
                <a:lnTo>
                  <a:pt x="1746274" y="1047764"/>
                </a:lnTo>
                <a:lnTo>
                  <a:pt x="0" y="104776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40001"/>
              <a:satOff val="-1916"/>
              <a:lumOff val="-1569"/>
              <a:alphaOff val="0"/>
            </a:schemeClr>
          </a:fillRef>
          <a:effectRef idx="1">
            <a:schemeClr val="accent5">
              <a:hueOff val="-40001"/>
              <a:satOff val="-1916"/>
              <a:lumOff val="-1569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569" tIns="89820" rIns="85569" bIns="89820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600" dirty="0">
                <a:solidFill>
                  <a:schemeClr val="bg1"/>
                </a:solidFill>
              </a:rPr>
              <a:t>Existing Markings Adequate:</a:t>
            </a:r>
          </a:p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600" dirty="0">
                <a:solidFill>
                  <a:schemeClr val="bg1"/>
                </a:solidFill>
              </a:rPr>
              <a:t>161,764</a:t>
            </a:r>
            <a:endParaRPr lang="en-US" sz="1600" kern="1200" dirty="0">
              <a:solidFill>
                <a:schemeClr val="bg1"/>
              </a:solidFill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50AF19AD-F7D2-4CD0-8B40-39F76286BB8C}"/>
              </a:ext>
            </a:extLst>
          </p:cNvPr>
          <p:cNvSpPr/>
          <p:nvPr/>
        </p:nvSpPr>
        <p:spPr>
          <a:xfrm>
            <a:off x="7434072" y="2130552"/>
            <a:ext cx="1746274" cy="1047764"/>
          </a:xfrm>
          <a:custGeom>
            <a:avLst/>
            <a:gdLst>
              <a:gd name="connsiteX0" fmla="*/ 0 w 1746274"/>
              <a:gd name="connsiteY0" fmla="*/ 0 h 1047764"/>
              <a:gd name="connsiteX1" fmla="*/ 1746274 w 1746274"/>
              <a:gd name="connsiteY1" fmla="*/ 0 h 1047764"/>
              <a:gd name="connsiteX2" fmla="*/ 1746274 w 1746274"/>
              <a:gd name="connsiteY2" fmla="*/ 1047764 h 1047764"/>
              <a:gd name="connsiteX3" fmla="*/ 0 w 1746274"/>
              <a:gd name="connsiteY3" fmla="*/ 1047764 h 1047764"/>
              <a:gd name="connsiteX4" fmla="*/ 0 w 1746274"/>
              <a:gd name="connsiteY4" fmla="*/ 0 h 1047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46274" h="1047764">
                <a:moveTo>
                  <a:pt x="0" y="0"/>
                </a:moveTo>
                <a:lnTo>
                  <a:pt x="1746274" y="0"/>
                </a:lnTo>
                <a:lnTo>
                  <a:pt x="1746274" y="1047764"/>
                </a:lnTo>
                <a:lnTo>
                  <a:pt x="0" y="104776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60002"/>
              <a:satOff val="-2874"/>
              <a:lumOff val="-2353"/>
              <a:alphaOff val="0"/>
            </a:schemeClr>
          </a:fillRef>
          <a:effectRef idx="1">
            <a:schemeClr val="accent5">
              <a:hueOff val="-60002"/>
              <a:satOff val="-2874"/>
              <a:lumOff val="-235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569" tIns="89820" rIns="85569" bIns="89820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600" dirty="0">
                <a:solidFill>
                  <a:schemeClr val="bg1"/>
                </a:solidFill>
              </a:rPr>
              <a:t>No Markings Requested:</a:t>
            </a:r>
          </a:p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600" dirty="0">
                <a:solidFill>
                  <a:schemeClr val="bg1"/>
                </a:solidFill>
              </a:rPr>
              <a:t>1,190,036</a:t>
            </a:r>
            <a:endParaRPr lang="en-US" sz="1600" kern="1200" dirty="0">
              <a:solidFill>
                <a:schemeClr val="bg1"/>
              </a:solidFill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820C0A59-EC37-4D1E-99EC-81FEE2FBA06C}"/>
              </a:ext>
            </a:extLst>
          </p:cNvPr>
          <p:cNvSpPr/>
          <p:nvPr/>
        </p:nvSpPr>
        <p:spPr>
          <a:xfrm>
            <a:off x="764140" y="3675536"/>
            <a:ext cx="1746274" cy="1047764"/>
          </a:xfrm>
          <a:custGeom>
            <a:avLst/>
            <a:gdLst>
              <a:gd name="connsiteX0" fmla="*/ 0 w 1746274"/>
              <a:gd name="connsiteY0" fmla="*/ 0 h 1047764"/>
              <a:gd name="connsiteX1" fmla="*/ 1746274 w 1746274"/>
              <a:gd name="connsiteY1" fmla="*/ 0 h 1047764"/>
              <a:gd name="connsiteX2" fmla="*/ 1746274 w 1746274"/>
              <a:gd name="connsiteY2" fmla="*/ 1047764 h 1047764"/>
              <a:gd name="connsiteX3" fmla="*/ 0 w 1746274"/>
              <a:gd name="connsiteY3" fmla="*/ 1047764 h 1047764"/>
              <a:gd name="connsiteX4" fmla="*/ 0 w 1746274"/>
              <a:gd name="connsiteY4" fmla="*/ 0 h 1047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46274" h="1047764">
                <a:moveTo>
                  <a:pt x="0" y="0"/>
                </a:moveTo>
                <a:lnTo>
                  <a:pt x="1746274" y="0"/>
                </a:lnTo>
                <a:lnTo>
                  <a:pt x="1746274" y="1047764"/>
                </a:lnTo>
                <a:lnTo>
                  <a:pt x="0" y="104776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80002"/>
              <a:satOff val="-3832"/>
              <a:lumOff val="-3137"/>
              <a:alphaOff val="0"/>
            </a:schemeClr>
          </a:fillRef>
          <a:effectRef idx="1">
            <a:schemeClr val="accent5">
              <a:hueOff val="-80002"/>
              <a:satOff val="-3832"/>
              <a:lumOff val="-3137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569" tIns="89820" rIns="85569" bIns="89820" numCol="1" spcCol="1270" anchor="ctr" anchorCtr="0">
            <a:noAutofit/>
          </a:bodyPr>
          <a:lstStyle/>
          <a:p>
            <a:pPr marL="0" lvl="0" indent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>
                <a:solidFill>
                  <a:schemeClr val="bg1"/>
                </a:solidFill>
              </a:rPr>
              <a:t>Locate Area Marked:</a:t>
            </a:r>
          </a:p>
          <a:p>
            <a:pPr marL="0" lvl="0" indent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>
                <a:solidFill>
                  <a:schemeClr val="bg1"/>
                </a:solidFill>
              </a:rPr>
              <a:t>862,232</a:t>
            </a: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FD5B1D26-1761-4306-8576-666FF45DF00F}"/>
              </a:ext>
            </a:extLst>
          </p:cNvPr>
          <p:cNvSpPr/>
          <p:nvPr/>
        </p:nvSpPr>
        <p:spPr>
          <a:xfrm>
            <a:off x="2990088" y="3675536"/>
            <a:ext cx="1746274" cy="1047764"/>
          </a:xfrm>
          <a:custGeom>
            <a:avLst/>
            <a:gdLst>
              <a:gd name="connsiteX0" fmla="*/ 0 w 1746274"/>
              <a:gd name="connsiteY0" fmla="*/ 0 h 1047764"/>
              <a:gd name="connsiteX1" fmla="*/ 1746274 w 1746274"/>
              <a:gd name="connsiteY1" fmla="*/ 0 h 1047764"/>
              <a:gd name="connsiteX2" fmla="*/ 1746274 w 1746274"/>
              <a:gd name="connsiteY2" fmla="*/ 1047764 h 1047764"/>
              <a:gd name="connsiteX3" fmla="*/ 0 w 1746274"/>
              <a:gd name="connsiteY3" fmla="*/ 1047764 h 1047764"/>
              <a:gd name="connsiteX4" fmla="*/ 0 w 1746274"/>
              <a:gd name="connsiteY4" fmla="*/ 0 h 1047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46274" h="1047764">
                <a:moveTo>
                  <a:pt x="0" y="0"/>
                </a:moveTo>
                <a:lnTo>
                  <a:pt x="1746274" y="0"/>
                </a:lnTo>
                <a:lnTo>
                  <a:pt x="1746274" y="1047764"/>
                </a:lnTo>
                <a:lnTo>
                  <a:pt x="0" y="104776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100003"/>
              <a:satOff val="-4790"/>
              <a:lumOff val="-3921"/>
              <a:alphaOff val="0"/>
            </a:schemeClr>
          </a:fillRef>
          <a:effectRef idx="1">
            <a:schemeClr val="accent5">
              <a:hueOff val="-100003"/>
              <a:satOff val="-4790"/>
              <a:lumOff val="-3921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569" tIns="89820" rIns="85569" bIns="89820" numCol="1" spcCol="1270" anchor="ctr" anchorCtr="0">
            <a:noAutofit/>
          </a:bodyPr>
          <a:lstStyle/>
          <a:p>
            <a:pPr marL="0" lvl="0" indent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/>
              <a:t> </a:t>
            </a:r>
            <a:r>
              <a:rPr lang="en-US" sz="1600" kern="1200" dirty="0">
                <a:solidFill>
                  <a:schemeClr val="bg1"/>
                </a:solidFill>
              </a:rPr>
              <a:t>Area Marked Abandoned Line May be in Area:</a:t>
            </a:r>
          </a:p>
          <a:p>
            <a:pPr marL="0" lvl="0" indent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>
                <a:solidFill>
                  <a:schemeClr val="bg1"/>
                </a:solidFill>
              </a:rPr>
              <a:t>2,046</a:t>
            </a: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ABADE273-C538-44FD-BD5D-E2FB1B3CB41F}"/>
              </a:ext>
            </a:extLst>
          </p:cNvPr>
          <p:cNvSpPr/>
          <p:nvPr/>
        </p:nvSpPr>
        <p:spPr>
          <a:xfrm>
            <a:off x="5219537" y="3675888"/>
            <a:ext cx="1804747" cy="1047764"/>
          </a:xfrm>
          <a:custGeom>
            <a:avLst/>
            <a:gdLst>
              <a:gd name="connsiteX0" fmla="*/ 0 w 1746274"/>
              <a:gd name="connsiteY0" fmla="*/ 0 h 1047764"/>
              <a:gd name="connsiteX1" fmla="*/ 1746274 w 1746274"/>
              <a:gd name="connsiteY1" fmla="*/ 0 h 1047764"/>
              <a:gd name="connsiteX2" fmla="*/ 1746274 w 1746274"/>
              <a:gd name="connsiteY2" fmla="*/ 1047764 h 1047764"/>
              <a:gd name="connsiteX3" fmla="*/ 0 w 1746274"/>
              <a:gd name="connsiteY3" fmla="*/ 1047764 h 1047764"/>
              <a:gd name="connsiteX4" fmla="*/ 0 w 1746274"/>
              <a:gd name="connsiteY4" fmla="*/ 0 h 1047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46274" h="1047764">
                <a:moveTo>
                  <a:pt x="0" y="0"/>
                </a:moveTo>
                <a:lnTo>
                  <a:pt x="1746274" y="0"/>
                </a:lnTo>
                <a:lnTo>
                  <a:pt x="1746274" y="1047764"/>
                </a:lnTo>
                <a:lnTo>
                  <a:pt x="0" y="104776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120004"/>
              <a:satOff val="-5748"/>
              <a:lumOff val="-4706"/>
              <a:alphaOff val="0"/>
            </a:schemeClr>
          </a:fillRef>
          <a:effectRef idx="1">
            <a:schemeClr val="accent5">
              <a:hueOff val="-120004"/>
              <a:satOff val="-5748"/>
              <a:lumOff val="-4706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569" tIns="89820" rIns="85569" bIns="89820" numCol="1" spcCol="1270" anchor="ctr" anchorCtr="0">
            <a:noAutofit/>
          </a:bodyPr>
          <a:lstStyle/>
          <a:p>
            <a:pPr marL="0" lvl="0" indent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>
                <a:solidFill>
                  <a:schemeClr val="bg1"/>
                </a:solidFill>
              </a:rPr>
              <a:t>Area Marked up to Private Owned Utility/Property:</a:t>
            </a:r>
          </a:p>
          <a:p>
            <a:pPr marL="0" lvl="0" indent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>
                <a:solidFill>
                  <a:schemeClr val="bg1"/>
                </a:solidFill>
              </a:rPr>
              <a:t>29,113</a:t>
            </a: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BBA5B7F8-EC63-4261-AA9F-86F2F466F6A7}"/>
              </a:ext>
            </a:extLst>
          </p:cNvPr>
          <p:cNvSpPr/>
          <p:nvPr/>
        </p:nvSpPr>
        <p:spPr>
          <a:xfrm>
            <a:off x="7432627" y="3675888"/>
            <a:ext cx="1746274" cy="1047764"/>
          </a:xfrm>
          <a:custGeom>
            <a:avLst/>
            <a:gdLst>
              <a:gd name="connsiteX0" fmla="*/ 0 w 1746274"/>
              <a:gd name="connsiteY0" fmla="*/ 0 h 1047764"/>
              <a:gd name="connsiteX1" fmla="*/ 1746274 w 1746274"/>
              <a:gd name="connsiteY1" fmla="*/ 0 h 1047764"/>
              <a:gd name="connsiteX2" fmla="*/ 1746274 w 1746274"/>
              <a:gd name="connsiteY2" fmla="*/ 1047764 h 1047764"/>
              <a:gd name="connsiteX3" fmla="*/ 0 w 1746274"/>
              <a:gd name="connsiteY3" fmla="*/ 1047764 h 1047764"/>
              <a:gd name="connsiteX4" fmla="*/ 0 w 1746274"/>
              <a:gd name="connsiteY4" fmla="*/ 0 h 1047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46274" h="1047764">
                <a:moveTo>
                  <a:pt x="0" y="0"/>
                </a:moveTo>
                <a:lnTo>
                  <a:pt x="1746274" y="0"/>
                </a:lnTo>
                <a:lnTo>
                  <a:pt x="1746274" y="1047764"/>
                </a:lnTo>
                <a:lnTo>
                  <a:pt x="0" y="104776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140004"/>
              <a:satOff val="-6706"/>
              <a:lumOff val="-5490"/>
              <a:alphaOff val="0"/>
            </a:schemeClr>
          </a:fillRef>
          <a:effectRef idx="1">
            <a:schemeClr val="accent5">
              <a:hueOff val="-140004"/>
              <a:satOff val="-6706"/>
              <a:lumOff val="-549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569" tIns="89820" rIns="85569" bIns="89820" numCol="1" spcCol="1270" anchor="ctr" anchorCtr="0">
            <a:noAutofit/>
          </a:bodyPr>
          <a:lstStyle/>
          <a:p>
            <a:pPr marL="0" lvl="0" indent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>
                <a:solidFill>
                  <a:schemeClr val="bg1"/>
                </a:solidFill>
              </a:rPr>
              <a:t>Partially Marked – More Time Needed:</a:t>
            </a:r>
          </a:p>
          <a:p>
            <a:pPr marL="0" lvl="0" indent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>
                <a:solidFill>
                  <a:schemeClr val="bg1"/>
                </a:solidFill>
              </a:rPr>
              <a:t>23,771</a:t>
            </a: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9A9B1BFD-9378-4F12-9F7C-517F7EC9C92D}"/>
              </a:ext>
            </a:extLst>
          </p:cNvPr>
          <p:cNvSpPr/>
          <p:nvPr/>
        </p:nvSpPr>
        <p:spPr>
          <a:xfrm>
            <a:off x="9587243" y="3675536"/>
            <a:ext cx="1746274" cy="1047764"/>
          </a:xfrm>
          <a:custGeom>
            <a:avLst/>
            <a:gdLst>
              <a:gd name="connsiteX0" fmla="*/ 0 w 1746274"/>
              <a:gd name="connsiteY0" fmla="*/ 0 h 1047764"/>
              <a:gd name="connsiteX1" fmla="*/ 1746274 w 1746274"/>
              <a:gd name="connsiteY1" fmla="*/ 0 h 1047764"/>
              <a:gd name="connsiteX2" fmla="*/ 1746274 w 1746274"/>
              <a:gd name="connsiteY2" fmla="*/ 1047764 h 1047764"/>
              <a:gd name="connsiteX3" fmla="*/ 0 w 1746274"/>
              <a:gd name="connsiteY3" fmla="*/ 1047764 h 1047764"/>
              <a:gd name="connsiteX4" fmla="*/ 0 w 1746274"/>
              <a:gd name="connsiteY4" fmla="*/ 0 h 1047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46274" h="1047764">
                <a:moveTo>
                  <a:pt x="0" y="0"/>
                </a:moveTo>
                <a:lnTo>
                  <a:pt x="1746274" y="0"/>
                </a:lnTo>
                <a:lnTo>
                  <a:pt x="1746274" y="1047764"/>
                </a:lnTo>
                <a:lnTo>
                  <a:pt x="0" y="104776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160005"/>
              <a:satOff val="-7664"/>
              <a:lumOff val="-6274"/>
              <a:alphaOff val="0"/>
            </a:schemeClr>
          </a:fillRef>
          <a:effectRef idx="1">
            <a:schemeClr val="accent5">
              <a:hueOff val="-160005"/>
              <a:satOff val="-7664"/>
              <a:lumOff val="-6274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569" tIns="89820" rIns="85569" bIns="89820" numCol="1" spcCol="1270" anchor="ctr" anchorCtr="0">
            <a:noAutofit/>
          </a:bodyPr>
          <a:lstStyle/>
          <a:p>
            <a:pPr marL="0" lvl="0" indent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>
                <a:solidFill>
                  <a:schemeClr val="bg1"/>
                </a:solidFill>
              </a:rPr>
              <a:t>Provided facility location info to Excavator:</a:t>
            </a:r>
          </a:p>
          <a:p>
            <a:pPr marL="0" lvl="0" indent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>
                <a:solidFill>
                  <a:schemeClr val="bg1"/>
                </a:solidFill>
              </a:rPr>
              <a:t>19,293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EB4D7D52-331C-4D8E-9EA0-921822CF2608}"/>
              </a:ext>
            </a:extLst>
          </p:cNvPr>
          <p:cNvSpPr/>
          <p:nvPr/>
        </p:nvSpPr>
        <p:spPr>
          <a:xfrm>
            <a:off x="764140" y="5221404"/>
            <a:ext cx="1746274" cy="1047764"/>
          </a:xfrm>
          <a:custGeom>
            <a:avLst/>
            <a:gdLst>
              <a:gd name="connsiteX0" fmla="*/ 0 w 1746274"/>
              <a:gd name="connsiteY0" fmla="*/ 0 h 1047764"/>
              <a:gd name="connsiteX1" fmla="*/ 1746274 w 1746274"/>
              <a:gd name="connsiteY1" fmla="*/ 0 h 1047764"/>
              <a:gd name="connsiteX2" fmla="*/ 1746274 w 1746274"/>
              <a:gd name="connsiteY2" fmla="*/ 1047764 h 1047764"/>
              <a:gd name="connsiteX3" fmla="*/ 0 w 1746274"/>
              <a:gd name="connsiteY3" fmla="*/ 1047764 h 1047764"/>
              <a:gd name="connsiteX4" fmla="*/ 0 w 1746274"/>
              <a:gd name="connsiteY4" fmla="*/ 0 h 1047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46274" h="1047764">
                <a:moveTo>
                  <a:pt x="0" y="0"/>
                </a:moveTo>
                <a:lnTo>
                  <a:pt x="1746274" y="0"/>
                </a:lnTo>
                <a:lnTo>
                  <a:pt x="1746274" y="1047764"/>
                </a:lnTo>
                <a:lnTo>
                  <a:pt x="0" y="104776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180005"/>
              <a:satOff val="-8623"/>
              <a:lumOff val="-7058"/>
              <a:alphaOff val="0"/>
            </a:schemeClr>
          </a:fillRef>
          <a:effectRef idx="1">
            <a:schemeClr val="accent5">
              <a:hueOff val="-180005"/>
              <a:satOff val="-8623"/>
              <a:lumOff val="-7058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569" tIns="89820" rIns="85569" bIns="89820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600" dirty="0">
                <a:solidFill>
                  <a:schemeClr val="bg1"/>
                </a:solidFill>
              </a:rPr>
              <a:t>Bad Address Location Info - Resend ticket: 13,988</a:t>
            </a:r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0CC687B7-321A-4FA8-9891-6D4A4D696E4B}"/>
              </a:ext>
            </a:extLst>
          </p:cNvPr>
          <p:cNvSpPr/>
          <p:nvPr/>
        </p:nvSpPr>
        <p:spPr>
          <a:xfrm>
            <a:off x="2990088" y="5221224"/>
            <a:ext cx="1746274" cy="1047764"/>
          </a:xfrm>
          <a:custGeom>
            <a:avLst/>
            <a:gdLst>
              <a:gd name="connsiteX0" fmla="*/ 0 w 1746274"/>
              <a:gd name="connsiteY0" fmla="*/ 0 h 1047764"/>
              <a:gd name="connsiteX1" fmla="*/ 1746274 w 1746274"/>
              <a:gd name="connsiteY1" fmla="*/ 0 h 1047764"/>
              <a:gd name="connsiteX2" fmla="*/ 1746274 w 1746274"/>
              <a:gd name="connsiteY2" fmla="*/ 1047764 h 1047764"/>
              <a:gd name="connsiteX3" fmla="*/ 0 w 1746274"/>
              <a:gd name="connsiteY3" fmla="*/ 1047764 h 1047764"/>
              <a:gd name="connsiteX4" fmla="*/ 0 w 1746274"/>
              <a:gd name="connsiteY4" fmla="*/ 0 h 1047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46274" h="1047764">
                <a:moveTo>
                  <a:pt x="0" y="0"/>
                </a:moveTo>
                <a:lnTo>
                  <a:pt x="1746274" y="0"/>
                </a:lnTo>
                <a:lnTo>
                  <a:pt x="1746274" y="1047764"/>
                </a:lnTo>
                <a:lnTo>
                  <a:pt x="0" y="104776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200006"/>
              <a:satOff val="-9581"/>
              <a:lumOff val="-7843"/>
              <a:alphaOff val="0"/>
            </a:schemeClr>
          </a:fillRef>
          <a:effectRef idx="1">
            <a:schemeClr val="accent5">
              <a:hueOff val="-200006"/>
              <a:satOff val="-9581"/>
              <a:lumOff val="-784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569" tIns="89820" rIns="85569" bIns="89820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600" dirty="0">
                <a:solidFill>
                  <a:schemeClr val="bg1"/>
                </a:solidFill>
              </a:rPr>
              <a:t>No Access to Locate Area – Resend ticket:</a:t>
            </a:r>
          </a:p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600" dirty="0">
                <a:solidFill>
                  <a:schemeClr val="bg1"/>
                </a:solidFill>
              </a:rPr>
              <a:t>39,945</a:t>
            </a:r>
            <a:endParaRPr lang="en-US" sz="1600" kern="1200" dirty="0">
              <a:solidFill>
                <a:schemeClr val="bg1"/>
              </a:solidFill>
            </a:endParaRPr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BF234218-3D4B-4B1A-B787-92C24E6ED030}"/>
              </a:ext>
            </a:extLst>
          </p:cNvPr>
          <p:cNvSpPr/>
          <p:nvPr/>
        </p:nvSpPr>
        <p:spPr>
          <a:xfrm>
            <a:off x="5219538" y="5221224"/>
            <a:ext cx="1746274" cy="1047764"/>
          </a:xfrm>
          <a:custGeom>
            <a:avLst/>
            <a:gdLst>
              <a:gd name="connsiteX0" fmla="*/ 0 w 1746274"/>
              <a:gd name="connsiteY0" fmla="*/ 0 h 1047764"/>
              <a:gd name="connsiteX1" fmla="*/ 1746274 w 1746274"/>
              <a:gd name="connsiteY1" fmla="*/ 0 h 1047764"/>
              <a:gd name="connsiteX2" fmla="*/ 1746274 w 1746274"/>
              <a:gd name="connsiteY2" fmla="*/ 1047764 h 1047764"/>
              <a:gd name="connsiteX3" fmla="*/ 0 w 1746274"/>
              <a:gd name="connsiteY3" fmla="*/ 1047764 h 1047764"/>
              <a:gd name="connsiteX4" fmla="*/ 0 w 1746274"/>
              <a:gd name="connsiteY4" fmla="*/ 0 h 1047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46274" h="1047764">
                <a:moveTo>
                  <a:pt x="0" y="0"/>
                </a:moveTo>
                <a:lnTo>
                  <a:pt x="1746274" y="0"/>
                </a:lnTo>
                <a:lnTo>
                  <a:pt x="1746274" y="1047764"/>
                </a:lnTo>
                <a:lnTo>
                  <a:pt x="0" y="104776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220007"/>
              <a:satOff val="-10539"/>
              <a:lumOff val="-8627"/>
              <a:alphaOff val="0"/>
            </a:schemeClr>
          </a:fillRef>
          <a:effectRef idx="1">
            <a:schemeClr val="accent5">
              <a:hueOff val="-220007"/>
              <a:satOff val="-10539"/>
              <a:lumOff val="-8627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569" tIns="89820" rIns="85569" bIns="89820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600" dirty="0">
                <a:solidFill>
                  <a:schemeClr val="bg1"/>
                </a:solidFill>
              </a:rPr>
              <a:t>No Delineation – Resend Ticket: </a:t>
            </a:r>
          </a:p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600" dirty="0">
                <a:solidFill>
                  <a:schemeClr val="bg1"/>
                </a:solidFill>
              </a:rPr>
              <a:t>92,577</a:t>
            </a:r>
            <a:endParaRPr lang="en-US" sz="1600" kern="1200" dirty="0">
              <a:solidFill>
                <a:schemeClr val="bg1"/>
              </a:solidFill>
            </a:endParaRPr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D5F2BC4D-D6E1-466E-A54F-085030E44DD6}"/>
              </a:ext>
            </a:extLst>
          </p:cNvPr>
          <p:cNvSpPr/>
          <p:nvPr/>
        </p:nvSpPr>
        <p:spPr>
          <a:xfrm>
            <a:off x="7434072" y="5221224"/>
            <a:ext cx="2356388" cy="1047764"/>
          </a:xfrm>
          <a:custGeom>
            <a:avLst/>
            <a:gdLst>
              <a:gd name="connsiteX0" fmla="*/ 0 w 1746274"/>
              <a:gd name="connsiteY0" fmla="*/ 0 h 1047764"/>
              <a:gd name="connsiteX1" fmla="*/ 1746274 w 1746274"/>
              <a:gd name="connsiteY1" fmla="*/ 0 h 1047764"/>
              <a:gd name="connsiteX2" fmla="*/ 1746274 w 1746274"/>
              <a:gd name="connsiteY2" fmla="*/ 1047764 h 1047764"/>
              <a:gd name="connsiteX3" fmla="*/ 0 w 1746274"/>
              <a:gd name="connsiteY3" fmla="*/ 1047764 h 1047764"/>
              <a:gd name="connsiteX4" fmla="*/ 0 w 1746274"/>
              <a:gd name="connsiteY4" fmla="*/ 0 h 1047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46274" h="1047764">
                <a:moveTo>
                  <a:pt x="0" y="0"/>
                </a:moveTo>
                <a:lnTo>
                  <a:pt x="1746274" y="0"/>
                </a:lnTo>
                <a:lnTo>
                  <a:pt x="1746274" y="1047764"/>
                </a:lnTo>
                <a:lnTo>
                  <a:pt x="0" y="104776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240007"/>
              <a:satOff val="-11497"/>
              <a:lumOff val="-9411"/>
              <a:alphaOff val="0"/>
            </a:schemeClr>
          </a:fillRef>
          <a:effectRef idx="1">
            <a:schemeClr val="accent5">
              <a:hueOff val="-240007"/>
              <a:satOff val="-11497"/>
              <a:lumOff val="-9411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569" tIns="89820" rIns="85569" bIns="89820" numCol="1" spcCol="1270" anchor="ctr" anchorCtr="0">
            <a:noAutofit/>
          </a:bodyPr>
          <a:lstStyle/>
          <a:p>
            <a:pPr marL="0" lvl="0" indent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>
                <a:solidFill>
                  <a:schemeClr val="bg1"/>
                </a:solidFill>
              </a:rPr>
              <a:t>Delineated Area Doesn’t Match Ticket – Resend Ticket: </a:t>
            </a:r>
          </a:p>
          <a:p>
            <a:pPr marL="0" lvl="0" indent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dirty="0">
                <a:solidFill>
                  <a:schemeClr val="bg1"/>
                </a:solidFill>
              </a:rPr>
              <a:t>15,638</a:t>
            </a:r>
            <a:endParaRPr lang="en-US" sz="1600" kern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8111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ythrough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28D7A5-7008-485C-8FA7-B2CE679880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04565" y="655182"/>
            <a:ext cx="7467600" cy="771144"/>
          </a:xfrm>
        </p:spPr>
        <p:txBody>
          <a:bodyPr>
            <a:normAutofit fontScale="90000"/>
          </a:bodyPr>
          <a:lstStyle/>
          <a:p>
            <a:r>
              <a:rPr lang="en-US" dirty="0"/>
              <a:t>More 2022 EPR Statistics Thru October</a:t>
            </a:r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6BE78337-2805-42A2-BBF8-344D8E6EBDB2}"/>
              </a:ext>
            </a:extLst>
          </p:cNvPr>
          <p:cNvSpPr/>
          <p:nvPr/>
        </p:nvSpPr>
        <p:spPr>
          <a:xfrm>
            <a:off x="298602" y="188271"/>
            <a:ext cx="2112264" cy="1051560"/>
          </a:xfrm>
          <a:custGeom>
            <a:avLst/>
            <a:gdLst>
              <a:gd name="connsiteX0" fmla="*/ 0 w 1746274"/>
              <a:gd name="connsiteY0" fmla="*/ 0 h 1047764"/>
              <a:gd name="connsiteX1" fmla="*/ 1746274 w 1746274"/>
              <a:gd name="connsiteY1" fmla="*/ 0 h 1047764"/>
              <a:gd name="connsiteX2" fmla="*/ 1746274 w 1746274"/>
              <a:gd name="connsiteY2" fmla="*/ 1047764 h 1047764"/>
              <a:gd name="connsiteX3" fmla="*/ 0 w 1746274"/>
              <a:gd name="connsiteY3" fmla="*/ 1047764 h 1047764"/>
              <a:gd name="connsiteX4" fmla="*/ 0 w 1746274"/>
              <a:gd name="connsiteY4" fmla="*/ 0 h 1047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46274" h="1047764">
                <a:moveTo>
                  <a:pt x="0" y="0"/>
                </a:moveTo>
                <a:lnTo>
                  <a:pt x="1746274" y="0"/>
                </a:lnTo>
                <a:lnTo>
                  <a:pt x="1746274" y="1047764"/>
                </a:lnTo>
                <a:lnTo>
                  <a:pt x="0" y="104776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80002"/>
              <a:satOff val="-3832"/>
              <a:lumOff val="-3137"/>
              <a:alphaOff val="0"/>
            </a:schemeClr>
          </a:fillRef>
          <a:effectRef idx="1">
            <a:schemeClr val="accent5">
              <a:hueOff val="-80002"/>
              <a:satOff val="-3832"/>
              <a:lumOff val="-3137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569" tIns="89820" rIns="85569" bIns="89820" numCol="1" spcCol="1270" anchor="ctr" anchorCtr="0">
            <a:noAutofit/>
          </a:bodyPr>
          <a:lstStyle/>
          <a:p>
            <a:pPr marL="0" lvl="0" indent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en-US" sz="1600" kern="1200" dirty="0"/>
          </a:p>
          <a:p>
            <a:pPr marL="0" lvl="0" indent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>
                <a:solidFill>
                  <a:schemeClr val="bg1"/>
                </a:solidFill>
              </a:rPr>
              <a:t>Contact Facility Owner for Further Info:</a:t>
            </a:r>
          </a:p>
          <a:p>
            <a:pPr marL="0" lvl="0" indent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>
                <a:solidFill>
                  <a:schemeClr val="bg1"/>
                </a:solidFill>
              </a:rPr>
              <a:t>12,132</a:t>
            </a:r>
          </a:p>
          <a:p>
            <a:pPr marL="0" lvl="0" indent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en-US" sz="1600" kern="1200" dirty="0"/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786F19B7-9B0B-4265-8CA5-AB97E6D2AB64}"/>
              </a:ext>
            </a:extLst>
          </p:cNvPr>
          <p:cNvSpPr/>
          <p:nvPr/>
        </p:nvSpPr>
        <p:spPr>
          <a:xfrm>
            <a:off x="298602" y="1273618"/>
            <a:ext cx="2112264" cy="1047764"/>
          </a:xfrm>
          <a:custGeom>
            <a:avLst/>
            <a:gdLst>
              <a:gd name="connsiteX0" fmla="*/ 0 w 1746274"/>
              <a:gd name="connsiteY0" fmla="*/ 0 h 1047764"/>
              <a:gd name="connsiteX1" fmla="*/ 1746274 w 1746274"/>
              <a:gd name="connsiteY1" fmla="*/ 0 h 1047764"/>
              <a:gd name="connsiteX2" fmla="*/ 1746274 w 1746274"/>
              <a:gd name="connsiteY2" fmla="*/ 1047764 h 1047764"/>
              <a:gd name="connsiteX3" fmla="*/ 0 w 1746274"/>
              <a:gd name="connsiteY3" fmla="*/ 1047764 h 1047764"/>
              <a:gd name="connsiteX4" fmla="*/ 0 w 1746274"/>
              <a:gd name="connsiteY4" fmla="*/ 0 h 1047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46274" h="1047764">
                <a:moveTo>
                  <a:pt x="0" y="0"/>
                </a:moveTo>
                <a:lnTo>
                  <a:pt x="1746274" y="0"/>
                </a:lnTo>
                <a:lnTo>
                  <a:pt x="1746274" y="1047764"/>
                </a:lnTo>
                <a:lnTo>
                  <a:pt x="0" y="104776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100003"/>
              <a:satOff val="-4790"/>
              <a:lumOff val="-3921"/>
              <a:alphaOff val="0"/>
            </a:schemeClr>
          </a:fillRef>
          <a:effectRef idx="1">
            <a:schemeClr val="accent5">
              <a:hueOff val="-100003"/>
              <a:satOff val="-4790"/>
              <a:lumOff val="-3921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569" tIns="89820" rIns="85569" bIns="89820" numCol="1" spcCol="1270" anchor="ctr" anchorCtr="0">
            <a:noAutofit/>
          </a:bodyPr>
          <a:lstStyle/>
          <a:p>
            <a:pPr marL="0" lvl="0" indent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>
                <a:solidFill>
                  <a:schemeClr val="bg1"/>
                </a:solidFill>
              </a:rPr>
              <a:t>Requires Stand By – Contact Facility Owner: </a:t>
            </a:r>
          </a:p>
          <a:p>
            <a:pPr marL="0" lvl="0" indent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>
                <a:solidFill>
                  <a:schemeClr val="bg1"/>
                </a:solidFill>
              </a:rPr>
              <a:t>11,077</a:t>
            </a: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C34D141F-E2DF-4F90-AEA9-CA8962F32255}"/>
              </a:ext>
            </a:extLst>
          </p:cNvPr>
          <p:cNvSpPr/>
          <p:nvPr/>
        </p:nvSpPr>
        <p:spPr>
          <a:xfrm>
            <a:off x="295605" y="2355169"/>
            <a:ext cx="2112264" cy="1047764"/>
          </a:xfrm>
          <a:custGeom>
            <a:avLst/>
            <a:gdLst>
              <a:gd name="connsiteX0" fmla="*/ 0 w 1746274"/>
              <a:gd name="connsiteY0" fmla="*/ 0 h 1047764"/>
              <a:gd name="connsiteX1" fmla="*/ 1746274 w 1746274"/>
              <a:gd name="connsiteY1" fmla="*/ 0 h 1047764"/>
              <a:gd name="connsiteX2" fmla="*/ 1746274 w 1746274"/>
              <a:gd name="connsiteY2" fmla="*/ 1047764 h 1047764"/>
              <a:gd name="connsiteX3" fmla="*/ 0 w 1746274"/>
              <a:gd name="connsiteY3" fmla="*/ 1047764 h 1047764"/>
              <a:gd name="connsiteX4" fmla="*/ 0 w 1746274"/>
              <a:gd name="connsiteY4" fmla="*/ 0 h 1047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46274" h="1047764">
                <a:moveTo>
                  <a:pt x="0" y="0"/>
                </a:moveTo>
                <a:lnTo>
                  <a:pt x="1746274" y="0"/>
                </a:lnTo>
                <a:lnTo>
                  <a:pt x="1746274" y="1047764"/>
                </a:lnTo>
                <a:lnTo>
                  <a:pt x="0" y="104776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120004"/>
              <a:satOff val="-5748"/>
              <a:lumOff val="-4706"/>
              <a:alphaOff val="0"/>
            </a:schemeClr>
          </a:fillRef>
          <a:effectRef idx="1">
            <a:schemeClr val="accent5">
              <a:hueOff val="-120004"/>
              <a:satOff val="-5748"/>
              <a:lumOff val="-4706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569" tIns="89820" rIns="85569" bIns="89820" numCol="1" spcCol="1270" anchor="ctr" anchorCtr="0">
            <a:noAutofit/>
          </a:bodyPr>
          <a:lstStyle/>
          <a:p>
            <a:pPr marL="0" lvl="0" indent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>
                <a:solidFill>
                  <a:schemeClr val="bg1"/>
                </a:solidFill>
              </a:rPr>
              <a:t>Visible Facility – Contact Owner if crossing: </a:t>
            </a:r>
          </a:p>
          <a:p>
            <a:pPr marL="0" lvl="0" indent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dirty="0">
                <a:solidFill>
                  <a:schemeClr val="bg1"/>
                </a:solidFill>
              </a:rPr>
              <a:t>364</a:t>
            </a:r>
            <a:endParaRPr lang="en-US" sz="1600" kern="1200" dirty="0">
              <a:solidFill>
                <a:schemeClr val="bg1"/>
              </a:solidFill>
            </a:endParaRP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13B74D94-9990-41C1-AFE7-8103370817BB}"/>
              </a:ext>
            </a:extLst>
          </p:cNvPr>
          <p:cNvSpPr/>
          <p:nvPr/>
        </p:nvSpPr>
        <p:spPr>
          <a:xfrm>
            <a:off x="295605" y="3442303"/>
            <a:ext cx="2109312" cy="1047764"/>
          </a:xfrm>
          <a:custGeom>
            <a:avLst/>
            <a:gdLst>
              <a:gd name="connsiteX0" fmla="*/ 0 w 1746274"/>
              <a:gd name="connsiteY0" fmla="*/ 0 h 1047764"/>
              <a:gd name="connsiteX1" fmla="*/ 1746274 w 1746274"/>
              <a:gd name="connsiteY1" fmla="*/ 0 h 1047764"/>
              <a:gd name="connsiteX2" fmla="*/ 1746274 w 1746274"/>
              <a:gd name="connsiteY2" fmla="*/ 1047764 h 1047764"/>
              <a:gd name="connsiteX3" fmla="*/ 0 w 1746274"/>
              <a:gd name="connsiteY3" fmla="*/ 1047764 h 1047764"/>
              <a:gd name="connsiteX4" fmla="*/ 0 w 1746274"/>
              <a:gd name="connsiteY4" fmla="*/ 0 h 1047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46274" h="1047764">
                <a:moveTo>
                  <a:pt x="0" y="0"/>
                </a:moveTo>
                <a:lnTo>
                  <a:pt x="1746274" y="0"/>
                </a:lnTo>
                <a:lnTo>
                  <a:pt x="1746274" y="1047764"/>
                </a:lnTo>
                <a:lnTo>
                  <a:pt x="0" y="104776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140004"/>
              <a:satOff val="-6706"/>
              <a:lumOff val="-5490"/>
              <a:alphaOff val="0"/>
            </a:schemeClr>
          </a:fillRef>
          <a:effectRef idx="1">
            <a:schemeClr val="accent5">
              <a:hueOff val="-140004"/>
              <a:satOff val="-6706"/>
              <a:lumOff val="-549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569" tIns="89820" rIns="85569" bIns="89820" numCol="1" spcCol="1270" anchor="ctr" anchorCtr="0">
            <a:noAutofit/>
          </a:bodyPr>
          <a:lstStyle/>
          <a:p>
            <a:pPr marL="0" lvl="0" indent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en-US" sz="1600" kern="1200" dirty="0"/>
          </a:p>
          <a:p>
            <a:pPr marL="0" lvl="0" indent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>
                <a:solidFill>
                  <a:schemeClr val="bg1"/>
                </a:solidFill>
              </a:rPr>
              <a:t>High Priority Line – On Site Meeting Required: </a:t>
            </a:r>
            <a:br>
              <a:rPr lang="en-US" sz="1600" kern="1200" dirty="0">
                <a:solidFill>
                  <a:schemeClr val="bg1"/>
                </a:solidFill>
              </a:rPr>
            </a:br>
            <a:r>
              <a:rPr lang="en-US" sz="1600" dirty="0">
                <a:solidFill>
                  <a:schemeClr val="bg1"/>
                </a:solidFill>
              </a:rPr>
              <a:t>2,608</a:t>
            </a:r>
            <a:endParaRPr lang="en-US" sz="1600" kern="1200" dirty="0">
              <a:solidFill>
                <a:schemeClr val="bg1"/>
              </a:solidFill>
            </a:endParaRPr>
          </a:p>
          <a:p>
            <a:pPr marL="0" lvl="0" indent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en-US" sz="1600" kern="1200" dirty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461DBFB5-33A0-4DC7-88F9-47E683902089}"/>
              </a:ext>
            </a:extLst>
          </p:cNvPr>
          <p:cNvSpPr/>
          <p:nvPr/>
        </p:nvSpPr>
        <p:spPr>
          <a:xfrm>
            <a:off x="295848" y="4530921"/>
            <a:ext cx="2112264" cy="1047764"/>
          </a:xfrm>
          <a:custGeom>
            <a:avLst/>
            <a:gdLst>
              <a:gd name="connsiteX0" fmla="*/ 0 w 1746274"/>
              <a:gd name="connsiteY0" fmla="*/ 0 h 1047764"/>
              <a:gd name="connsiteX1" fmla="*/ 1746274 w 1746274"/>
              <a:gd name="connsiteY1" fmla="*/ 0 h 1047764"/>
              <a:gd name="connsiteX2" fmla="*/ 1746274 w 1746274"/>
              <a:gd name="connsiteY2" fmla="*/ 1047764 h 1047764"/>
              <a:gd name="connsiteX3" fmla="*/ 0 w 1746274"/>
              <a:gd name="connsiteY3" fmla="*/ 1047764 h 1047764"/>
              <a:gd name="connsiteX4" fmla="*/ 0 w 1746274"/>
              <a:gd name="connsiteY4" fmla="*/ 0 h 1047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46274" h="1047764">
                <a:moveTo>
                  <a:pt x="0" y="0"/>
                </a:moveTo>
                <a:lnTo>
                  <a:pt x="1746274" y="0"/>
                </a:lnTo>
                <a:lnTo>
                  <a:pt x="1746274" y="1047764"/>
                </a:lnTo>
                <a:lnTo>
                  <a:pt x="0" y="104776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160005"/>
              <a:satOff val="-7664"/>
              <a:lumOff val="-6274"/>
              <a:alphaOff val="0"/>
            </a:schemeClr>
          </a:fillRef>
          <a:effectRef idx="1">
            <a:schemeClr val="accent5">
              <a:hueOff val="-160005"/>
              <a:satOff val="-7664"/>
              <a:lumOff val="-6274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569" tIns="89820" rIns="85569" bIns="89820" numCol="1" spcCol="1270" anchor="ctr" anchorCtr="0">
            <a:noAutofit/>
          </a:bodyPr>
          <a:lstStyle/>
          <a:p>
            <a:pPr marL="0" lvl="0" indent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>
                <a:solidFill>
                  <a:schemeClr val="bg1"/>
                </a:solidFill>
              </a:rPr>
              <a:t>Field Meet Required – Contact Owner to Schedule: </a:t>
            </a:r>
          </a:p>
          <a:p>
            <a:pPr marL="0" lvl="0" indent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>
                <a:solidFill>
                  <a:schemeClr val="bg1"/>
                </a:solidFill>
              </a:rPr>
              <a:t>4,229</a:t>
            </a:r>
          </a:p>
        </p:txBody>
      </p:sp>
      <p:sp>
        <p:nvSpPr>
          <p:cNvPr id="3" name="Freeform: Shape 2">
            <a:extLst>
              <a:ext uri="{FF2B5EF4-FFF2-40B4-BE49-F238E27FC236}">
                <a16:creationId xmlns:a16="http://schemas.microsoft.com/office/drawing/2014/main" id="{CF2B9105-4181-4363-9F1A-9142C0B3AD84}"/>
              </a:ext>
            </a:extLst>
          </p:cNvPr>
          <p:cNvSpPr/>
          <p:nvPr/>
        </p:nvSpPr>
        <p:spPr>
          <a:xfrm>
            <a:off x="295605" y="5621965"/>
            <a:ext cx="2112264" cy="1047764"/>
          </a:xfrm>
          <a:custGeom>
            <a:avLst/>
            <a:gdLst>
              <a:gd name="connsiteX0" fmla="*/ 0 w 1746274"/>
              <a:gd name="connsiteY0" fmla="*/ 0 h 1047764"/>
              <a:gd name="connsiteX1" fmla="*/ 1746274 w 1746274"/>
              <a:gd name="connsiteY1" fmla="*/ 0 h 1047764"/>
              <a:gd name="connsiteX2" fmla="*/ 1746274 w 1746274"/>
              <a:gd name="connsiteY2" fmla="*/ 1047764 h 1047764"/>
              <a:gd name="connsiteX3" fmla="*/ 0 w 1746274"/>
              <a:gd name="connsiteY3" fmla="*/ 1047764 h 1047764"/>
              <a:gd name="connsiteX4" fmla="*/ 0 w 1746274"/>
              <a:gd name="connsiteY4" fmla="*/ 0 h 1047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46274" h="1047764">
                <a:moveTo>
                  <a:pt x="0" y="0"/>
                </a:moveTo>
                <a:lnTo>
                  <a:pt x="1746274" y="0"/>
                </a:lnTo>
                <a:lnTo>
                  <a:pt x="1746274" y="1047764"/>
                </a:lnTo>
                <a:lnTo>
                  <a:pt x="0" y="104776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260008"/>
              <a:satOff val="-12455"/>
              <a:lumOff val="-10196"/>
              <a:alphaOff val="0"/>
            </a:schemeClr>
          </a:fillRef>
          <a:effectRef idx="1">
            <a:schemeClr val="accent5">
              <a:hueOff val="-260008"/>
              <a:satOff val="-12455"/>
              <a:lumOff val="-10196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569" tIns="89820" rIns="85569" bIns="89820" numCol="1" spcCol="1270" anchor="ctr" anchorCtr="0">
            <a:noAutofit/>
          </a:bodyPr>
          <a:lstStyle/>
          <a:p>
            <a:pPr marL="0" lvl="0" indent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>
                <a:solidFill>
                  <a:schemeClr val="bg1"/>
                </a:solidFill>
              </a:rPr>
              <a:t>Traffic Control Required to Mark Lines: </a:t>
            </a:r>
          </a:p>
          <a:p>
            <a:pPr marL="0" lvl="0" indent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>
                <a:solidFill>
                  <a:schemeClr val="bg1"/>
                </a:solidFill>
              </a:rPr>
              <a:t>381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74F567BA-6C2E-417E-A1DD-3B2C39A15EE8}"/>
              </a:ext>
            </a:extLst>
          </p:cNvPr>
          <p:cNvSpPr/>
          <p:nvPr/>
        </p:nvSpPr>
        <p:spPr>
          <a:xfrm>
            <a:off x="3157182" y="2024296"/>
            <a:ext cx="2112264" cy="1047764"/>
          </a:xfrm>
          <a:custGeom>
            <a:avLst/>
            <a:gdLst>
              <a:gd name="connsiteX0" fmla="*/ 0 w 1746274"/>
              <a:gd name="connsiteY0" fmla="*/ 0 h 1047764"/>
              <a:gd name="connsiteX1" fmla="*/ 1746274 w 1746274"/>
              <a:gd name="connsiteY1" fmla="*/ 0 h 1047764"/>
              <a:gd name="connsiteX2" fmla="*/ 1746274 w 1746274"/>
              <a:gd name="connsiteY2" fmla="*/ 1047764 h 1047764"/>
              <a:gd name="connsiteX3" fmla="*/ 0 w 1746274"/>
              <a:gd name="connsiteY3" fmla="*/ 1047764 h 1047764"/>
              <a:gd name="connsiteX4" fmla="*/ 0 w 1746274"/>
              <a:gd name="connsiteY4" fmla="*/ 0 h 1047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46274" h="1047764">
                <a:moveTo>
                  <a:pt x="0" y="0"/>
                </a:moveTo>
                <a:lnTo>
                  <a:pt x="1746274" y="0"/>
                </a:lnTo>
                <a:lnTo>
                  <a:pt x="1746274" y="1047764"/>
                </a:lnTo>
                <a:lnTo>
                  <a:pt x="0" y="104776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260008"/>
              <a:satOff val="-12455"/>
              <a:lumOff val="-10196"/>
              <a:alphaOff val="0"/>
            </a:schemeClr>
          </a:fillRef>
          <a:effectRef idx="1">
            <a:schemeClr val="accent5">
              <a:hueOff val="-260008"/>
              <a:satOff val="-12455"/>
              <a:lumOff val="-10196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569" tIns="89820" rIns="85569" bIns="89820" numCol="1" spcCol="1270" anchor="ctr" anchorCtr="0">
            <a:noAutofit/>
          </a:bodyPr>
          <a:lstStyle/>
          <a:p>
            <a:pPr marL="0" lvl="0" indent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en-US" sz="1600" kern="1200" dirty="0"/>
          </a:p>
          <a:p>
            <a:pPr marL="0" lvl="0" indent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>
                <a:solidFill>
                  <a:schemeClr val="bg1"/>
                </a:solidFill>
              </a:rPr>
              <a:t>Excavator Completed Work Prior to Due Date: 8,956</a:t>
            </a:r>
          </a:p>
          <a:p>
            <a:pPr marL="0" lvl="0" indent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en-US" sz="1600" kern="1200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2BD3E4FE-CB5E-49B8-B430-E88B790EE4EC}"/>
              </a:ext>
            </a:extLst>
          </p:cNvPr>
          <p:cNvSpPr/>
          <p:nvPr/>
        </p:nvSpPr>
        <p:spPr>
          <a:xfrm>
            <a:off x="3157182" y="3212484"/>
            <a:ext cx="2112264" cy="1047764"/>
          </a:xfrm>
          <a:custGeom>
            <a:avLst/>
            <a:gdLst>
              <a:gd name="connsiteX0" fmla="*/ 0 w 1746274"/>
              <a:gd name="connsiteY0" fmla="*/ 0 h 1047764"/>
              <a:gd name="connsiteX1" fmla="*/ 1746274 w 1746274"/>
              <a:gd name="connsiteY1" fmla="*/ 0 h 1047764"/>
              <a:gd name="connsiteX2" fmla="*/ 1746274 w 1746274"/>
              <a:gd name="connsiteY2" fmla="*/ 1047764 h 1047764"/>
              <a:gd name="connsiteX3" fmla="*/ 0 w 1746274"/>
              <a:gd name="connsiteY3" fmla="*/ 1047764 h 1047764"/>
              <a:gd name="connsiteX4" fmla="*/ 0 w 1746274"/>
              <a:gd name="connsiteY4" fmla="*/ 0 h 1047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46274" h="1047764">
                <a:moveTo>
                  <a:pt x="0" y="0"/>
                </a:moveTo>
                <a:lnTo>
                  <a:pt x="1746274" y="0"/>
                </a:lnTo>
                <a:lnTo>
                  <a:pt x="1746274" y="1047764"/>
                </a:lnTo>
                <a:lnTo>
                  <a:pt x="0" y="104776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260008"/>
              <a:satOff val="-12455"/>
              <a:lumOff val="-10196"/>
              <a:alphaOff val="0"/>
            </a:schemeClr>
          </a:fillRef>
          <a:effectRef idx="1">
            <a:schemeClr val="accent5">
              <a:hueOff val="-260008"/>
              <a:satOff val="-12455"/>
              <a:lumOff val="-10196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569" tIns="89820" rIns="85569" bIns="89820" numCol="1" spcCol="1270" anchor="ctr" anchorCtr="0">
            <a:noAutofit/>
          </a:bodyPr>
          <a:lstStyle/>
          <a:p>
            <a:pPr marL="0" lvl="0" indent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>
                <a:solidFill>
                  <a:schemeClr val="bg1"/>
                </a:solidFill>
              </a:rPr>
              <a:t>Excavator No Show for Meet: </a:t>
            </a:r>
          </a:p>
          <a:p>
            <a:pPr marL="0" lvl="0" indent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>
                <a:solidFill>
                  <a:schemeClr val="bg1"/>
                </a:solidFill>
              </a:rPr>
              <a:t>127</a:t>
            </a: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F5039306-D1E7-43B4-B03B-7CBF1DC58282}"/>
              </a:ext>
            </a:extLst>
          </p:cNvPr>
          <p:cNvSpPr/>
          <p:nvPr/>
        </p:nvSpPr>
        <p:spPr>
          <a:xfrm>
            <a:off x="3157182" y="4400671"/>
            <a:ext cx="2112264" cy="1047764"/>
          </a:xfrm>
          <a:custGeom>
            <a:avLst/>
            <a:gdLst>
              <a:gd name="connsiteX0" fmla="*/ 0 w 1746274"/>
              <a:gd name="connsiteY0" fmla="*/ 0 h 1047764"/>
              <a:gd name="connsiteX1" fmla="*/ 1746274 w 1746274"/>
              <a:gd name="connsiteY1" fmla="*/ 0 h 1047764"/>
              <a:gd name="connsiteX2" fmla="*/ 1746274 w 1746274"/>
              <a:gd name="connsiteY2" fmla="*/ 1047764 h 1047764"/>
              <a:gd name="connsiteX3" fmla="*/ 0 w 1746274"/>
              <a:gd name="connsiteY3" fmla="*/ 1047764 h 1047764"/>
              <a:gd name="connsiteX4" fmla="*/ 0 w 1746274"/>
              <a:gd name="connsiteY4" fmla="*/ 0 h 1047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46274" h="1047764">
                <a:moveTo>
                  <a:pt x="0" y="0"/>
                </a:moveTo>
                <a:lnTo>
                  <a:pt x="1746274" y="0"/>
                </a:lnTo>
                <a:lnTo>
                  <a:pt x="1746274" y="1047764"/>
                </a:lnTo>
                <a:lnTo>
                  <a:pt x="0" y="104776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260008"/>
              <a:satOff val="-12455"/>
              <a:lumOff val="-10196"/>
              <a:alphaOff val="0"/>
            </a:schemeClr>
          </a:fillRef>
          <a:effectRef idx="1">
            <a:schemeClr val="accent5">
              <a:hueOff val="-260008"/>
              <a:satOff val="-12455"/>
              <a:lumOff val="-10196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569" tIns="89820" rIns="85569" bIns="89820" numCol="1" spcCol="1270" anchor="ctr" anchorCtr="0">
            <a:noAutofit/>
          </a:bodyPr>
          <a:lstStyle/>
          <a:p>
            <a:pPr marL="0" lvl="0" indent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en-US" sz="1600" kern="1200" dirty="0"/>
          </a:p>
          <a:p>
            <a:pPr marL="0" lvl="0" indent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>
                <a:solidFill>
                  <a:schemeClr val="bg1"/>
                </a:solidFill>
              </a:rPr>
              <a:t>Excavator Canceled Request: </a:t>
            </a:r>
          </a:p>
          <a:p>
            <a:pPr marL="0" lvl="0" indent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>
                <a:solidFill>
                  <a:schemeClr val="bg1"/>
                </a:solidFill>
              </a:rPr>
              <a:t>74,669</a:t>
            </a:r>
          </a:p>
          <a:p>
            <a:pPr marL="0" lvl="0" indent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en-US" sz="1600" kern="1200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4D4ADEDC-DD34-4A2C-A7C0-D02070C9ED8E}"/>
              </a:ext>
            </a:extLst>
          </p:cNvPr>
          <p:cNvSpPr/>
          <p:nvPr/>
        </p:nvSpPr>
        <p:spPr>
          <a:xfrm>
            <a:off x="3157182" y="5588859"/>
            <a:ext cx="2112264" cy="1047764"/>
          </a:xfrm>
          <a:custGeom>
            <a:avLst/>
            <a:gdLst>
              <a:gd name="connsiteX0" fmla="*/ 0 w 1746274"/>
              <a:gd name="connsiteY0" fmla="*/ 0 h 1047764"/>
              <a:gd name="connsiteX1" fmla="*/ 1746274 w 1746274"/>
              <a:gd name="connsiteY1" fmla="*/ 0 h 1047764"/>
              <a:gd name="connsiteX2" fmla="*/ 1746274 w 1746274"/>
              <a:gd name="connsiteY2" fmla="*/ 1047764 h 1047764"/>
              <a:gd name="connsiteX3" fmla="*/ 0 w 1746274"/>
              <a:gd name="connsiteY3" fmla="*/ 1047764 h 1047764"/>
              <a:gd name="connsiteX4" fmla="*/ 0 w 1746274"/>
              <a:gd name="connsiteY4" fmla="*/ 0 h 1047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46274" h="1047764">
                <a:moveTo>
                  <a:pt x="0" y="0"/>
                </a:moveTo>
                <a:lnTo>
                  <a:pt x="1746274" y="0"/>
                </a:lnTo>
                <a:lnTo>
                  <a:pt x="1746274" y="1047764"/>
                </a:lnTo>
                <a:lnTo>
                  <a:pt x="0" y="104776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260008"/>
              <a:satOff val="-12455"/>
              <a:lumOff val="-10196"/>
              <a:alphaOff val="0"/>
            </a:schemeClr>
          </a:fillRef>
          <a:effectRef idx="1">
            <a:schemeClr val="accent5">
              <a:hueOff val="-260008"/>
              <a:satOff val="-12455"/>
              <a:lumOff val="-10196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569" tIns="89820" rIns="85569" bIns="89820" numCol="1" spcCol="1270" anchor="ctr" anchorCtr="0">
            <a:noAutofit/>
          </a:bodyPr>
          <a:lstStyle/>
          <a:p>
            <a:pPr marL="0" lvl="0" indent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en-US" sz="1600" kern="1200" dirty="0"/>
          </a:p>
          <a:p>
            <a:pPr marL="0" lvl="0" indent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>
                <a:solidFill>
                  <a:schemeClr val="bg1"/>
                </a:solidFill>
              </a:rPr>
              <a:t>Excavator not Digging within 14 days (Pre-Planning): </a:t>
            </a:r>
          </a:p>
          <a:p>
            <a:pPr marL="0" lvl="0" indent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>
                <a:solidFill>
                  <a:schemeClr val="bg1"/>
                </a:solidFill>
              </a:rPr>
              <a:t>67</a:t>
            </a:r>
          </a:p>
          <a:p>
            <a:pPr marL="0" lvl="0" indent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en-US" sz="1600" kern="1200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70B90F8C-BF9B-451E-89AE-D6275E216B15}"/>
              </a:ext>
            </a:extLst>
          </p:cNvPr>
          <p:cNvSpPr/>
          <p:nvPr/>
        </p:nvSpPr>
        <p:spPr>
          <a:xfrm>
            <a:off x="6027035" y="2022699"/>
            <a:ext cx="2112264" cy="1047764"/>
          </a:xfrm>
          <a:custGeom>
            <a:avLst/>
            <a:gdLst>
              <a:gd name="connsiteX0" fmla="*/ 0 w 1746274"/>
              <a:gd name="connsiteY0" fmla="*/ 0 h 1047764"/>
              <a:gd name="connsiteX1" fmla="*/ 1746274 w 1746274"/>
              <a:gd name="connsiteY1" fmla="*/ 0 h 1047764"/>
              <a:gd name="connsiteX2" fmla="*/ 1746274 w 1746274"/>
              <a:gd name="connsiteY2" fmla="*/ 1047764 h 1047764"/>
              <a:gd name="connsiteX3" fmla="*/ 0 w 1746274"/>
              <a:gd name="connsiteY3" fmla="*/ 1047764 h 1047764"/>
              <a:gd name="connsiteX4" fmla="*/ 0 w 1746274"/>
              <a:gd name="connsiteY4" fmla="*/ 0 h 1047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46274" h="1047764">
                <a:moveTo>
                  <a:pt x="0" y="0"/>
                </a:moveTo>
                <a:lnTo>
                  <a:pt x="1746274" y="0"/>
                </a:lnTo>
                <a:lnTo>
                  <a:pt x="1746274" y="1047764"/>
                </a:lnTo>
                <a:lnTo>
                  <a:pt x="0" y="104776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260008"/>
              <a:satOff val="-12455"/>
              <a:lumOff val="-10196"/>
              <a:alphaOff val="0"/>
            </a:schemeClr>
          </a:fillRef>
          <a:effectRef idx="1">
            <a:schemeClr val="accent5">
              <a:hueOff val="-260008"/>
              <a:satOff val="-12455"/>
              <a:lumOff val="-10196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569" tIns="89820" rIns="85569" bIns="89820" numCol="1" spcCol="1270" anchor="ctr" anchorCtr="0">
            <a:noAutofit/>
          </a:bodyPr>
          <a:lstStyle/>
          <a:p>
            <a:pPr marL="0" lvl="0" indent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en-US" sz="1600" kern="1200" dirty="0"/>
          </a:p>
          <a:p>
            <a:pPr marL="0" lvl="0" indent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>
                <a:solidFill>
                  <a:schemeClr val="bg1"/>
                </a:solidFill>
              </a:rPr>
              <a:t>Negotiated Marking Schedule:</a:t>
            </a:r>
          </a:p>
          <a:p>
            <a:pPr marL="0" lvl="0" indent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>
                <a:solidFill>
                  <a:schemeClr val="bg1"/>
                </a:solidFill>
              </a:rPr>
              <a:t> 73,991</a:t>
            </a:r>
          </a:p>
          <a:p>
            <a:pPr marL="0" lvl="0" indent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en-US" sz="1600" kern="1200" dirty="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75FF5F79-799F-4F43-ABA8-3CCAA9DCB32F}"/>
              </a:ext>
            </a:extLst>
          </p:cNvPr>
          <p:cNvSpPr/>
          <p:nvPr/>
        </p:nvSpPr>
        <p:spPr>
          <a:xfrm>
            <a:off x="6027035" y="3211419"/>
            <a:ext cx="2112264" cy="1047764"/>
          </a:xfrm>
          <a:custGeom>
            <a:avLst/>
            <a:gdLst>
              <a:gd name="connsiteX0" fmla="*/ 0 w 1746274"/>
              <a:gd name="connsiteY0" fmla="*/ 0 h 1047764"/>
              <a:gd name="connsiteX1" fmla="*/ 1746274 w 1746274"/>
              <a:gd name="connsiteY1" fmla="*/ 0 h 1047764"/>
              <a:gd name="connsiteX2" fmla="*/ 1746274 w 1746274"/>
              <a:gd name="connsiteY2" fmla="*/ 1047764 h 1047764"/>
              <a:gd name="connsiteX3" fmla="*/ 0 w 1746274"/>
              <a:gd name="connsiteY3" fmla="*/ 1047764 h 1047764"/>
              <a:gd name="connsiteX4" fmla="*/ 0 w 1746274"/>
              <a:gd name="connsiteY4" fmla="*/ 0 h 1047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46274" h="1047764">
                <a:moveTo>
                  <a:pt x="0" y="0"/>
                </a:moveTo>
                <a:lnTo>
                  <a:pt x="1746274" y="0"/>
                </a:lnTo>
                <a:lnTo>
                  <a:pt x="1746274" y="1047764"/>
                </a:lnTo>
                <a:lnTo>
                  <a:pt x="0" y="104776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260008"/>
              <a:satOff val="-12455"/>
              <a:lumOff val="-10196"/>
              <a:alphaOff val="0"/>
            </a:schemeClr>
          </a:fillRef>
          <a:effectRef idx="1">
            <a:schemeClr val="accent5">
              <a:hueOff val="-260008"/>
              <a:satOff val="-12455"/>
              <a:lumOff val="-10196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569" tIns="89820" rIns="85569" bIns="89820" numCol="1" spcCol="1270" anchor="ctr" anchorCtr="0">
            <a:noAutofit/>
          </a:bodyPr>
          <a:lstStyle/>
          <a:p>
            <a:pPr marL="0" lvl="0" indent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>
                <a:solidFill>
                  <a:schemeClr val="bg1"/>
                </a:solidFill>
              </a:rPr>
              <a:t>Mutually Agreed to Later Start Date/Time: </a:t>
            </a:r>
          </a:p>
          <a:p>
            <a:pPr marL="0" lvl="0" indent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>
                <a:solidFill>
                  <a:schemeClr val="bg1"/>
                </a:solidFill>
              </a:rPr>
              <a:t>11,408</a:t>
            </a: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52858D49-F88C-4411-8411-1D172EDDA634}"/>
              </a:ext>
            </a:extLst>
          </p:cNvPr>
          <p:cNvSpPr/>
          <p:nvPr/>
        </p:nvSpPr>
        <p:spPr>
          <a:xfrm>
            <a:off x="6027035" y="4400139"/>
            <a:ext cx="2112264" cy="1047764"/>
          </a:xfrm>
          <a:custGeom>
            <a:avLst/>
            <a:gdLst>
              <a:gd name="connsiteX0" fmla="*/ 0 w 1746274"/>
              <a:gd name="connsiteY0" fmla="*/ 0 h 1047764"/>
              <a:gd name="connsiteX1" fmla="*/ 1746274 w 1746274"/>
              <a:gd name="connsiteY1" fmla="*/ 0 h 1047764"/>
              <a:gd name="connsiteX2" fmla="*/ 1746274 w 1746274"/>
              <a:gd name="connsiteY2" fmla="*/ 1047764 h 1047764"/>
              <a:gd name="connsiteX3" fmla="*/ 0 w 1746274"/>
              <a:gd name="connsiteY3" fmla="*/ 1047764 h 1047764"/>
              <a:gd name="connsiteX4" fmla="*/ 0 w 1746274"/>
              <a:gd name="connsiteY4" fmla="*/ 0 h 1047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46274" h="1047764">
                <a:moveTo>
                  <a:pt x="0" y="0"/>
                </a:moveTo>
                <a:lnTo>
                  <a:pt x="1746274" y="0"/>
                </a:lnTo>
                <a:lnTo>
                  <a:pt x="1746274" y="1047764"/>
                </a:lnTo>
                <a:lnTo>
                  <a:pt x="0" y="104776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260008"/>
              <a:satOff val="-12455"/>
              <a:lumOff val="-10196"/>
              <a:alphaOff val="0"/>
            </a:schemeClr>
          </a:fillRef>
          <a:effectRef idx="1">
            <a:schemeClr val="accent5">
              <a:hueOff val="-260008"/>
              <a:satOff val="-12455"/>
              <a:lumOff val="-10196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569" tIns="89820" rIns="85569" bIns="89820" numCol="1" spcCol="1270" anchor="ctr" anchorCtr="0">
            <a:noAutofit/>
          </a:bodyPr>
          <a:lstStyle/>
          <a:p>
            <a:pPr marL="0" lvl="0" indent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>
                <a:solidFill>
                  <a:schemeClr val="bg1"/>
                </a:solidFill>
              </a:rPr>
              <a:t>Unable to Locate Using Standard Locating Techniques: </a:t>
            </a:r>
          </a:p>
          <a:p>
            <a:pPr marL="0" lvl="0" indent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>
                <a:solidFill>
                  <a:schemeClr val="bg1"/>
                </a:solidFill>
              </a:rPr>
              <a:t>2,732</a:t>
            </a: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FE71630E-8B9B-46D0-8FDF-D1C96C9316D8}"/>
              </a:ext>
            </a:extLst>
          </p:cNvPr>
          <p:cNvSpPr/>
          <p:nvPr/>
        </p:nvSpPr>
        <p:spPr>
          <a:xfrm>
            <a:off x="6027035" y="5588859"/>
            <a:ext cx="2112264" cy="1047764"/>
          </a:xfrm>
          <a:custGeom>
            <a:avLst/>
            <a:gdLst>
              <a:gd name="connsiteX0" fmla="*/ 0 w 1746274"/>
              <a:gd name="connsiteY0" fmla="*/ 0 h 1047764"/>
              <a:gd name="connsiteX1" fmla="*/ 1746274 w 1746274"/>
              <a:gd name="connsiteY1" fmla="*/ 0 h 1047764"/>
              <a:gd name="connsiteX2" fmla="*/ 1746274 w 1746274"/>
              <a:gd name="connsiteY2" fmla="*/ 1047764 h 1047764"/>
              <a:gd name="connsiteX3" fmla="*/ 0 w 1746274"/>
              <a:gd name="connsiteY3" fmla="*/ 1047764 h 1047764"/>
              <a:gd name="connsiteX4" fmla="*/ 0 w 1746274"/>
              <a:gd name="connsiteY4" fmla="*/ 0 h 1047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46274" h="1047764">
                <a:moveTo>
                  <a:pt x="0" y="0"/>
                </a:moveTo>
                <a:lnTo>
                  <a:pt x="1746274" y="0"/>
                </a:lnTo>
                <a:lnTo>
                  <a:pt x="1746274" y="1047764"/>
                </a:lnTo>
                <a:lnTo>
                  <a:pt x="0" y="104776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260008"/>
              <a:satOff val="-12455"/>
              <a:lumOff val="-10196"/>
              <a:alphaOff val="0"/>
            </a:schemeClr>
          </a:fillRef>
          <a:effectRef idx="1">
            <a:schemeClr val="accent5">
              <a:hueOff val="-260008"/>
              <a:satOff val="-12455"/>
              <a:lumOff val="-10196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569" tIns="89820" rIns="85569" bIns="89820" numCol="1" spcCol="1270" anchor="ctr" anchorCtr="0">
            <a:noAutofit/>
          </a:bodyPr>
          <a:lstStyle/>
          <a:p>
            <a:pPr marL="0" lvl="0" indent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>
                <a:solidFill>
                  <a:schemeClr val="bg1"/>
                </a:solidFill>
              </a:rPr>
              <a:t>Scheduled Meet w/Excavator @ Requested Date:  </a:t>
            </a:r>
          </a:p>
          <a:p>
            <a:pPr marL="0" lvl="0" indent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>
                <a:solidFill>
                  <a:schemeClr val="bg1"/>
                </a:solidFill>
              </a:rPr>
              <a:t>986</a:t>
            </a: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4AE9E30D-69E0-4188-96CE-76F728292DB4}"/>
              </a:ext>
            </a:extLst>
          </p:cNvPr>
          <p:cNvSpPr/>
          <p:nvPr/>
        </p:nvSpPr>
        <p:spPr>
          <a:xfrm>
            <a:off x="8732520" y="2552151"/>
            <a:ext cx="3030071" cy="1248271"/>
          </a:xfrm>
          <a:custGeom>
            <a:avLst/>
            <a:gdLst>
              <a:gd name="connsiteX0" fmla="*/ 0 w 1746274"/>
              <a:gd name="connsiteY0" fmla="*/ 0 h 1047764"/>
              <a:gd name="connsiteX1" fmla="*/ 1746274 w 1746274"/>
              <a:gd name="connsiteY1" fmla="*/ 0 h 1047764"/>
              <a:gd name="connsiteX2" fmla="*/ 1746274 w 1746274"/>
              <a:gd name="connsiteY2" fmla="*/ 1047764 h 1047764"/>
              <a:gd name="connsiteX3" fmla="*/ 0 w 1746274"/>
              <a:gd name="connsiteY3" fmla="*/ 1047764 h 1047764"/>
              <a:gd name="connsiteX4" fmla="*/ 0 w 1746274"/>
              <a:gd name="connsiteY4" fmla="*/ 0 h 1047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46274" h="1047764">
                <a:moveTo>
                  <a:pt x="0" y="0"/>
                </a:moveTo>
                <a:lnTo>
                  <a:pt x="1746274" y="0"/>
                </a:lnTo>
                <a:lnTo>
                  <a:pt x="1746274" y="1047764"/>
                </a:lnTo>
                <a:lnTo>
                  <a:pt x="0" y="104776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260008"/>
              <a:satOff val="-12455"/>
              <a:lumOff val="-10196"/>
              <a:alphaOff val="0"/>
            </a:schemeClr>
          </a:fillRef>
          <a:effectRef idx="1">
            <a:schemeClr val="accent5">
              <a:hueOff val="-260008"/>
              <a:satOff val="-12455"/>
              <a:lumOff val="-10196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569" tIns="89820" rIns="85569" bIns="89820" numCol="1" spcCol="1270" anchor="ctr" anchorCtr="0">
            <a:noAutofit/>
          </a:bodyPr>
          <a:lstStyle/>
          <a:p>
            <a:pPr marL="0" lvl="0" indent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>
                <a:solidFill>
                  <a:schemeClr val="bg1"/>
                </a:solidFill>
              </a:rPr>
              <a:t>Extraordinary Circumstances Exists – No Locate Due to Weather/Emergency/Safety Conditions: </a:t>
            </a:r>
          </a:p>
          <a:p>
            <a:pPr marL="0" lvl="0" indent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>
                <a:solidFill>
                  <a:schemeClr val="bg1"/>
                </a:solidFill>
              </a:rPr>
              <a:t>6,686</a:t>
            </a: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05441C03-FC14-437D-986E-390682517DEF}"/>
              </a:ext>
            </a:extLst>
          </p:cNvPr>
          <p:cNvSpPr/>
          <p:nvPr/>
        </p:nvSpPr>
        <p:spPr>
          <a:xfrm>
            <a:off x="8733198" y="4821539"/>
            <a:ext cx="3030070" cy="1252728"/>
          </a:xfrm>
          <a:custGeom>
            <a:avLst/>
            <a:gdLst>
              <a:gd name="connsiteX0" fmla="*/ 0 w 1746274"/>
              <a:gd name="connsiteY0" fmla="*/ 0 h 1047764"/>
              <a:gd name="connsiteX1" fmla="*/ 1746274 w 1746274"/>
              <a:gd name="connsiteY1" fmla="*/ 0 h 1047764"/>
              <a:gd name="connsiteX2" fmla="*/ 1746274 w 1746274"/>
              <a:gd name="connsiteY2" fmla="*/ 1047764 h 1047764"/>
              <a:gd name="connsiteX3" fmla="*/ 0 w 1746274"/>
              <a:gd name="connsiteY3" fmla="*/ 1047764 h 1047764"/>
              <a:gd name="connsiteX4" fmla="*/ 0 w 1746274"/>
              <a:gd name="connsiteY4" fmla="*/ 0 h 1047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46274" h="1047764">
                <a:moveTo>
                  <a:pt x="0" y="0"/>
                </a:moveTo>
                <a:lnTo>
                  <a:pt x="1746274" y="0"/>
                </a:lnTo>
                <a:lnTo>
                  <a:pt x="1746274" y="1047764"/>
                </a:lnTo>
                <a:lnTo>
                  <a:pt x="0" y="104776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260008"/>
              <a:satOff val="-12455"/>
              <a:lumOff val="-10196"/>
              <a:alphaOff val="0"/>
            </a:schemeClr>
          </a:fillRef>
          <a:effectRef idx="1">
            <a:schemeClr val="accent5">
              <a:hueOff val="-260008"/>
              <a:satOff val="-12455"/>
              <a:lumOff val="-10196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569" tIns="89820" rIns="85569" bIns="89820" numCol="1" spcCol="1270" anchor="ctr" anchorCtr="0">
            <a:noAutofit/>
          </a:bodyPr>
          <a:lstStyle/>
          <a:p>
            <a:pPr marL="0" lvl="0" indent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>
                <a:solidFill>
                  <a:schemeClr val="bg1"/>
                </a:solidFill>
              </a:rPr>
              <a:t>Member Didn’t Respond by required Time: </a:t>
            </a:r>
          </a:p>
          <a:p>
            <a:pPr marL="0" lvl="0" indent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>
                <a:solidFill>
                  <a:schemeClr val="bg1"/>
                </a:solidFill>
              </a:rPr>
              <a:t>694,915</a:t>
            </a:r>
          </a:p>
        </p:txBody>
      </p:sp>
    </p:spTree>
    <p:extLst>
      <p:ext uri="{BB962C8B-B14F-4D97-AF65-F5344CB8AC3E}">
        <p14:creationId xmlns:p14="http://schemas.microsoft.com/office/powerpoint/2010/main" val="592550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28D7A5-7008-485C-8FA7-B2CE679880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03056" y="934157"/>
            <a:ext cx="9905998" cy="771144"/>
          </a:xfrm>
        </p:spPr>
        <p:txBody>
          <a:bodyPr>
            <a:normAutofit/>
          </a:bodyPr>
          <a:lstStyle/>
          <a:p>
            <a:r>
              <a:rPr lang="en-US" dirty="0"/>
              <a:t>2022 EPR No Response by Required Time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83560327-AB21-432E-A7A9-5D90386654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3209444" y="2125156"/>
            <a:ext cx="5558246" cy="551655"/>
            <a:chOff x="0" y="4265"/>
            <a:chExt cx="5558246" cy="551655"/>
          </a:xfrm>
          <a:solidFill>
            <a:schemeClr val="accent6"/>
          </a:solidFill>
        </p:grpSpPr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id="{1BF62BCC-B266-45E8-9DD9-00C2A3086C7A}"/>
                </a:ext>
              </a:extLst>
            </p:cNvPr>
            <p:cNvSpPr/>
            <p:nvPr/>
          </p:nvSpPr>
          <p:spPr>
            <a:xfrm>
              <a:off x="0" y="4265"/>
              <a:ext cx="5558246" cy="551655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Rectangle: Rounded Corners 4">
              <a:extLst>
                <a:ext uri="{FF2B5EF4-FFF2-40B4-BE49-F238E27FC236}">
                  <a16:creationId xmlns:a16="http://schemas.microsoft.com/office/drawing/2014/main" id="{053B8E36-A7DC-47DE-B4D7-1F18104D664D}"/>
                </a:ext>
              </a:extLst>
            </p:cNvPr>
            <p:cNvSpPr txBox="1"/>
            <p:nvPr/>
          </p:nvSpPr>
          <p:spPr>
            <a:xfrm>
              <a:off x="26930" y="31195"/>
              <a:ext cx="5504386" cy="497795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7630" tIns="87630" rIns="87630" bIns="87630" numCol="1" spcCol="1270" anchor="ctr" anchorCtr="0">
              <a:noAutofit/>
            </a:bodyPr>
            <a:lstStyle/>
            <a:p>
              <a:pPr marL="0" lvl="0" indent="0" algn="l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300" kern="1200" dirty="0"/>
                <a:t>18,842 - under 1 hour</a:t>
              </a: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1B7BB42D-CC59-4BCF-8EBB-5F5A9C3CC4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3218409" y="2731823"/>
            <a:ext cx="5558246" cy="551655"/>
            <a:chOff x="0" y="622160"/>
            <a:chExt cx="5558246" cy="551655"/>
          </a:xfrm>
          <a:solidFill>
            <a:schemeClr val="accent5"/>
          </a:solidFill>
        </p:grpSpPr>
        <p:sp>
          <p:nvSpPr>
            <p:cNvPr id="22" name="Rectangle: Rounded Corners 21">
              <a:extLst>
                <a:ext uri="{FF2B5EF4-FFF2-40B4-BE49-F238E27FC236}">
                  <a16:creationId xmlns:a16="http://schemas.microsoft.com/office/drawing/2014/main" id="{181376ED-C8C1-40B3-A840-0FF6B708BCD5}"/>
                </a:ext>
              </a:extLst>
            </p:cNvPr>
            <p:cNvSpPr/>
            <p:nvPr/>
          </p:nvSpPr>
          <p:spPr>
            <a:xfrm>
              <a:off x="0" y="622160"/>
              <a:ext cx="5558246" cy="551655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Rectangle: Rounded Corners 4">
              <a:extLst>
                <a:ext uri="{FF2B5EF4-FFF2-40B4-BE49-F238E27FC236}">
                  <a16:creationId xmlns:a16="http://schemas.microsoft.com/office/drawing/2014/main" id="{EDFC6555-0802-423B-AFB0-2534A92E3D09}"/>
                </a:ext>
              </a:extLst>
            </p:cNvPr>
            <p:cNvSpPr txBox="1"/>
            <p:nvPr/>
          </p:nvSpPr>
          <p:spPr>
            <a:xfrm>
              <a:off x="26930" y="649090"/>
              <a:ext cx="5504386" cy="497795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7630" tIns="87630" rIns="87630" bIns="87630" numCol="1" spcCol="1270" anchor="ctr" anchorCtr="0">
              <a:noAutofit/>
            </a:bodyPr>
            <a:lstStyle/>
            <a:p>
              <a:pPr marL="0" lvl="0" indent="0" algn="l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300" dirty="0"/>
                <a:t>23,752</a:t>
              </a:r>
              <a:r>
                <a:rPr lang="en-US" sz="2300" kern="1200" dirty="0"/>
                <a:t> – between 1 and 4 hours late</a:t>
              </a: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CCA73E36-F61B-4BA7-BF8B-4F0340BC4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3227409" y="3333954"/>
            <a:ext cx="5558246" cy="551655"/>
            <a:chOff x="0" y="1240055"/>
            <a:chExt cx="5558246" cy="551655"/>
          </a:xfrm>
          <a:solidFill>
            <a:schemeClr val="accent4"/>
          </a:solidFill>
        </p:grpSpPr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id="{D95B1081-74AF-4423-9CF1-54AF8A8BA534}"/>
                </a:ext>
              </a:extLst>
            </p:cNvPr>
            <p:cNvSpPr/>
            <p:nvPr/>
          </p:nvSpPr>
          <p:spPr>
            <a:xfrm>
              <a:off x="0" y="1240055"/>
              <a:ext cx="5558246" cy="551655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6" name="Rectangle: Rounded Corners 4">
              <a:extLst>
                <a:ext uri="{FF2B5EF4-FFF2-40B4-BE49-F238E27FC236}">
                  <a16:creationId xmlns:a16="http://schemas.microsoft.com/office/drawing/2014/main" id="{649EFF1E-4BC5-43EB-8A38-5A6786708BE3}"/>
                </a:ext>
              </a:extLst>
            </p:cNvPr>
            <p:cNvSpPr txBox="1"/>
            <p:nvPr/>
          </p:nvSpPr>
          <p:spPr>
            <a:xfrm>
              <a:off x="26860" y="1284016"/>
              <a:ext cx="5504386" cy="497795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7630" tIns="87630" rIns="87630" bIns="87630" numCol="1" spcCol="1270" anchor="ctr" anchorCtr="0">
              <a:noAutofit/>
            </a:bodyPr>
            <a:lstStyle/>
            <a:p>
              <a:pPr marL="0" lvl="0" indent="0" algn="l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300" kern="1200" dirty="0"/>
                <a:t>16,211 – between 4 and 8 hours late</a:t>
              </a: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134C3359-300B-4A9D-B361-B4E0626E05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3236409" y="3929570"/>
            <a:ext cx="5558246" cy="551655"/>
            <a:chOff x="0" y="1857950"/>
            <a:chExt cx="5558246" cy="551655"/>
          </a:xfrm>
          <a:solidFill>
            <a:schemeClr val="accent3"/>
          </a:solidFill>
        </p:grpSpPr>
        <p:sp>
          <p:nvSpPr>
            <p:cNvPr id="28" name="Rectangle: Rounded Corners 27">
              <a:extLst>
                <a:ext uri="{FF2B5EF4-FFF2-40B4-BE49-F238E27FC236}">
                  <a16:creationId xmlns:a16="http://schemas.microsoft.com/office/drawing/2014/main" id="{513934D3-A9A9-412A-B693-462C5B4D2AEA}"/>
                </a:ext>
              </a:extLst>
            </p:cNvPr>
            <p:cNvSpPr/>
            <p:nvPr/>
          </p:nvSpPr>
          <p:spPr>
            <a:xfrm>
              <a:off x="0" y="1857950"/>
              <a:ext cx="5558246" cy="551655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9" name="Rectangle: Rounded Corners 4">
              <a:extLst>
                <a:ext uri="{FF2B5EF4-FFF2-40B4-BE49-F238E27FC236}">
                  <a16:creationId xmlns:a16="http://schemas.microsoft.com/office/drawing/2014/main" id="{95F061D4-B352-4478-B187-B6C9700BC06D}"/>
                </a:ext>
              </a:extLst>
            </p:cNvPr>
            <p:cNvSpPr txBox="1"/>
            <p:nvPr/>
          </p:nvSpPr>
          <p:spPr>
            <a:xfrm>
              <a:off x="26930" y="1884880"/>
              <a:ext cx="5504386" cy="497795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7630" tIns="87630" rIns="87630" bIns="87630" numCol="1" spcCol="1270" anchor="ctr" anchorCtr="0">
              <a:noAutofit/>
            </a:bodyPr>
            <a:lstStyle/>
            <a:p>
              <a:pPr marL="0" lvl="0" indent="0" algn="l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300" dirty="0"/>
                <a:t>5</a:t>
              </a:r>
              <a:r>
                <a:rPr lang="en-US" sz="2300" kern="1200" dirty="0"/>
                <a:t>,890 – between 8 and 12 hours late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BF7BA234-79C7-46CF-A164-BF12B2F4EA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3227409" y="4528723"/>
            <a:ext cx="5558246" cy="551655"/>
            <a:chOff x="0" y="2475846"/>
            <a:chExt cx="5558246" cy="551655"/>
          </a:xfrm>
          <a:solidFill>
            <a:schemeClr val="accent2"/>
          </a:solidFill>
        </p:grpSpPr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04B52772-6C9A-4D01-BB75-90A52DF14628}"/>
                </a:ext>
              </a:extLst>
            </p:cNvPr>
            <p:cNvSpPr/>
            <p:nvPr/>
          </p:nvSpPr>
          <p:spPr>
            <a:xfrm>
              <a:off x="0" y="2475846"/>
              <a:ext cx="5558246" cy="551655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2" name="Rectangle: Rounded Corners 4">
              <a:extLst>
                <a:ext uri="{FF2B5EF4-FFF2-40B4-BE49-F238E27FC236}">
                  <a16:creationId xmlns:a16="http://schemas.microsoft.com/office/drawing/2014/main" id="{154FA4C0-7D25-4A7B-B4E8-12D715291656}"/>
                </a:ext>
              </a:extLst>
            </p:cNvPr>
            <p:cNvSpPr txBox="1"/>
            <p:nvPr/>
          </p:nvSpPr>
          <p:spPr>
            <a:xfrm>
              <a:off x="26930" y="2502776"/>
              <a:ext cx="5504386" cy="497795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7630" tIns="87630" rIns="87630" bIns="87630" numCol="1" spcCol="1270" anchor="ctr" anchorCtr="0">
              <a:noAutofit/>
            </a:bodyPr>
            <a:lstStyle/>
            <a:p>
              <a:pPr marL="0" lvl="0" indent="0" algn="l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300" dirty="0"/>
                <a:t>50,447</a:t>
              </a:r>
              <a:r>
                <a:rPr lang="en-US" sz="2300" kern="1200" dirty="0"/>
                <a:t> - between 12 and 24 hours late</a:t>
              </a:r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5D856579-20B0-4542-93D0-FAC85E8206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3227374" y="5139098"/>
            <a:ext cx="5558246" cy="551655"/>
            <a:chOff x="0" y="3093741"/>
            <a:chExt cx="5558246" cy="551655"/>
          </a:xfrm>
          <a:solidFill>
            <a:schemeClr val="accent1"/>
          </a:solidFill>
        </p:grpSpPr>
        <p:sp>
          <p:nvSpPr>
            <p:cNvPr id="34" name="Rectangle: Rounded Corners 33">
              <a:extLst>
                <a:ext uri="{FF2B5EF4-FFF2-40B4-BE49-F238E27FC236}">
                  <a16:creationId xmlns:a16="http://schemas.microsoft.com/office/drawing/2014/main" id="{88E29F31-B758-43D5-B1F1-F74CB73AD5B0}"/>
                </a:ext>
              </a:extLst>
            </p:cNvPr>
            <p:cNvSpPr/>
            <p:nvPr/>
          </p:nvSpPr>
          <p:spPr>
            <a:xfrm>
              <a:off x="0" y="3093741"/>
              <a:ext cx="5558246" cy="551655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5" name="Rectangle: Rounded Corners 4">
              <a:extLst>
                <a:ext uri="{FF2B5EF4-FFF2-40B4-BE49-F238E27FC236}">
                  <a16:creationId xmlns:a16="http://schemas.microsoft.com/office/drawing/2014/main" id="{3C72B456-FB34-4565-8C60-A801FF9EABC8}"/>
                </a:ext>
              </a:extLst>
            </p:cNvPr>
            <p:cNvSpPr txBox="1"/>
            <p:nvPr/>
          </p:nvSpPr>
          <p:spPr>
            <a:xfrm>
              <a:off x="26930" y="3120671"/>
              <a:ext cx="5504386" cy="497795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7630" tIns="87630" rIns="87630" bIns="87630" numCol="1" spcCol="1270" anchor="ctr" anchorCtr="0">
              <a:noAutofit/>
            </a:bodyPr>
            <a:lstStyle/>
            <a:p>
              <a:pPr marL="0" lvl="0" indent="0" algn="l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300" dirty="0"/>
                <a:t>92,369</a:t>
              </a:r>
              <a:r>
                <a:rPr lang="en-US" sz="2300" kern="1200" dirty="0"/>
                <a:t> – more than 1 day late</a:t>
              </a:r>
            </a:p>
          </p:txBody>
        </p:sp>
      </p:grpSp>
      <p:grpSp>
        <p:nvGrpSpPr>
          <p:cNvPr id="36" name="Group 35">
            <a:extLst>
              <a:ext uri="{FF2B5EF4-FFF2-40B4-BE49-F238E27FC236}">
                <a16:creationId xmlns:a16="http://schemas.microsoft.com/office/drawing/2014/main" id="{3C09B26C-C10B-4B02-8684-7361A3C53B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3218409" y="5755282"/>
            <a:ext cx="5558246" cy="551655"/>
            <a:chOff x="0" y="3093741"/>
            <a:chExt cx="5558246" cy="551655"/>
          </a:xfrm>
          <a:solidFill>
            <a:schemeClr val="tx2">
              <a:lumMod val="25000"/>
            </a:schemeClr>
          </a:solidFill>
        </p:grpSpPr>
        <p:sp>
          <p:nvSpPr>
            <p:cNvPr id="37" name="Rectangle: Rounded Corners 36">
              <a:extLst>
                <a:ext uri="{FF2B5EF4-FFF2-40B4-BE49-F238E27FC236}">
                  <a16:creationId xmlns:a16="http://schemas.microsoft.com/office/drawing/2014/main" id="{676A1B6B-E6BE-48C5-98F0-23B947792C73}"/>
                </a:ext>
              </a:extLst>
            </p:cNvPr>
            <p:cNvSpPr/>
            <p:nvPr/>
          </p:nvSpPr>
          <p:spPr>
            <a:xfrm>
              <a:off x="0" y="3093741"/>
              <a:ext cx="5558246" cy="551655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8" name="Rectangle: Rounded Corners 4">
              <a:extLst>
                <a:ext uri="{FF2B5EF4-FFF2-40B4-BE49-F238E27FC236}">
                  <a16:creationId xmlns:a16="http://schemas.microsoft.com/office/drawing/2014/main" id="{762A14EA-B75B-4C7C-A790-142AC4FB2B97}"/>
                </a:ext>
              </a:extLst>
            </p:cNvPr>
            <p:cNvSpPr txBox="1"/>
            <p:nvPr/>
          </p:nvSpPr>
          <p:spPr>
            <a:xfrm>
              <a:off x="26930" y="3120671"/>
              <a:ext cx="5504386" cy="497795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7630" tIns="87630" rIns="87630" bIns="87630" numCol="1" spcCol="1270" anchor="ctr" anchorCtr="0">
              <a:noAutofit/>
            </a:bodyPr>
            <a:lstStyle/>
            <a:p>
              <a:pPr marL="0" lvl="0" indent="0" algn="l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300" dirty="0"/>
                <a:t>469,447</a:t>
              </a:r>
              <a:r>
                <a:rPr lang="en-US" sz="2300" kern="1200" dirty="0"/>
                <a:t> – no response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54198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ythrough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EC0A79-29C5-0246-9EE7-8BDFE634FB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EPR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430CF4-6724-1E4F-92DF-97A80632A0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Continued outreach to members not using EPR</a:t>
            </a:r>
          </a:p>
          <a:p>
            <a:pPr lvl="1"/>
            <a:r>
              <a:rPr lang="en-US" sz="2200" dirty="0"/>
              <a:t>Email</a:t>
            </a:r>
          </a:p>
          <a:p>
            <a:pPr lvl="1"/>
            <a:r>
              <a:rPr lang="en-US" sz="2200" dirty="0"/>
              <a:t>Mail (USPS)</a:t>
            </a:r>
          </a:p>
          <a:p>
            <a:pPr lvl="1"/>
            <a:r>
              <a:rPr lang="en-US" sz="2200" dirty="0"/>
              <a:t>Phone</a:t>
            </a:r>
          </a:p>
        </p:txBody>
      </p:sp>
      <p:pic>
        <p:nvPicPr>
          <p:cNvPr id="4" name="Picture 3" descr="DigAlert Logo">
            <a:extLst>
              <a:ext uri="{FF2B5EF4-FFF2-40B4-BE49-F238E27FC236}">
                <a16:creationId xmlns:a16="http://schemas.microsoft.com/office/drawing/2014/main" id="{333E67DD-0691-754B-A1E9-2BE09E0942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24159" y="127535"/>
            <a:ext cx="1665371" cy="1175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03311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C61C61-24EE-D843-82C6-DF1F42CA5E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Ticket delivery options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FCDBF2-5AAF-E141-80C7-CF26195D4A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4317661"/>
          </a:xfrm>
        </p:spPr>
        <p:txBody>
          <a:bodyPr>
            <a:normAutofit/>
          </a:bodyPr>
          <a:lstStyle/>
          <a:p>
            <a:r>
              <a:rPr lang="en-US" dirty="0"/>
              <a:t>Added HTML email</a:t>
            </a:r>
          </a:p>
          <a:p>
            <a:r>
              <a:rPr lang="en-US" dirty="0"/>
              <a:t>Added Web hooks</a:t>
            </a:r>
          </a:p>
          <a:p>
            <a:r>
              <a:rPr lang="en-US" dirty="0"/>
              <a:t>JSON</a:t>
            </a:r>
          </a:p>
          <a:p>
            <a:r>
              <a:rPr lang="en-US" dirty="0"/>
              <a:t>XML</a:t>
            </a:r>
          </a:p>
          <a:p>
            <a:r>
              <a:rPr lang="en-US" dirty="0"/>
              <a:t>Plain text</a:t>
            </a:r>
          </a:p>
          <a:p>
            <a:r>
              <a:rPr lang="en-US" dirty="0"/>
              <a:t>Change Excavator messages to HTML</a:t>
            </a:r>
          </a:p>
          <a:p>
            <a:pPr marL="457200" lvl="1" indent="0">
              <a:buNone/>
            </a:pPr>
            <a:endParaRPr lang="en-US" dirty="0"/>
          </a:p>
        </p:txBody>
      </p:sp>
      <p:pic>
        <p:nvPicPr>
          <p:cNvPr id="4" name="Picture 3" descr="DigAlert Logo">
            <a:extLst>
              <a:ext uri="{FF2B5EF4-FFF2-40B4-BE49-F238E27FC236}">
                <a16:creationId xmlns:a16="http://schemas.microsoft.com/office/drawing/2014/main" id="{D45D011E-7969-3D49-A718-0FDBF50B71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24159" y="127535"/>
            <a:ext cx="1665371" cy="1175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5945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C61C61-24EE-D843-82C6-DF1F42CA5E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System Updates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FCDBF2-5AAF-E141-80C7-CF26195D4A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4317661"/>
          </a:xfrm>
        </p:spPr>
        <p:txBody>
          <a:bodyPr>
            <a:normAutofit/>
          </a:bodyPr>
          <a:lstStyle/>
          <a:p>
            <a:r>
              <a:rPr lang="en-US" dirty="0"/>
              <a:t>Reduced work area buffers on tickets from 150ft to 75ft minimum</a:t>
            </a:r>
          </a:p>
          <a:p>
            <a:r>
              <a:rPr lang="en-US" dirty="0"/>
              <a:t>Reduced member notifications area buffer from 150ft to 50ft minimum</a:t>
            </a:r>
          </a:p>
          <a:p>
            <a:r>
              <a:rPr lang="en-US" dirty="0"/>
              <a:t>Replaced firewalls to the latest technology</a:t>
            </a:r>
          </a:p>
          <a:p>
            <a:r>
              <a:rPr lang="en-US" dirty="0"/>
              <a:t>Upgraded core network backbone</a:t>
            </a:r>
          </a:p>
          <a:p>
            <a:r>
              <a:rPr lang="en-US" dirty="0"/>
              <a:t>Upgraded anti-ransomware and anti-attach hardware</a:t>
            </a:r>
          </a:p>
          <a:p>
            <a:r>
              <a:rPr lang="en-US" dirty="0"/>
              <a:t>Replaced entire backup technology at Corp and Datacenter locations</a:t>
            </a:r>
          </a:p>
          <a:p>
            <a:endParaRPr lang="en-US" dirty="0"/>
          </a:p>
          <a:p>
            <a:pPr marL="457200" lvl="1" indent="0">
              <a:buNone/>
            </a:pPr>
            <a:endParaRPr lang="en-US" dirty="0"/>
          </a:p>
        </p:txBody>
      </p:sp>
      <p:pic>
        <p:nvPicPr>
          <p:cNvPr id="4" name="Picture 3" descr="DigAlert Logo">
            <a:extLst>
              <a:ext uri="{FF2B5EF4-FFF2-40B4-BE49-F238E27FC236}">
                <a16:creationId xmlns:a16="http://schemas.microsoft.com/office/drawing/2014/main" id="{D45D011E-7969-3D49-A718-0FDBF50B71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24159" y="127535"/>
            <a:ext cx="1665371" cy="1175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04572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C61C61-24EE-D843-82C6-DF1F42CA5E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Underground Safety Board API’s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FCDBF2-5AAF-E141-80C7-CF26195D4A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Developed an API for the Underground Safety Board to pull EPR data every night</a:t>
            </a:r>
          </a:p>
          <a:p>
            <a:r>
              <a:rPr lang="en-US" dirty="0"/>
              <a:t>June 2022 started sending a copy of all tickets in real time to the Underground Safety Board</a:t>
            </a:r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  <a:p>
            <a:pPr lvl="1"/>
            <a:endParaRPr lang="en-US" dirty="0"/>
          </a:p>
        </p:txBody>
      </p:sp>
      <p:pic>
        <p:nvPicPr>
          <p:cNvPr id="4" name="Picture 3" descr="DigAlert Logo">
            <a:extLst>
              <a:ext uri="{FF2B5EF4-FFF2-40B4-BE49-F238E27FC236}">
                <a16:creationId xmlns:a16="http://schemas.microsoft.com/office/drawing/2014/main" id="{D45D011E-7969-3D49-A718-0FDBF50B71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24159" y="127535"/>
            <a:ext cx="1665371" cy="1175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46824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C61C61-24EE-D843-82C6-DF1F42CA5E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Ticket changes in Jan 2023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FCDBF2-5AAF-E141-80C7-CF26195D4A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4317661"/>
          </a:xfrm>
        </p:spPr>
        <p:txBody>
          <a:bodyPr>
            <a:normAutofit/>
          </a:bodyPr>
          <a:lstStyle/>
          <a:p>
            <a:r>
              <a:rPr lang="en-US" dirty="0"/>
              <a:t>Will have dedicated damage and exposed ticket types</a:t>
            </a:r>
          </a:p>
          <a:p>
            <a:r>
              <a:rPr lang="en-US" dirty="0"/>
              <a:t>Will add a return trip ticket type</a:t>
            </a:r>
          </a:p>
          <a:p>
            <a:r>
              <a:rPr lang="en-US" dirty="0"/>
              <a:t>Will add a question about if all work is taking place only in the pavement</a:t>
            </a:r>
          </a:p>
          <a:p>
            <a:r>
              <a:rPr lang="en-US" dirty="0"/>
              <a:t>Will add future ability to adopt </a:t>
            </a:r>
          </a:p>
          <a:p>
            <a:pPr lvl="1"/>
            <a:r>
              <a:rPr lang="en-US" dirty="0"/>
              <a:t>Project tickets</a:t>
            </a:r>
          </a:p>
          <a:p>
            <a:pPr lvl="1"/>
            <a:r>
              <a:rPr lang="en-US" dirty="0"/>
              <a:t>Project names</a:t>
            </a:r>
          </a:p>
          <a:p>
            <a:pPr lvl="1"/>
            <a:r>
              <a:rPr lang="en-US" dirty="0"/>
              <a:t>Project IDs</a:t>
            </a:r>
          </a:p>
          <a:p>
            <a:pPr lvl="1"/>
            <a:r>
              <a:rPr lang="en-US" dirty="0"/>
              <a:t>Searchable Tags (hashtags) to help future proof formats</a:t>
            </a:r>
          </a:p>
          <a:p>
            <a:pPr marL="457200" lvl="1" indent="0">
              <a:buNone/>
            </a:pPr>
            <a:endParaRPr lang="en-US" dirty="0"/>
          </a:p>
        </p:txBody>
      </p:sp>
      <p:pic>
        <p:nvPicPr>
          <p:cNvPr id="4" name="Picture 3" descr="DigAlert Logo">
            <a:extLst>
              <a:ext uri="{FF2B5EF4-FFF2-40B4-BE49-F238E27FC236}">
                <a16:creationId xmlns:a16="http://schemas.microsoft.com/office/drawing/2014/main" id="{D45D011E-7969-3D49-A718-0FDBF50B71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24159" y="127535"/>
            <a:ext cx="1665371" cy="1175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84685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C61C61-24EE-D843-82C6-DF1F42CA5E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Future changes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FCDBF2-5AAF-E141-80C7-CF26195D4A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4317661"/>
          </a:xfrm>
        </p:spPr>
        <p:txBody>
          <a:bodyPr>
            <a:normAutofit/>
          </a:bodyPr>
          <a:lstStyle/>
          <a:p>
            <a:r>
              <a:rPr lang="en-US" dirty="0" err="1"/>
              <a:t>Norfield</a:t>
            </a:r>
            <a:r>
              <a:rPr lang="en-US" dirty="0"/>
              <a:t> will be deploying the </a:t>
            </a:r>
            <a:r>
              <a:rPr lang="en-US" dirty="0" err="1"/>
              <a:t>LOGiX</a:t>
            </a:r>
            <a:r>
              <a:rPr lang="en-US" dirty="0"/>
              <a:t> platform</a:t>
            </a:r>
          </a:p>
          <a:p>
            <a:pPr lvl="1"/>
            <a:r>
              <a:rPr lang="en-US" dirty="0"/>
              <a:t>New state of the art Mapping system (Nov 2022)</a:t>
            </a:r>
          </a:p>
          <a:p>
            <a:pPr lvl="1"/>
            <a:r>
              <a:rPr lang="en-US" dirty="0"/>
              <a:t>New state of the art Center ticket system (2023)</a:t>
            </a:r>
          </a:p>
          <a:p>
            <a:pPr lvl="1"/>
            <a:r>
              <a:rPr lang="en-US" dirty="0"/>
              <a:t>New state of the art Locator ticket management system (available now)</a:t>
            </a:r>
          </a:p>
          <a:p>
            <a:pPr lvl="1"/>
            <a:r>
              <a:rPr lang="en-US" dirty="0"/>
              <a:t>New state of the art Web ticket system (2023)</a:t>
            </a:r>
          </a:p>
          <a:p>
            <a:pPr lvl="1"/>
            <a:r>
              <a:rPr lang="en-US" dirty="0"/>
              <a:t>New state of the art AI Insights analytic system (2022/2023)</a:t>
            </a:r>
          </a:p>
          <a:p>
            <a:pPr lvl="1"/>
            <a:r>
              <a:rPr lang="en-US" dirty="0"/>
              <a:t>New state of the art Excavator ticket management system (2022/2023)</a:t>
            </a:r>
          </a:p>
          <a:p>
            <a:r>
              <a:rPr lang="en-US" dirty="0"/>
              <a:t>New blade servers to replace current servers</a:t>
            </a:r>
          </a:p>
          <a:p>
            <a:r>
              <a:rPr lang="en-US" dirty="0" err="1"/>
              <a:t>WebTMS</a:t>
            </a:r>
            <a:r>
              <a:rPr lang="en-US" dirty="0"/>
              <a:t> product is end of life and will end Q4 2023</a:t>
            </a:r>
          </a:p>
          <a:p>
            <a:pPr lvl="1"/>
            <a:endParaRPr lang="en-US" dirty="0"/>
          </a:p>
          <a:p>
            <a:pPr marL="457200" lvl="1" indent="0">
              <a:buNone/>
            </a:pPr>
            <a:endParaRPr lang="en-US" dirty="0"/>
          </a:p>
        </p:txBody>
      </p:sp>
      <p:pic>
        <p:nvPicPr>
          <p:cNvPr id="4" name="Picture 3" descr="DigAlert Logo">
            <a:extLst>
              <a:ext uri="{FF2B5EF4-FFF2-40B4-BE49-F238E27FC236}">
                <a16:creationId xmlns:a16="http://schemas.microsoft.com/office/drawing/2014/main" id="{D45D011E-7969-3D49-A718-0FDBF50B71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24159" y="127535"/>
            <a:ext cx="1665371" cy="1175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4422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6000"/>
                <a:shade val="100000"/>
                <a:hueMod val="106000"/>
                <a:satMod val="220000"/>
                <a:lumMod val="140000"/>
              </a:schemeClr>
            </a:gs>
            <a:gs pos="50000">
              <a:schemeClr val="bg2">
                <a:shade val="100000"/>
                <a:hueMod val="100000"/>
                <a:satMod val="110000"/>
                <a:lumMod val="130000"/>
              </a:schemeClr>
            </a:gs>
            <a:gs pos="100000">
              <a:schemeClr val="bg2">
                <a:shade val="69000"/>
                <a:hueMod val="88000"/>
                <a:satMod val="160000"/>
                <a:lumMod val="69000"/>
              </a:schemeClr>
            </a:gs>
          </a:gsLst>
          <a:lin ang="252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37">
            <a:extLst>
              <a:ext uri="{FF2B5EF4-FFF2-40B4-BE49-F238E27FC236}">
                <a16:creationId xmlns:a16="http://schemas.microsoft.com/office/drawing/2014/main" id="{05916DBF-29BF-49BC-864D-B509C0E9F9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F72F2D00-DB84-4A88-A1ED-DFFB351BF0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33AA8AC3-6A99-48DF-9135-CCDDD62E93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44" name="Rectangle 43">
            <a:extLst>
              <a:ext uri="{FF2B5EF4-FFF2-40B4-BE49-F238E27FC236}">
                <a16:creationId xmlns:a16="http://schemas.microsoft.com/office/drawing/2014/main" id="{C8F2C176-794E-4FDE-92D5-4B53D477EB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6C6A2247-F373-4310-B4F4-EB66550D95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 useBgFill="1">
        <p:nvSpPr>
          <p:cNvPr id="48" name="Rectangle 47">
            <a:extLst>
              <a:ext uri="{FF2B5EF4-FFF2-40B4-BE49-F238E27FC236}">
                <a16:creationId xmlns:a16="http://schemas.microsoft.com/office/drawing/2014/main" id="{3F6FAB33-2B41-41D0-BEC1-C10BF1A7AA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82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0" name="Picture 49">
            <a:extLst>
              <a:ext uri="{FF2B5EF4-FFF2-40B4-BE49-F238E27FC236}">
                <a16:creationId xmlns:a16="http://schemas.microsoft.com/office/drawing/2014/main" id="{16AEA8F9-742B-448B-8A34-C25E62C633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07"/>
            <a:ext cx="12192000" cy="6858000"/>
          </a:xfrm>
          <a:prstGeom prst="rect">
            <a:avLst/>
          </a:prstGeom>
        </p:spPr>
      </p:pic>
      <p:sp>
        <p:nvSpPr>
          <p:cNvPr id="52" name="Rectangle 51">
            <a:extLst>
              <a:ext uri="{FF2B5EF4-FFF2-40B4-BE49-F238E27FC236}">
                <a16:creationId xmlns:a16="http://schemas.microsoft.com/office/drawing/2014/main" id="{A0C40424-774F-4D0E-B9FD-44A4AB37FE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44527" y="0"/>
            <a:ext cx="7552944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4" name="Picture 53">
            <a:extLst>
              <a:ext uri="{FF2B5EF4-FFF2-40B4-BE49-F238E27FC236}">
                <a16:creationId xmlns:a16="http://schemas.microsoft.com/office/drawing/2014/main" id="{F14ED4A2-7E65-4939-9FCA-81CDDEA453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006045"/>
            <a:ext cx="4965192" cy="144049"/>
          </a:xfrm>
          <a:prstGeom prst="rect">
            <a:avLst/>
          </a:prstGeom>
        </p:spPr>
      </p:pic>
      <p:sp>
        <p:nvSpPr>
          <p:cNvPr id="56" name="Rectangle 55">
            <a:extLst>
              <a:ext uri="{FF2B5EF4-FFF2-40B4-BE49-F238E27FC236}">
                <a16:creationId xmlns:a16="http://schemas.microsoft.com/office/drawing/2014/main" id="{AB4B6D64-E8D7-4321-BAC4-C3D390F8F7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1838764"/>
            <a:ext cx="4964567" cy="3180473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8E0A3E1-2904-4876-AB60-86B47550F2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0322" y="2063262"/>
            <a:ext cx="3739278" cy="266113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 dirty="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rPr>
              <a:t>Thank You</a:t>
            </a:r>
          </a:p>
        </p:txBody>
      </p:sp>
      <p:pic>
        <p:nvPicPr>
          <p:cNvPr id="8" name="Picture 7" descr="DigAlert Logo">
            <a:extLst>
              <a:ext uri="{FF2B5EF4-FFF2-40B4-BE49-F238E27FC236}">
                <a16:creationId xmlns:a16="http://schemas.microsoft.com/office/drawing/2014/main" id="{CB62457C-9F88-469F-BAB6-83D8D8DDDCCC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5359" t="4790" r="-14052" b="-29427"/>
          <a:stretch/>
        </p:blipFill>
        <p:spPr>
          <a:xfrm>
            <a:off x="5284606" y="1303426"/>
            <a:ext cx="6260963" cy="4251148"/>
          </a:xfrm>
          <a:prstGeom prst="rect">
            <a:avLst/>
          </a:prstGeom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19916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Berlin">
  <a:themeElements>
    <a:clrScheme name="Violet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Berli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106000"/>
                <a:satMod val="220000"/>
                <a:lumMod val="140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69000"/>
                <a:hueMod val="88000"/>
                <a:satMod val="16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7D30EEFE-7128-4DE5-8A0D-8D4EF32CB0A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4EF3B0658BE8F42A416345DE9D51A56" ma:contentTypeVersion="14" ma:contentTypeDescription="Create a new document." ma:contentTypeScope="" ma:versionID="dfc676c6b793c4a0b2bee2f90b2c1cf8">
  <xsd:schema xmlns:xsd="http://www.w3.org/2001/XMLSchema" xmlns:xs="http://www.w3.org/2001/XMLSchema" xmlns:p="http://schemas.microsoft.com/office/2006/metadata/properties" xmlns:ns2="22de1217-337d-48c6-ae41-de18a9e76440" xmlns:ns3="0ea0eb6c-ee70-4a91-9e54-89ed245dd4a0" targetNamespace="http://schemas.microsoft.com/office/2006/metadata/properties" ma:root="true" ma:fieldsID="093a702607b1d040412c943b75540229" ns2:_="" ns3:_="">
    <xsd:import namespace="22de1217-337d-48c6-ae41-de18a9e76440"/>
    <xsd:import namespace="0ea0eb6c-ee70-4a91-9e54-89ed245dd4a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2de1217-337d-48c6-ae41-de18a9e7644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LengthInSeconds" ma:index="16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651b62a4-9796-44f9-b2a5-9cb121c1087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ea0eb6c-ee70-4a91-9e54-89ed245dd4a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894e1fd7-02f3-49c5-8a9b-948c5117dc3b}" ma:internalName="TaxCatchAll" ma:showField="CatchAllData" ma:web="0ea0eb6c-ee70-4a91-9e54-89ed245dd4a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0ea0eb6c-ee70-4a91-9e54-89ed245dd4a0" xsi:nil="true"/>
    <lcf76f155ced4ddcb4097134ff3c332f xmlns="22de1217-337d-48c6-ae41-de18a9e76440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1549D197-3455-4D56-8930-8653DAD9322B}"/>
</file>

<file path=customXml/itemProps2.xml><?xml version="1.0" encoding="utf-8"?>
<ds:datastoreItem xmlns:ds="http://schemas.openxmlformats.org/officeDocument/2006/customXml" ds:itemID="{C817E74F-BF82-4B47-901C-00D0EB1CBD4B}"/>
</file>

<file path=customXml/itemProps3.xml><?xml version="1.0" encoding="utf-8"?>
<ds:datastoreItem xmlns:ds="http://schemas.openxmlformats.org/officeDocument/2006/customXml" ds:itemID="{84F89466-1E04-4E55-B4A1-14AE95453D67}"/>
</file>

<file path=docProps/app.xml><?xml version="1.0" encoding="utf-8"?>
<Properties xmlns="http://schemas.openxmlformats.org/officeDocument/2006/extended-properties" xmlns:vt="http://schemas.openxmlformats.org/officeDocument/2006/docPropsVTypes">
  <Template>{BBCDDD8C-F31D-E24D-A8F6-FCE4C7731797}tf10001057</Template>
  <TotalTime>2178</TotalTime>
  <Words>703</Words>
  <Application>Microsoft Office PowerPoint</Application>
  <PresentationFormat>Widescreen</PresentationFormat>
  <Paragraphs>175</Paragraphs>
  <Slides>13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Trebuchet MS</vt:lpstr>
      <vt:lpstr>Berlin</vt:lpstr>
      <vt:lpstr>Center Update</vt:lpstr>
      <vt:lpstr>21st Millionth Ticket </vt:lpstr>
      <vt:lpstr>Key Statistics Thru October 2022</vt:lpstr>
      <vt:lpstr>2022 EPR Statistics Thru October</vt:lpstr>
      <vt:lpstr>More 2022 EPR Statistics Thru October</vt:lpstr>
      <vt:lpstr>2022 EPR No Response by Required Time</vt:lpstr>
      <vt:lpstr>EPR</vt:lpstr>
      <vt:lpstr>Ticket delivery options</vt:lpstr>
      <vt:lpstr>System Updates</vt:lpstr>
      <vt:lpstr>Underground Safety Board API’s</vt:lpstr>
      <vt:lpstr>Ticket changes in Jan 2023</vt:lpstr>
      <vt:lpstr>Future changes</vt:lpstr>
      <vt:lpstr>Thank You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Board of Directors Meeting</dc:title>
  <dc:subject/>
  <dc:creator>Jim Schwilk</dc:creator>
  <cp:keywords/>
  <dc:description/>
  <cp:lastModifiedBy>Ann Diamond</cp:lastModifiedBy>
  <cp:revision>231</cp:revision>
  <cp:lastPrinted>2020-10-16T16:10:57Z</cp:lastPrinted>
  <dcterms:created xsi:type="dcterms:W3CDTF">2020-10-14T19:46:42Z</dcterms:created>
  <dcterms:modified xsi:type="dcterms:W3CDTF">2022-11-03T20:01:44Z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0x01010094EF3B0658BE8F42A416345DE9D51A56</vt:lpwstr>
  </property>
</Properties>
</file>