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3" r:id="rId5"/>
  </p:sldMasterIdLst>
  <p:notesMasterIdLst>
    <p:notesMasterId r:id="rId11"/>
  </p:notesMasterIdLst>
  <p:handoutMasterIdLst>
    <p:handoutMasterId r:id="rId12"/>
  </p:handoutMasterIdLst>
  <p:sldIdLst>
    <p:sldId id="256" r:id="rId6"/>
    <p:sldId id="318" r:id="rId7"/>
    <p:sldId id="315" r:id="rId8"/>
    <p:sldId id="316" r:id="rId9"/>
    <p:sldId id="317" r:id="rId10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ng-yi Minnich" initials="SM" lastIdx="0" clrIdx="0">
    <p:extLst>
      <p:ext uri="{19B8F6BF-5375-455C-9EA6-DF929625EA0E}">
        <p15:presenceInfo xmlns:p15="http://schemas.microsoft.com/office/powerpoint/2012/main" userId="S-1-5-21-2559334742-469970549-2024990295-301064" providerId="AD"/>
      </p:ext>
    </p:extLst>
  </p:cmAuthor>
  <p:cmAuthor id="2" name="Meghan Booth Aguilar" initials="MBA" lastIdx="1" clrIdx="1">
    <p:extLst>
      <p:ext uri="{19B8F6BF-5375-455C-9EA6-DF929625EA0E}">
        <p15:presenceInfo xmlns:p15="http://schemas.microsoft.com/office/powerpoint/2012/main" userId="Meghan Booth Aguila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C9E8"/>
    <a:srgbClr val="CCD5E2"/>
    <a:srgbClr val="00B050"/>
    <a:srgbClr val="1D9A78"/>
    <a:srgbClr val="70AD47"/>
    <a:srgbClr val="FFFFFF"/>
    <a:srgbClr val="5B9BD5"/>
    <a:srgbClr val="8BC145"/>
    <a:srgbClr val="E8F2F6"/>
    <a:srgbClr val="DAE9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008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commentAuthors" Target="commentAuthors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1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him Nathoo" userId="80b54b22-46d9-4134-832b-5ddc212dca79" providerId="ADAL" clId="{6698C0CD-F58C-4164-BDBF-192012FF830F}"/>
    <pc:docChg chg="modSld">
      <pc:chgData name="Rahim Nathoo" userId="80b54b22-46d9-4134-832b-5ddc212dca79" providerId="ADAL" clId="{6698C0CD-F58C-4164-BDBF-192012FF830F}" dt="2023-05-10T14:48:07.904" v="63" actId="20577"/>
      <pc:docMkLst>
        <pc:docMk/>
      </pc:docMkLst>
      <pc:sldChg chg="modSp mod">
        <pc:chgData name="Rahim Nathoo" userId="80b54b22-46d9-4134-832b-5ddc212dca79" providerId="ADAL" clId="{6698C0CD-F58C-4164-BDBF-192012FF830F}" dt="2023-05-10T14:47:58.286" v="59" actId="20577"/>
        <pc:sldMkLst>
          <pc:docMk/>
          <pc:sldMk cId="1036838145" sldId="315"/>
        </pc:sldMkLst>
        <pc:spChg chg="mod">
          <ac:chgData name="Rahim Nathoo" userId="80b54b22-46d9-4134-832b-5ddc212dca79" providerId="ADAL" clId="{6698C0CD-F58C-4164-BDBF-192012FF830F}" dt="2023-05-10T14:47:30.921" v="32" actId="404"/>
          <ac:spMkLst>
            <pc:docMk/>
            <pc:sldMk cId="1036838145" sldId="315"/>
            <ac:spMk id="2" creationId="{00000000-0000-0000-0000-000000000000}"/>
          </ac:spMkLst>
        </pc:spChg>
        <pc:spChg chg="mod">
          <ac:chgData name="Rahim Nathoo" userId="80b54b22-46d9-4134-832b-5ddc212dca79" providerId="ADAL" clId="{6698C0CD-F58C-4164-BDBF-192012FF830F}" dt="2023-05-10T14:47:58.286" v="59" actId="20577"/>
          <ac:spMkLst>
            <pc:docMk/>
            <pc:sldMk cId="1036838145" sldId="315"/>
            <ac:spMk id="5" creationId="{00000000-0000-0000-0000-000000000000}"/>
          </ac:spMkLst>
        </pc:spChg>
      </pc:sldChg>
      <pc:sldChg chg="modSp mod">
        <pc:chgData name="Rahim Nathoo" userId="80b54b22-46d9-4134-832b-5ddc212dca79" providerId="ADAL" clId="{6698C0CD-F58C-4164-BDBF-192012FF830F}" dt="2023-05-10T14:48:07.904" v="63" actId="20577"/>
        <pc:sldMkLst>
          <pc:docMk/>
          <pc:sldMk cId="1648298944" sldId="316"/>
        </pc:sldMkLst>
        <pc:spChg chg="mod">
          <ac:chgData name="Rahim Nathoo" userId="80b54b22-46d9-4134-832b-5ddc212dca79" providerId="ADAL" clId="{6698C0CD-F58C-4164-BDBF-192012FF830F}" dt="2023-05-10T14:48:07.904" v="63" actId="20577"/>
          <ac:spMkLst>
            <pc:docMk/>
            <pc:sldMk cId="1648298944" sldId="316"/>
            <ac:spMk id="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921D98EC-D81D-4792-9920-1B139A08E1A9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1C8CB5AE-28AB-4545-BECA-3A0123AE66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095081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7072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B0F191F9-8717-428C-945B-91A0BCD304DF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7638" y="1163638"/>
            <a:ext cx="4187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80004"/>
            <a:ext cx="5618480" cy="3665458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30"/>
            <a:ext cx="3043343" cy="467071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20C8EF3-0A66-43AA-9F5A-CD3BB4A227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2277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C8EF3-0A66-43AA-9F5A-CD3BB4A2275F}" type="slidenum">
              <a:rPr lang="en-US" smtClean="0"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496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1310" y="6381075"/>
            <a:ext cx="20574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30" y="660347"/>
            <a:ext cx="1795360" cy="7047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3251200"/>
            <a:ext cx="4447032" cy="3505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699" y="6597965"/>
            <a:ext cx="1880651" cy="14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285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72227"/>
            <a:ext cx="2057400" cy="365125"/>
          </a:xfrm>
        </p:spPr>
        <p:txBody>
          <a:bodyPr/>
          <a:lstStyle>
            <a:lvl1pPr algn="l">
              <a:defRPr b="1"/>
            </a:lvl1pPr>
          </a:lstStyle>
          <a:p>
            <a:endParaRPr lang="en-US"/>
          </a:p>
          <a:p>
            <a:endParaRPr lang="en-US"/>
          </a:p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699" y="6597965"/>
            <a:ext cx="1880651" cy="14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745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  <a:p>
            <a:endParaRPr lang="en-US"/>
          </a:p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DC542-6CB9-419E-B49C-81182B59E36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699" y="6597965"/>
            <a:ext cx="1880651" cy="14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541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28650" y="6356350"/>
            <a:ext cx="2057400" cy="365125"/>
          </a:xfrm>
        </p:spPr>
        <p:txBody>
          <a:bodyPr/>
          <a:lstStyle>
            <a:lvl1pPr algn="l">
              <a:defRPr b="1"/>
            </a:lvl1pPr>
          </a:lstStyle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699" y="6597965"/>
            <a:ext cx="1880651" cy="14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141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699" y="6597965"/>
            <a:ext cx="1880651" cy="14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7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  <a:p>
            <a:endParaRPr lang="en-US"/>
          </a:p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699" y="6597965"/>
            <a:ext cx="1880651" cy="14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748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5/10/2023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DC542-6CB9-419E-B49C-81182B59E367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699" y="6597965"/>
            <a:ext cx="1880651" cy="14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025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689621"/>
      </p:ext>
    </p:extLst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891254"/>
      </p:ext>
    </p:extLst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209091"/>
      </p:ext>
    </p:extLst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24697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5/10/2023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DC542-6CB9-419E-B49C-81182B59E3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6480699"/>
            <a:ext cx="9144000" cy="3773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764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2261255"/>
            <a:ext cx="7772400" cy="2050681"/>
          </a:xfrm>
        </p:spPr>
        <p:txBody>
          <a:bodyPr>
            <a:normAutofit fontScale="90000"/>
          </a:bodyPr>
          <a:lstStyle/>
          <a:p>
            <a:r>
              <a:rPr lang="en-US" sz="6000"/>
              <a:t>Weather Station Maintenance &amp; Calibration</a:t>
            </a:r>
            <a:endParaRPr lang="en-US" sz="6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116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1673"/>
            <a:ext cx="9144000" cy="589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69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35" y="390293"/>
            <a:ext cx="8858774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dirty="0"/>
              <a:t>2023 Weather Stations Maintenance and Calibration 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44564" y="1355108"/>
            <a:ext cx="8170785" cy="5001243"/>
          </a:xfrm>
          <a:prstGeom prst="rect">
            <a:avLst/>
          </a:prstGeom>
        </p:spPr>
        <p:txBody>
          <a:bodyPr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b="1" dirty="0"/>
              <a:t>Maintenance Schedule:</a:t>
            </a:r>
          </a:p>
          <a:p>
            <a:r>
              <a:rPr lang="en-US" sz="1600" b="1" dirty="0"/>
              <a:t>Inspect and calibrate every location once a year, pending field conditions</a:t>
            </a:r>
          </a:p>
          <a:p>
            <a:pPr lvl="1"/>
            <a:r>
              <a:rPr lang="en-US" sz="1300" b="1" dirty="0"/>
              <a:t>Record sensor performance </a:t>
            </a:r>
          </a:p>
          <a:p>
            <a:pPr lvl="1"/>
            <a:r>
              <a:rPr lang="en-US" sz="1300" b="1" dirty="0"/>
              <a:t>Calibrate sensor to industry standard</a:t>
            </a:r>
          </a:p>
          <a:p>
            <a:pPr lvl="1"/>
            <a:r>
              <a:rPr lang="en-US" sz="1300" b="1" dirty="0"/>
              <a:t>Inspect directional accuracy </a:t>
            </a:r>
          </a:p>
          <a:p>
            <a:pPr lvl="1"/>
            <a:r>
              <a:rPr lang="en-US" sz="1300" b="1" dirty="0"/>
              <a:t>Batter performance</a:t>
            </a:r>
          </a:p>
          <a:p>
            <a:pPr lvl="1"/>
            <a:r>
              <a:rPr lang="en-US" sz="1300" b="1" dirty="0"/>
              <a:t>Record all findings in calibration work sheet (Next page)</a:t>
            </a:r>
          </a:p>
          <a:p>
            <a:pPr lvl="1"/>
            <a:r>
              <a:rPr lang="en-US" sz="1300" b="1" dirty="0"/>
              <a:t>Track all installs outside of standards and align with install standard</a:t>
            </a:r>
          </a:p>
          <a:p>
            <a:pPr lvl="1"/>
            <a:r>
              <a:rPr lang="en-US" sz="1300" b="1" dirty="0"/>
              <a:t>Bring all stations to highest possible standard</a:t>
            </a:r>
          </a:p>
          <a:p>
            <a:r>
              <a:rPr lang="en-US" sz="1600" b="1" dirty="0"/>
              <a:t>Perform weather station trouble fixes:</a:t>
            </a:r>
          </a:p>
          <a:p>
            <a:pPr lvl="1"/>
            <a:r>
              <a:rPr lang="en-US" sz="1300" b="1" dirty="0"/>
              <a:t>Poor performance</a:t>
            </a:r>
          </a:p>
          <a:p>
            <a:pPr lvl="1"/>
            <a:r>
              <a:rPr lang="en-US" sz="1300" b="1" dirty="0"/>
              <a:t>Battery/solar recharge issues</a:t>
            </a:r>
          </a:p>
          <a:p>
            <a:pPr lvl="1"/>
            <a:r>
              <a:rPr lang="en-US" sz="1300" b="1" dirty="0"/>
              <a:t>Vandalism</a:t>
            </a:r>
          </a:p>
          <a:p>
            <a:pPr lvl="1"/>
            <a:r>
              <a:rPr lang="en-US" sz="1300" b="1" dirty="0"/>
              <a:t>Part replacement</a:t>
            </a:r>
          </a:p>
          <a:p>
            <a:pPr lvl="1"/>
            <a:r>
              <a:rPr lang="en-US" sz="1300" b="1" dirty="0"/>
              <a:t>Add directional cell phone antennas to poor performing weather stations</a:t>
            </a:r>
          </a:p>
          <a:p>
            <a:pPr lvl="1"/>
            <a:r>
              <a:rPr lang="en-US" sz="1300" b="1" dirty="0"/>
              <a:t>Weather station relocation</a:t>
            </a:r>
          </a:p>
          <a:p>
            <a:pPr marL="342900" lvl="1" indent="0">
              <a:buNone/>
            </a:pPr>
            <a:endParaRPr lang="en-US" sz="1300" b="1" dirty="0"/>
          </a:p>
          <a:p>
            <a:pPr marL="0" indent="0">
              <a:buFont typeface="Arial" panose="020B0604020202020204" pitchFamily="34" charset="0"/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036838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862" y="1405645"/>
            <a:ext cx="9144000" cy="4703658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42613" y="0"/>
            <a:ext cx="8858774" cy="1325563"/>
          </a:xfrm>
        </p:spPr>
        <p:txBody>
          <a:bodyPr/>
          <a:lstStyle/>
          <a:p>
            <a:pPr algn="ctr"/>
            <a:r>
              <a:rPr lang="en-US" dirty="0"/>
              <a:t>Weather Station Calibration Sample</a:t>
            </a:r>
          </a:p>
        </p:txBody>
      </p:sp>
    </p:spTree>
    <p:extLst>
      <p:ext uri="{BB962C8B-B14F-4D97-AF65-F5344CB8AC3E}">
        <p14:creationId xmlns:p14="http://schemas.microsoft.com/office/powerpoint/2010/main" val="16482989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6809" y="428625"/>
            <a:ext cx="8710381" cy="6817251"/>
          </a:xfrm>
          <a:prstGeom prst="rect">
            <a:avLst/>
          </a:prstGeom>
        </p:spPr>
        <p:txBody>
          <a:bodyPr wrap="square" lIns="91440" tIns="45720" rIns="91440" bIns="45720" numCol="2" anchor="t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romanUcPeriod"/>
            </a:pPr>
            <a:r>
              <a:rPr lang="en-US" sz="950" b="1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900" b="1" dirty="0">
                <a:ea typeface="Calibri" panose="020F0502020204030204" pitchFamily="34" charset="0"/>
                <a:cs typeface="Times New Roman" panose="02020603050405020304" pitchFamily="18" charset="0"/>
              </a:rPr>
              <a:t>Upon Arrival at Weather Station</a:t>
            </a: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Check orientation of wind sensor to true north w/ GPS (box on wind sensor should face due S)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Attach keypad to station datalogger (CS I/O port)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Sync the datalogger clock to local standard time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Set Calibration Timer to 1 with keypad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Turn on calibration case datalogger &amp; sync clock to station datalogger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Make note of Datalogger OS, time (GMT) battery voltages &amp; errors on data sheet</a:t>
            </a:r>
          </a:p>
          <a:p>
            <a:pPr marL="285750" indent="-285750">
              <a:buSzPts val="1200"/>
              <a:buFont typeface="+mj-lt"/>
              <a:buAutoNum type="romanUcPeriod"/>
            </a:pPr>
            <a:r>
              <a:rPr lang="en-US" sz="900" b="1" dirty="0">
                <a:cs typeface="Times New Roman" panose="02020603050405020304" pitchFamily="18" charset="0"/>
              </a:rPr>
              <a:t>Communications</a:t>
            </a:r>
          </a:p>
          <a:p>
            <a:pPr marL="742950" lvl="1" indent="-285750">
              <a:buSzPct val="100000"/>
              <a:buFont typeface="+mj-lt"/>
              <a:buAutoNum type="alphaLcPeriod"/>
            </a:pPr>
            <a:r>
              <a:rPr lang="en-US" sz="900" dirty="0">
                <a:cs typeface="Times New Roman" panose="02020603050405020304" pitchFamily="18" charset="0"/>
              </a:rPr>
              <a:t>If Cellular: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cs typeface="Times New Roman" panose="02020603050405020304" pitchFamily="18" charset="0"/>
              </a:rPr>
              <a:t>Check cell antenna tightness, wire connection, LED Status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cs typeface="Times New Roman" panose="02020603050405020304" pitchFamily="18" charset="0"/>
              </a:rPr>
              <a:t>Update the cellular modem firmware and template to the latest version tested by WWG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cs typeface="Times New Roman" panose="02020603050405020304" pitchFamily="18" charset="0"/>
              </a:rPr>
              <a:t>Existing Cellular Only – Move Modem White power wire from SW1 to 5V on Datalogger</a:t>
            </a:r>
          </a:p>
          <a:p>
            <a:pPr marL="742950" lvl="1" indent="-285750">
              <a:buSzPct val="100000"/>
              <a:buFont typeface="+mj-lt"/>
              <a:buAutoNum type="alphaLcPeriod"/>
            </a:pPr>
            <a:r>
              <a:rPr lang="en-US" sz="900" dirty="0">
                <a:cs typeface="Times New Roman" panose="02020603050405020304" pitchFamily="18" charset="0"/>
              </a:rPr>
              <a:t>If Satellite: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Connect to the satellite terminal interface, confirm 5 bars, Online status, GPS lock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Attempt to Re-align the terminal for optimal placement: Point terminal to highest RSSI, reboot terminal, Re-point again for highest RSSI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Confirm Port forwarding assignments for :6785 and :5682 ports</a:t>
            </a:r>
          </a:p>
          <a:p>
            <a:pPr marL="742950" lvl="1" indent="-285750">
              <a:buSzPct val="100000"/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Dual Communications: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ea typeface="Calibri" panose="020F0502020204030204" pitchFamily="34" charset="0"/>
              </a:rPr>
              <a:t>Existing Dual - </a:t>
            </a:r>
            <a:r>
              <a:rPr lang="en-US" sz="900" dirty="0">
                <a:cs typeface="Times New Roman" panose="02020603050405020304" pitchFamily="18" charset="0"/>
              </a:rPr>
              <a:t>Update the cellular modem firmware and template to the latest version tested by WWG</a:t>
            </a:r>
            <a:endParaRPr lang="en-US" sz="900" dirty="0">
              <a:effectLst/>
              <a:ea typeface="Calibri" panose="020F0502020204030204" pitchFamily="34" charset="0"/>
            </a:endParaRP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Temporarily install a cellular modem and power it up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View modem LED status, keep powered to relay Modem ID and LED Status to WWG</a:t>
            </a:r>
          </a:p>
          <a:p>
            <a:pPr marL="1200150" lvl="2" indent="-285750">
              <a:buSzPct val="100000"/>
              <a:buFont typeface="+mj-lt"/>
              <a:buAutoNum type="roman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If WWG confirms modem signal – permanently install cellular modem</a:t>
            </a:r>
          </a:p>
          <a:p>
            <a:pPr marL="742950" lvl="1" indent="-285750">
              <a:buSzPct val="100000"/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Verify comm status of cell modem &amp; note signal strength on data sheet</a:t>
            </a: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romanUcPeriod"/>
            </a:pPr>
            <a:r>
              <a:rPr lang="en-US" sz="900" b="1" dirty="0">
                <a:ea typeface="Calibri" panose="020F0502020204030204" pitchFamily="34" charset="0"/>
                <a:cs typeface="Times New Roman" panose="02020603050405020304" pitchFamily="18" charset="0"/>
              </a:rPr>
              <a:t>Air Temperature and Relative Humidity Sensor</a:t>
            </a: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Remove sensor from white louvered shield and place in fan aspirated shield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Place calibrated temp/RH sensor from calibration case in fan aspirated shield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Clean white louvered shield if dirty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View readings on keypads attached to station and calibration case datalogger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Note:  it may take 10 to 15 minutes for the two sensors to stabilize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Record readings from both sensors on calibration data sheet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Replace station sensor back in louvered radiation shield.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 panose="02020603050405020304" pitchFamily="18" charset="0"/>
              </a:rPr>
              <a:t>Move the Temp/RH Red power wire from 12v to SW2 on Datalogger</a:t>
            </a:r>
          </a:p>
          <a:p>
            <a:pPr marR="0" lvl="1">
              <a:spcBef>
                <a:spcPts val="0"/>
              </a:spcBef>
              <a:spcAft>
                <a:spcPts val="0"/>
              </a:spcAft>
              <a:buSzPct val="100000"/>
            </a:pP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1">
              <a:spcBef>
                <a:spcPts val="0"/>
              </a:spcBef>
              <a:spcAft>
                <a:spcPts val="0"/>
              </a:spcAft>
              <a:buSzPct val="100000"/>
            </a:pP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1">
              <a:spcBef>
                <a:spcPts val="0"/>
              </a:spcBef>
              <a:spcAft>
                <a:spcPts val="0"/>
              </a:spcAft>
              <a:buSzPct val="100000"/>
            </a:pP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1">
              <a:spcBef>
                <a:spcPts val="0"/>
              </a:spcBef>
              <a:spcAft>
                <a:spcPts val="0"/>
              </a:spcAft>
              <a:buSzPct val="100000"/>
            </a:pP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1">
              <a:spcBef>
                <a:spcPts val="0"/>
              </a:spcBef>
              <a:spcAft>
                <a:spcPts val="0"/>
              </a:spcAft>
              <a:buSzPct val="100000"/>
            </a:pPr>
            <a:endParaRPr lang="en-US" sz="9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romanUcPeriod"/>
            </a:pPr>
            <a:r>
              <a:rPr lang="en-US" sz="900" b="1" dirty="0">
                <a:ea typeface="Calibri" panose="020F0502020204030204" pitchFamily="34" charset="0"/>
                <a:cs typeface="Times New Roman"/>
              </a:rPr>
              <a:t>Solar Radiation (Pyranometer)</a:t>
            </a:r>
            <a:endParaRPr lang="en-US" sz="900" dirty="0">
              <a:ea typeface="Calibri" panose="020F0502020204030204" pitchFamily="34" charset="0"/>
              <a:cs typeface="Times New Roman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Check pyranometer for cleanliness and wipe clean with damp cloth if dirty.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Co-locate calibrated pyranometer next to station pyranometer, keep both level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SzPct val="100000"/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  <a:cs typeface="Times New Roman"/>
              </a:rPr>
              <a:t>Compare readings between station and calibration sensor, note on data sheet</a:t>
            </a:r>
          </a:p>
          <a:p>
            <a:pPr marL="342900" indent="-342900">
              <a:buAutoNum type="romanUcPeriod"/>
            </a:pPr>
            <a:r>
              <a:rPr lang="en-US" sz="900" b="1" dirty="0">
                <a:ea typeface="+mn-lt"/>
                <a:cs typeface="Calibri"/>
              </a:rPr>
              <a:t>Wind Speed and Wind Direction Sensor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Hold wind vane due south; view Dir reading on keypad record on data sheet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Remove prop from wind sensor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Check starting torque with propeller torque disc, enter value on data sheet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Attach anemometer motor drive to wind sensor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Check wind speed output at RPM test points and enter on data sheet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Remove anemometer motor drive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Remove wind sensor from pole mounting post, note alignment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Place sensor on vane angle bench stand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Test wind direction at 24 calibration points and note values on data sheet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Replace sensor on pole mount and secure, note alignment to true north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Hold wind vane due south; view Dir reading on keypad record on data sheet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Replace prop, align notches on prop with nose cone and secure propeller nut </a:t>
            </a:r>
            <a:endParaRPr lang="en-US" sz="900" dirty="0">
              <a:ea typeface="+mn-lt"/>
              <a:cs typeface="+mn-lt"/>
            </a:endParaRPr>
          </a:p>
          <a:p>
            <a:pPr marL="342900" indent="-342900">
              <a:buAutoNum type="romanUcPeriod"/>
            </a:pPr>
            <a:r>
              <a:rPr lang="en-US" sz="900" b="1" dirty="0">
                <a:ea typeface="+mn-lt"/>
                <a:cs typeface="Calibri"/>
              </a:rPr>
              <a:t>Completion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Set calibration timer to zero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Update the datalogger operating system to latest version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Update the datalogger program to the latest version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i="1" dirty="0">
                <a:ea typeface="Calibri" panose="020F0502020204030204" pitchFamily="34" charset="0"/>
              </a:rPr>
              <a:t>IF</a:t>
            </a:r>
            <a:r>
              <a:rPr lang="en-US" sz="900" dirty="0">
                <a:ea typeface="Calibri" panose="020F0502020204030204" pitchFamily="34" charset="0"/>
              </a:rPr>
              <a:t> cell modem was installed: Update to Dual Comms program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Re-enter the station PakBus and Circuit name in to data</a:t>
            </a:r>
            <a:r>
              <a:rPr lang="en-US" sz="900" dirty="0">
                <a:ea typeface="Calibri" panose="020F0502020204030204" pitchFamily="34" charset="0"/>
              </a:rPr>
              <a:t>logger</a:t>
            </a:r>
            <a:endParaRPr lang="en-US" sz="900" dirty="0">
              <a:effectLst/>
              <a:ea typeface="Calibri" panose="020F0502020204030204" pitchFamily="34" charset="0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+mn-lt"/>
                <a:cs typeface="Calibri"/>
              </a:rPr>
              <a:t>Verify station’s </a:t>
            </a:r>
            <a:r>
              <a:rPr lang="en-US" sz="900" dirty="0" err="1">
                <a:ea typeface="+mn-lt"/>
                <a:cs typeface="Calibri"/>
              </a:rPr>
              <a:t>lat</a:t>
            </a:r>
            <a:r>
              <a:rPr lang="en-US" sz="900" dirty="0">
                <a:ea typeface="+mn-lt"/>
                <a:cs typeface="Calibri"/>
              </a:rPr>
              <a:t>/long and structure #; enter on calibration data sheet</a:t>
            </a:r>
            <a:endParaRPr lang="en-US" sz="900" dirty="0">
              <a:ea typeface="+mn-lt"/>
              <a:cs typeface="+mn-lt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cs typeface="Calibri"/>
              </a:rPr>
              <a:t>Take pictures of the station, ideally one from the North, South, East &amp; West</a:t>
            </a:r>
          </a:p>
          <a:p>
            <a:pPr marL="285750" indent="-285750">
              <a:buFont typeface="+mj-lt"/>
              <a:buAutoNum type="romanUcPeriod"/>
            </a:pPr>
            <a:r>
              <a:rPr lang="en-US" sz="900" b="1" dirty="0">
                <a:cs typeface="Times New Roman" panose="02020603050405020304" pitchFamily="18" charset="0"/>
              </a:rPr>
              <a:t>Call Western Weather Group: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Call Western weather group to report new station calibration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Supply information on Station ID, Calibration date, calibration test results, Highest Satellite Terminal RSSI, Dual Comm cell modem information, wiring changes and cellular modem software updates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Confirm current station readings with WWG over the phone</a:t>
            </a: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a typeface="Calibri" panose="020F0502020204030204" pitchFamily="34" charset="0"/>
              </a:rPr>
              <a:t>Confirm this station is not on the Fixes List, or address the station Issue during calibration visit</a:t>
            </a:r>
            <a:endParaRPr lang="en-US" sz="900" dirty="0">
              <a:effectLst/>
              <a:ea typeface="Calibri" panose="020F0502020204030204" pitchFamily="34" charset="0"/>
            </a:endParaRPr>
          </a:p>
          <a:p>
            <a:pPr marL="742950" lvl="1" indent="-285750">
              <a:buFont typeface="+mj-lt"/>
              <a:buAutoNum type="alphaLcPeriod"/>
            </a:pPr>
            <a:r>
              <a:rPr lang="en-US" sz="900" dirty="0">
                <a:effectLst/>
                <a:ea typeface="Calibri" panose="020F0502020204030204" pitchFamily="34" charset="0"/>
              </a:rPr>
              <a:t>Inform WWG of any coordinate, circuit, structure changes that need to be made</a:t>
            </a:r>
          </a:p>
          <a:p>
            <a:pPr marL="914400"/>
            <a:endParaRPr lang="en-U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9856" y="967666"/>
            <a:ext cx="4572000" cy="246221"/>
          </a:xfrm>
          <a:prstGeom prst="rect">
            <a:avLst/>
          </a:prstGeom>
        </p:spPr>
        <p:txBody>
          <a:bodyPr lIns="91440" tIns="45720" rIns="91440" bIns="45720" anchor="t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romanUcPeriod"/>
            </a:pPr>
            <a:endParaRPr lang="en-US" sz="1000" b="1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38173" y="59293"/>
            <a:ext cx="58725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b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SCE Weather Stations Calibration Check List (S.O.P.)</a:t>
            </a:r>
            <a:endParaRPr lang="en-US" sz="1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353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424AB18038B449021FA65983F09B1" ma:contentTypeVersion="12" ma:contentTypeDescription="Create a new document." ma:contentTypeScope="" ma:versionID="9996c4fd3df6bdf06cd493926e1ba497">
  <xsd:schema xmlns:xsd="http://www.w3.org/2001/XMLSchema" xmlns:xs="http://www.w3.org/2001/XMLSchema" xmlns:p="http://schemas.microsoft.com/office/2006/metadata/properties" xmlns:ns2="8c1e5111-26e6-4cc3-9d2a-eef8c8f9399c" xmlns:ns3="287e4302-86cf-4944-a309-ab111957c492" xmlns:ns4="e45da448-bf9c-43e8-8676-7e88d583ded9" targetNamespace="http://schemas.microsoft.com/office/2006/metadata/properties" ma:root="true" ma:fieldsID="a81a21a9992271992edba52e175f8b9e" ns2:_="" ns3:_="" ns4:_="">
    <xsd:import namespace="8c1e5111-26e6-4cc3-9d2a-eef8c8f9399c"/>
    <xsd:import namespace="287e4302-86cf-4944-a309-ab111957c492"/>
    <xsd:import namespace="e45da448-bf9c-43e8-8676-7e88d583de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4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e5111-26e6-4cc3-9d2a-eef8c8f939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1da7e81d-6ea8-45c5-b51f-f6fb8dd584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7e4302-86cf-4944-a309-ab111957c49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5da448-bf9c-43e8-8676-7e88d583ded9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5f04494f-a07d-4f35-b1dd-cfae72033703}" ma:internalName="TaxCatchAll" ma:showField="CatchAllData" ma:web="287e4302-86cf-4944-a309-ab111957c49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45da448-bf9c-43e8-8676-7e88d583ded9" xsi:nil="true"/>
    <lcf76f155ced4ddcb4097134ff3c332f xmlns="8c1e5111-26e6-4cc3-9d2a-eef8c8f9399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91DE746-7EAD-49D9-8329-CFD58875B3EB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6DC51AF4-801D-4AD4-9AF1-9DE800FD48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D43A1B-E50D-4269-99E9-AE018701B5C8}"/>
</file>

<file path=customXml/itemProps4.xml><?xml version="1.0" encoding="utf-8"?>
<ds:datastoreItem xmlns:ds="http://schemas.openxmlformats.org/officeDocument/2006/customXml" ds:itemID="{66C509C6-FB36-44B5-9672-E8C4683FE37A}">
  <ds:schemaRefs>
    <ds:schemaRef ds:uri="http://purl.org/dc/terms/"/>
    <ds:schemaRef ds:uri="8430d550-c2bd-4ade-ae56-0b82b076c537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d1269d0e-3d21-492c-95ee-c4f1a377396e"/>
    <ds:schemaRef ds:uri="http://schemas.microsoft.com/sharepoint/v3/field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792</Words>
  <Application>Microsoft Office PowerPoint</Application>
  <PresentationFormat>On-screen Show (4:3)</PresentationFormat>
  <Paragraphs>88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Weather Station Maintenance &amp; Calibration</vt:lpstr>
      <vt:lpstr>PowerPoint Presentation</vt:lpstr>
      <vt:lpstr>2023 Weather Stations Maintenance and Calibration </vt:lpstr>
      <vt:lpstr>Weather Station Calibration Sample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SCE-OneVoice-generic-template.pptx</dc:title>
  <dc:creator>Edward Hume</dc:creator>
  <cp:lastModifiedBy>Rahim Nathoo</cp:lastModifiedBy>
  <cp:revision>3</cp:revision>
  <cp:lastPrinted>2018-12-06T23:13:46Z</cp:lastPrinted>
  <dcterms:created xsi:type="dcterms:W3CDTF">2015-05-07T18:04:48Z</dcterms:created>
  <dcterms:modified xsi:type="dcterms:W3CDTF">2023-05-10T14:48:09Z</dcterms:modified>
  <cp:contentStatus>(6) Complete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0x010100388424AB18038B449021FA65983F09B1</vt:lpwstr>
  </property>
  <property fmtid="{D5CDD505-2E9C-101B-9397-08002B2CF9AE}" pid="3" name="SCEDocumentType">
    <vt:lpwstr/>
  </property>
  <property fmtid="{D5CDD505-2E9C-101B-9397-08002B2CF9AE}" pid="4" name="SCE Handling Classifications">
    <vt:lpwstr/>
  </property>
  <property fmtid="{D5CDD505-2E9C-101B-9397-08002B2CF9AE}" pid="5" name="SCE Access Classification">
    <vt:lpwstr>2;#Internal|0f615b6b-96b2-4de4-8805-5eb688dc7257</vt:lpwstr>
  </property>
  <property fmtid="{D5CDD505-2E9C-101B-9397-08002B2CF9AE}" pid="6" name="SCE Reference Materials">
    <vt:lpwstr/>
  </property>
  <property fmtid="{D5CDD505-2E9C-101B-9397-08002B2CF9AE}" pid="7" name="SCE Owner">
    <vt:lpwstr>113;#Corporate Communication|4eda5ea0-1178-43ac-94a1-21a0e169d3e4</vt:lpwstr>
  </property>
  <property fmtid="{D5CDD505-2E9C-101B-9397-08002B2CF9AE}" pid="8" name="_dlc_DocIdItemGuid">
    <vt:lpwstr>1be275f3-3405-43f8-8fa4-8565a4ade26c</vt:lpwstr>
  </property>
  <property fmtid="{D5CDD505-2E9C-101B-9397-08002B2CF9AE}" pid="9" name="_docset_NoMedatataSyncRequired">
    <vt:lpwstr>False</vt:lpwstr>
  </property>
  <property fmtid="{D5CDD505-2E9C-101B-9397-08002B2CF9AE}" pid="10" name="Review Status">
    <vt:lpwstr>https://edisonintl.sharepoint.com/teams/rcms365/Lists/Data Request Review Tasks/Review%20Task%20View.aspx?QuestionDocID=178387  , Completed</vt:lpwstr>
  </property>
  <property fmtid="{D5CDD505-2E9C-101B-9397-08002B2CF9AE}" pid="11" name="Party0">
    <vt:lpwstr>232;#Energy Safety</vt:lpwstr>
  </property>
  <property fmtid="{D5CDD505-2E9C-101B-9397-08002B2CF9AE}" pid="12" name="Data Request Set Name1">
    <vt:lpwstr>OEIS-P-WMP-2023-SCE-002</vt:lpwstr>
  </property>
  <property fmtid="{D5CDD505-2E9C-101B-9397-08002B2CF9AE}" pid="13" name="Document Review Status">
    <vt:lpwstr>Pending for Case Admin</vt:lpwstr>
  </property>
  <property fmtid="{D5CDD505-2E9C-101B-9397-08002B2CF9AE}" pid="14" name="MediaServiceImageTags">
    <vt:lpwstr/>
  </property>
  <property fmtid="{D5CDD505-2E9C-101B-9397-08002B2CF9AE}" pid="15" name="Modified Date">
    <vt:filetime>2023-05-11T07:00:00Z</vt:filetime>
  </property>
</Properties>
</file>