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704" r:id="rId5"/>
  </p:sldMasterIdLst>
  <p:notesMasterIdLst>
    <p:notesMasterId r:id="rId30"/>
  </p:notesMasterIdLst>
  <p:handoutMasterIdLst>
    <p:handoutMasterId r:id="rId31"/>
  </p:handoutMasterIdLst>
  <p:sldIdLst>
    <p:sldId id="359" r:id="rId6"/>
    <p:sldId id="297" r:id="rId7"/>
    <p:sldId id="337" r:id="rId8"/>
    <p:sldId id="354" r:id="rId9"/>
    <p:sldId id="376" r:id="rId10"/>
    <p:sldId id="378" r:id="rId11"/>
    <p:sldId id="379" r:id="rId12"/>
    <p:sldId id="380" r:id="rId13"/>
    <p:sldId id="382" r:id="rId14"/>
    <p:sldId id="383" r:id="rId15"/>
    <p:sldId id="346" r:id="rId16"/>
    <p:sldId id="304" r:id="rId17"/>
    <p:sldId id="361" r:id="rId18"/>
    <p:sldId id="372" r:id="rId19"/>
    <p:sldId id="373" r:id="rId20"/>
    <p:sldId id="384" r:id="rId21"/>
    <p:sldId id="385" r:id="rId22"/>
    <p:sldId id="370" r:id="rId23"/>
    <p:sldId id="362" r:id="rId24"/>
    <p:sldId id="363" r:id="rId25"/>
    <p:sldId id="371" r:id="rId26"/>
    <p:sldId id="364" r:id="rId27"/>
    <p:sldId id="365" r:id="rId28"/>
    <p:sldId id="36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3869"/>
    <a:srgbClr val="0459A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48A08D-49FF-481A-AE89-982D8C7E266B}" v="5" dt="2026-06-30T17:33:02.5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7" autoAdjust="0"/>
    <p:restoredTop sz="86410" autoAdjust="0"/>
  </p:normalViewPr>
  <p:slideViewPr>
    <p:cSldViewPr snapToGrid="0" snapToObjects="1">
      <p:cViewPr varScale="1">
        <p:scale>
          <a:sx n="134" d="100"/>
          <a:sy n="134" d="100"/>
        </p:scale>
        <p:origin x="128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0" d="100"/>
          <a:sy n="60" d="100"/>
        </p:scale>
        <p:origin x="2244" y="6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614FEB-A4CC-9C45-9E55-55D9B17DAAC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81B417-2BC9-4748-8C57-26FF2C1E1C0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8279E-0063-1341-9052-BD5BB8D3EA78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4412F8-84D5-CB4D-8C19-7FF70D87B35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ADC4E5-0D1B-8647-A229-D194F166BAC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DE577-BB94-F94E-A6C8-E2BAE829A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25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D3E90-4401-924E-AB60-B1B6C79DD483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C8885-BA77-6E4A-8A7E-300F60193B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835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C8885-BA77-6E4A-8A7E-300F60193B8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72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26D06-3398-C6CB-F564-60327AE48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B037E7-9A8E-9699-ABEB-976620A714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E2ED61-1059-461E-1F07-CD3338EE75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65ACE4-D61D-178E-679B-6AF29CB668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C8885-BA77-6E4A-8A7E-300F60193B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270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energysafety.ca.gov/" TargetMode="External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energysafety.ca.gov/" TargetMode="External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AA23E-C249-D745-B99F-B0C79FA9738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795F6-7597-054A-A50E-8242293743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1122363"/>
            <a:ext cx="6853518" cy="2387600"/>
          </a:xfrm>
        </p:spPr>
        <p:txBody>
          <a:bodyPr anchor="b"/>
          <a:lstStyle>
            <a:lvl1pPr algn="l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A4C3-7EC9-1346-BB0B-5DEC7B883F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3602038"/>
            <a:ext cx="6853518" cy="111504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tabLst>
                <a:tab pos="6629400" algn="r"/>
              </a:tabLst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Optional subtitle goes here</a:t>
            </a:r>
          </a:p>
          <a:p>
            <a:r>
              <a:rPr lang="en-US" dirty="0"/>
              <a:t>	Insert date</a:t>
            </a:r>
          </a:p>
        </p:txBody>
      </p:sp>
      <p:sp>
        <p:nvSpPr>
          <p:cNvPr id="8" name="Gradient_Top Bar_1">
            <a:extLst>
              <a:ext uri="{FF2B5EF4-FFF2-40B4-BE49-F238E27FC236}">
                <a16:creationId xmlns:a16="http://schemas.microsoft.com/office/drawing/2014/main" id="{60AF7CC2-C9EB-964C-B31B-C41352A9B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9" y="0"/>
            <a:ext cx="12184303" cy="611909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pic>
        <p:nvPicPr>
          <p:cNvPr id="9" name="Tower_Front Cover" descr="Icon of a transmission tower">
            <a:extLst>
              <a:ext uri="{FF2B5EF4-FFF2-40B4-BE49-F238E27FC236}">
                <a16:creationId xmlns:a16="http://schemas.microsoft.com/office/drawing/2014/main" id="{CC25086B-2530-EE4B-BE3E-DD5816DA1C4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201" y="0"/>
            <a:ext cx="467995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9D5F39-45BA-4A18-AEC8-9A4ED09E33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935229"/>
            <a:ext cx="1704621" cy="1704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41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66656-3AEF-AB4C-ADB6-518DD79D4B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42900"/>
            <a:ext cx="6629400" cy="1574077"/>
          </a:xfrm>
        </p:spPr>
        <p:txBody>
          <a:bodyPr anchor="b"/>
          <a:lstStyle>
            <a:lvl1pPr>
              <a:defRPr baseline="0"/>
            </a:lvl1pPr>
          </a:lstStyle>
          <a:p>
            <a:r>
              <a:rPr lang="en-US" dirty="0"/>
              <a:t>Agenda or overview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2A407-91F2-A442-92DA-A13BAD893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4546E65-E354-804E-80D6-0C9582F06B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035732"/>
            <a:ext cx="6629400" cy="3755468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Type agenda topics, presentation overview or introduction.</a:t>
            </a:r>
          </a:p>
          <a:p>
            <a:pPr lvl="0"/>
            <a:endParaRPr lang="en-US" dirty="0"/>
          </a:p>
        </p:txBody>
      </p:sp>
      <p:sp>
        <p:nvSpPr>
          <p:cNvPr id="11" name="Gradient_Right Side_1">
            <a:extLst>
              <a:ext uri="{FF2B5EF4-FFF2-40B4-BE49-F238E27FC236}">
                <a16:creationId xmlns:a16="http://schemas.microsoft.com/office/drawing/2014/main" id="{19C8ED75-BEAC-8046-AE47-2FECF9BA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126716" y="0"/>
            <a:ext cx="4061435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pic>
        <p:nvPicPr>
          <p:cNvPr id="8" name="Picture 7" descr="Office of Energy Infrastructure Safety logo">
            <a:extLst>
              <a:ext uri="{FF2B5EF4-FFF2-40B4-BE49-F238E27FC236}">
                <a16:creationId xmlns:a16="http://schemas.microsoft.com/office/drawing/2014/main" id="{D7325B44-A7DC-42F2-865F-F129B910D6B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0173" y="1718840"/>
            <a:ext cx="2734519" cy="273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8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AA23E-C249-D745-B99F-B0C79FA97380}"/>
              </a:ext>
            </a:extLst>
          </p:cNvPr>
          <p:cNvSpPr/>
          <p:nvPr userDrawn="1"/>
        </p:nvSpPr>
        <p:spPr>
          <a:xfrm>
            <a:off x="0" y="0"/>
            <a:ext cx="12192000" cy="620776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795F6-7597-054A-A50E-8242293743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A4C3-7EC9-1346-BB0B-5DEC7B883F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Do not include bullets on this slide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3666E-26AC-7F47-8E1D-C67061DF1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7423549-05E5-7946-6F1D-1692D3E3D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856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hoto of a row of transmission towers against the backdrop of a blue sky with white clouds&#10;&#10;">
            <a:extLst>
              <a:ext uri="{FF2B5EF4-FFF2-40B4-BE49-F238E27FC236}">
                <a16:creationId xmlns:a16="http://schemas.microsoft.com/office/drawing/2014/main" id="{05AD5746-933C-4384-A87F-D71A9E14BD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7" t="1991" r="-17" b="8205"/>
          <a:stretch/>
        </p:blipFill>
        <p:spPr>
          <a:xfrm>
            <a:off x="4210" y="0"/>
            <a:ext cx="12187790" cy="6176687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6280186-BEAE-ED4A-9930-F4466A948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6193" y="1061681"/>
            <a:ext cx="4123616" cy="4137014"/>
          </a:xfrm>
          <a:prstGeom prst="ellipse">
            <a:avLst/>
          </a:prstGeom>
          <a:solidFill>
            <a:srgbClr val="045A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7586D074-F4F3-41E7-885F-6512EF7677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0800" y="1371600"/>
            <a:ext cx="3517899" cy="3479800"/>
          </a:xfrm>
        </p:spPr>
        <p:txBody>
          <a:bodyPr anchor="ctr"/>
          <a:lstStyle>
            <a:lvl1pPr algn="ctr">
              <a:defRPr sz="48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Topic or divider title goes here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7B99FC4-8FE9-EF45-8929-F90609613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711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hoto of transmission towers against the backdrop of a flooded field in a valley">
            <a:extLst>
              <a:ext uri="{FF2B5EF4-FFF2-40B4-BE49-F238E27FC236}">
                <a16:creationId xmlns:a16="http://schemas.microsoft.com/office/drawing/2014/main" id="{E71C66D9-614D-4147-82E3-7402F39979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"/>
          <a:stretch/>
        </p:blipFill>
        <p:spPr>
          <a:xfrm>
            <a:off x="0" y="1"/>
            <a:ext cx="12192000" cy="6167718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FF43494-2868-BB4F-AD1F-FC43A214A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034192" y="1061681"/>
            <a:ext cx="4123616" cy="4137014"/>
          </a:xfrm>
          <a:prstGeom prst="ellipse">
            <a:avLst/>
          </a:prstGeom>
          <a:solidFill>
            <a:srgbClr val="045A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2" name="Title 7">
            <a:extLst>
              <a:ext uri="{FF2B5EF4-FFF2-40B4-BE49-F238E27FC236}">
                <a16:creationId xmlns:a16="http://schemas.microsoft.com/office/drawing/2014/main" id="{4AB99A3D-FF90-483B-213B-E67A7009C3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7050" y="1524000"/>
            <a:ext cx="3517899" cy="3479800"/>
          </a:xfrm>
        </p:spPr>
        <p:txBody>
          <a:bodyPr anchor="ctr"/>
          <a:lstStyle>
            <a:lvl1pPr algn="ctr">
              <a:defRPr sz="48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Topic or divider title goes here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2FC6F3D9-9B64-C117-3B42-69823C1A1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767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hoto of a rocky outcropping topped with evergreen trees">
            <a:extLst>
              <a:ext uri="{FF2B5EF4-FFF2-40B4-BE49-F238E27FC236}">
                <a16:creationId xmlns:a16="http://schemas.microsoft.com/office/drawing/2014/main" id="{792E8C81-43A0-4BAE-B119-0BFD1D9CB1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0753" y="0"/>
            <a:ext cx="9077399" cy="616771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B055-97F7-A040-BD06-3D4DFD87F85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8CE35F-63B2-1842-8171-A369EA882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10" name="Title 7">
            <a:extLst>
              <a:ext uri="{FF2B5EF4-FFF2-40B4-BE49-F238E27FC236}">
                <a16:creationId xmlns:a16="http://schemas.microsoft.com/office/drawing/2014/main" id="{8B4E51BC-2F84-40EE-A63F-1078812782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1419" y="2760217"/>
            <a:ext cx="6800892" cy="1809340"/>
          </a:xfrm>
        </p:spPr>
        <p:txBody>
          <a:bodyPr anchor="ctr"/>
          <a:lstStyle>
            <a:lvl1pPr algn="ctr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Include a quote, statement, or title to break up text heavy slides.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1432484-3ECD-A237-7259-51F141715B0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629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316F63-74ED-405F-A21F-0E945790B38B}"/>
              </a:ext>
            </a:extLst>
          </p:cNvPr>
          <p:cNvSpPr/>
          <p:nvPr userDrawn="1"/>
        </p:nvSpPr>
        <p:spPr>
          <a:xfrm>
            <a:off x="0" y="277901"/>
            <a:ext cx="12192000" cy="9054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8BB7F59-9343-445B-8C4A-9773B7B1C5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77901"/>
            <a:ext cx="11353800" cy="90543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lang="en-US" sz="36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F3584F-B314-43A8-8A05-4EE1A4FE89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8220075" cy="437683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3200" dirty="0"/>
            </a:lvl1pPr>
            <a:lvl4pPr marL="1371600" indent="0">
              <a:buNone/>
              <a:defRPr lang="en-US" dirty="0"/>
            </a:lvl4pPr>
          </a:lstStyle>
          <a:p>
            <a:pPr lvl="0"/>
            <a:r>
              <a:rPr lang="en-US" dirty="0"/>
              <a:t>Type text here.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DA22013-AD0F-4647-AD4D-8A1478B15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9636" y="2209797"/>
            <a:ext cx="2813474" cy="4011707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1DEF01F-CDB1-E265-3262-96460FF4A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67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8BB7F59-9343-445B-8C4A-9773B7B1C5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76517"/>
            <a:ext cx="11201400" cy="76648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3600" b="1" cap="all" baseline="0">
                <a:solidFill>
                  <a:srgbClr val="0459A5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F3584F-B314-43A8-8A05-4EE1A4FE89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8481436" cy="437683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3200" dirty="0"/>
            </a:lvl1pPr>
          </a:lstStyle>
          <a:p>
            <a:pPr lvl="0"/>
            <a:r>
              <a:rPr lang="en-US" dirty="0"/>
              <a:t>Type text here.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2FB4A1-E9B8-4ED5-AD4F-266F10A66A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9636" y="2209797"/>
            <a:ext cx="2813474" cy="4011707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EE1CC83-CF97-E306-6C47-4BEA107F2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149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8BB7F59-9343-445B-8C4A-9773B7B1C5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77901"/>
            <a:ext cx="11229109" cy="90543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lang="en-US" sz="3600" b="1" kern="1200" cap="all" baseline="0" dirty="0">
                <a:solidFill>
                  <a:srgbClr val="0459A5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F3584F-B314-43A8-8A05-4EE1A4FE89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11229109" cy="437683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3200" dirty="0">
                <a:solidFill>
                  <a:srgbClr val="0459A5"/>
                </a:solidFill>
              </a:defRPr>
            </a:lvl1pPr>
            <a:lvl4pPr marL="1371600" indent="0">
              <a:buNone/>
              <a:defRPr lang="en-US" dirty="0"/>
            </a:lvl4pPr>
          </a:lstStyle>
          <a:p>
            <a:pPr lvl="0"/>
            <a:r>
              <a:rPr lang="en-US" dirty="0"/>
              <a:t>Type text here.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1DEF01F-CDB1-E265-3262-96460FF4A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028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6" name="Gradient_Top Bar_2">
            <a:extLst>
              <a:ext uri="{FF2B5EF4-FFF2-40B4-BE49-F238E27FC236}">
                <a16:creationId xmlns:a16="http://schemas.microsoft.com/office/drawing/2014/main" id="{E695004F-84C9-754B-9719-A3AC19DA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3849" y="-1"/>
            <a:ext cx="12184303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/>
          <p:nvPr userDrawn="1"/>
        </p:nvCxnSpPr>
        <p:spPr>
          <a:xfrm>
            <a:off x="6096000" y="1627909"/>
            <a:ext cx="0" cy="43135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286986-8FFF-8C47-9AB5-716A3AC25A7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199" y="1"/>
            <a:ext cx="11349952" cy="114299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36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A9EF5015-12A2-E946-A6BB-8146C27EA85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9" y="1627084"/>
            <a:ext cx="10515595" cy="4182046"/>
          </a:xfrm>
          <a:prstGeom prst="rect">
            <a:avLst/>
          </a:prstGeom>
        </p:spPr>
        <p:txBody>
          <a:bodyPr numCol="2" spcCol="914400"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800">
                <a:solidFill>
                  <a:srgbClr val="0459A5"/>
                </a:solidFill>
              </a:defRPr>
            </a:lvl1pPr>
          </a:lstStyle>
          <a:p>
            <a:pPr lvl="0"/>
            <a:r>
              <a:rPr lang="en-US" dirty="0"/>
              <a:t>Type text for a two-column layout.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7AE96497-35AC-0A78-8071-5B277E7D34F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84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921620"/>
            <a:ext cx="0" cy="2869581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dient_Right Side_1">
            <a:extLst>
              <a:ext uri="{FF2B5EF4-FFF2-40B4-BE49-F238E27FC236}">
                <a16:creationId xmlns:a16="http://schemas.microsoft.com/office/drawing/2014/main" id="{116F1D01-CAEA-514D-B160-9AC612738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139EEACB-C7AE-5446-9995-2E5770EDD79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199" y="3017177"/>
            <a:ext cx="5051611" cy="2774024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800" kern="1200" dirty="0">
                <a:solidFill>
                  <a:srgbClr val="0459A5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Type info for a two column layout with photos.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84BCCAF9-D01E-8D40-84E2-570024C9074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7705" y="3017177"/>
            <a:ext cx="5051611" cy="277402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800">
                <a:solidFill>
                  <a:srgbClr val="0459A5"/>
                </a:solidFill>
              </a:defRPr>
            </a:lvl1pPr>
          </a:lstStyle>
          <a:p>
            <a:pPr lvl="0"/>
            <a:r>
              <a:rPr lang="en-US" dirty="0"/>
              <a:t>Type info for a two column layout with photos.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4049E67-42C1-BB4E-83F7-C18CE2AAA07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71655" y="188602"/>
            <a:ext cx="4584698" cy="26422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Picture Placeholder 5">
            <a:extLst>
              <a:ext uri="{FF2B5EF4-FFF2-40B4-BE49-F238E27FC236}">
                <a16:creationId xmlns:a16="http://schemas.microsoft.com/office/drawing/2014/main" id="{2A3E4025-082F-7B44-B69C-07A8DC82B6D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35648" y="188602"/>
            <a:ext cx="4584697" cy="2642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7F808BE-F8F3-2C13-4611-06ECBCFBFAE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759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F7D19B-86D9-0548-B78B-7AF8EB0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6" name="Gradient_Right Side_1">
            <a:extLst>
              <a:ext uri="{FF2B5EF4-FFF2-40B4-BE49-F238E27FC236}">
                <a16:creationId xmlns:a16="http://schemas.microsoft.com/office/drawing/2014/main" id="{141F5E7B-151E-544C-9A7F-62C225163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D44832B-61FE-A940-9911-8B17119F3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411562"/>
            <a:ext cx="3200400" cy="339756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800">
                <a:solidFill>
                  <a:srgbClr val="0459A5"/>
                </a:solidFill>
              </a:defRPr>
            </a:lvl1pPr>
          </a:lstStyle>
          <a:p>
            <a:pPr lvl="0"/>
            <a:r>
              <a:rPr lang="en-US" dirty="0"/>
              <a:t>Type info for a three-step process.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34B2D1E-B244-4A4A-A7E9-8103B78CE4A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2411561"/>
            <a:ext cx="3200400" cy="3401568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>
              <a:spcAft>
                <a:spcPts val="300"/>
              </a:spcAft>
              <a:buFont typeface="Arial" panose="020B0604020202020204" pitchFamily="34" charset="0"/>
              <a:buChar char="•"/>
              <a:defRPr lang="en-US" sz="2800" kern="1200" dirty="0">
                <a:solidFill>
                  <a:srgbClr val="0459A5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lvl="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/>
              <a:t>Type info for a three-step process.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A01A6FE-5513-094E-8FBC-DA378EE6F26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0282" y="2411562"/>
            <a:ext cx="3200400" cy="3397567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>
              <a:spcAft>
                <a:spcPts val="300"/>
              </a:spcAft>
              <a:buFont typeface="Arial" panose="020B0604020202020204" pitchFamily="34" charset="0"/>
              <a:buChar char="•"/>
              <a:defRPr lang="en-US" sz="2800" kern="1200" dirty="0">
                <a:solidFill>
                  <a:srgbClr val="0459A5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lvl="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/>
              <a:t>Type info for a three-step process.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5E1493-01B2-6342-B77E-37DC6067F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277599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7C8630A-BF6B-6541-894B-8C54F1B45F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924800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EFEF357E-F439-0647-AA3C-354EB32A2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62418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B0C96A9-5E3A-894E-9EDA-FDAF6E728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522259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5FFF09-0F68-B14C-A807-A76BD22B6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77618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12CBDF81-6DAD-364E-A57B-51FF208665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57400" y="394446"/>
            <a:ext cx="766482" cy="115196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8E0E4CBC-4B70-BB49-9197-DB9F1B6B100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15000" y="394446"/>
            <a:ext cx="766482" cy="115196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C0800415-7371-3645-9B46-F8BB9DDF07C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72600" y="394446"/>
            <a:ext cx="766482" cy="115196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08664DB-DE25-38A4-609E-CCCF0D35C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121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CD8EF-0174-784E-ACAC-B477DE713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5" name="Gradient_Right Side_1">
            <a:extLst>
              <a:ext uri="{FF2B5EF4-FFF2-40B4-BE49-F238E27FC236}">
                <a16:creationId xmlns:a16="http://schemas.microsoft.com/office/drawing/2014/main" id="{C8321213-052C-B344-A79B-141CAFDE7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6096000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1F8DB01-B42C-304D-B64A-4B3A40D09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6193" y="1061681"/>
            <a:ext cx="4123616" cy="4137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52694DC6-C250-234C-AF3D-1B072B42D6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7330" y="340659"/>
            <a:ext cx="5266763" cy="244288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800" dirty="0"/>
            </a:lvl1pPr>
          </a:lstStyle>
          <a:p>
            <a:pPr lvl="0"/>
            <a:r>
              <a:rPr lang="en-US" dirty="0"/>
              <a:t>Describe a graph, photo, or infographic to the bottom.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1D77E3D-E3D1-014D-AFF9-AD37DEA68E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47330" y="2967693"/>
            <a:ext cx="5266763" cy="30902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3" name="Title 7">
            <a:extLst>
              <a:ext uri="{FF2B5EF4-FFF2-40B4-BE49-F238E27FC236}">
                <a16:creationId xmlns:a16="http://schemas.microsoft.com/office/drawing/2014/main" id="{AF8697D6-58F0-4FA8-A67F-FD8DCE367D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8600" y="1384300"/>
            <a:ext cx="3136899" cy="3441700"/>
          </a:xfrm>
        </p:spPr>
        <p:txBody>
          <a:bodyPr anchor="ctr"/>
          <a:lstStyle>
            <a:lvl1pPr algn="ctr">
              <a:defRPr sz="4800" baseline="0">
                <a:solidFill>
                  <a:srgbClr val="0459A5"/>
                </a:solidFill>
              </a:defRPr>
            </a:lvl1pPr>
          </a:lstStyle>
          <a:p>
            <a:r>
              <a:rPr lang="en-US" dirty="0"/>
              <a:t>Slide title or topic goes here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5FCB948-9EF9-3A78-9F3A-AB6D25A8A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86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62D9-28A9-2845-9485-B6D4F815DB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74958"/>
            <a:ext cx="10515599" cy="1444512"/>
          </a:xfrm>
        </p:spPr>
        <p:txBody>
          <a:bodyPr anchor="ctr" anchorCtr="0"/>
          <a:lstStyle>
            <a:lvl1pPr>
              <a:defRPr sz="3600" baseline="0"/>
            </a:lvl1pPr>
          </a:lstStyle>
          <a:p>
            <a:r>
              <a:rPr lang="en-US" dirty="0"/>
              <a:t>Slide title goes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01653-9FF6-1947-B044-BF04FBAEBED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583C468C-CE84-5F43-B47E-3A1D6DF46AE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31854"/>
            <a:ext cx="3200400" cy="27387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300"/>
              </a:spcAft>
              <a:buFontTx/>
              <a:buNone/>
              <a:defRPr sz="2400">
                <a:solidFill>
                  <a:srgbClr val="0459A5"/>
                </a:solidFill>
              </a:defRPr>
            </a:lvl1pPr>
          </a:lstStyle>
          <a:p>
            <a:pPr lvl="0"/>
            <a:r>
              <a:rPr lang="en-US" dirty="0"/>
              <a:t>Describe a graph, photo, or infographic to the right.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A1BEFA44-DDA2-1E48-AE55-FCE40C342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19646" y="2131854"/>
            <a:ext cx="6835742" cy="37176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740664" indent="-283464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lvl2pPr>
            <a:lvl3pPr marL="1257300" indent="-342900">
              <a:buFont typeface="Wingdings" panose="05000000000000000000" pitchFamily="2" charset="2"/>
              <a:buChar char="§"/>
              <a:defRPr/>
            </a:lvl3pPr>
            <a:lvl4pPr marL="1714500" indent="-342900">
              <a:buFont typeface="Calibri" panose="020F0502020204030204" pitchFamily="34" charset="0"/>
              <a:buChar char="—"/>
              <a:defRPr/>
            </a:lvl4pPr>
            <a:lvl5pPr marL="2171700" indent="-342900">
              <a:buFont typeface="Calibri" panose="020F0502020204030204" pitchFamily="34" charset="0"/>
              <a:buChar char="—"/>
              <a:defRPr/>
            </a:lvl5pPr>
          </a:lstStyle>
          <a:p>
            <a:pPr lvl="0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489A1E7-40ED-7144-B0A5-B5E0391A2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280647" y="2131854"/>
            <a:ext cx="0" cy="3717617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D90AC6C-0EB1-6540-8630-7B3D3CBB265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038530"/>
            <a:ext cx="3200400" cy="1038419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algn="l">
              <a:buFontTx/>
              <a:buNone/>
              <a:defRPr sz="2000" i="1">
                <a:solidFill>
                  <a:srgbClr val="0459A5"/>
                </a:solidFill>
              </a:defRPr>
            </a:lvl1pPr>
          </a:lstStyle>
          <a:p>
            <a:pPr lvl="0"/>
            <a:r>
              <a:rPr lang="en-US" dirty="0"/>
              <a:t>This can be a source note or other brief info about the graphic.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4B615B8-CD12-598D-C51F-8AA338AD178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900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2DB0A43-98A4-C24F-878D-09BA84EA4EB1}"/>
              </a:ext>
            </a:extLst>
          </p:cNvPr>
          <p:cNvSpPr/>
          <p:nvPr userDrawn="1"/>
        </p:nvSpPr>
        <p:spPr>
          <a:xfrm>
            <a:off x="0" y="0"/>
            <a:ext cx="8126716" cy="6172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11" name="Gradient_Right Side_1">
            <a:extLst>
              <a:ext uri="{FF2B5EF4-FFF2-40B4-BE49-F238E27FC236}">
                <a16:creationId xmlns:a16="http://schemas.microsoft.com/office/drawing/2014/main" id="{19C8ED75-BEAC-8046-AE47-2FECF9BA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126716" y="0"/>
            <a:ext cx="4061435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8E5BFB-3A11-A84F-9A36-2D23788121E9}"/>
              </a:ext>
            </a:extLst>
          </p:cNvPr>
          <p:cNvSpPr txBox="1"/>
          <p:nvPr userDrawn="1"/>
        </p:nvSpPr>
        <p:spPr>
          <a:xfrm>
            <a:off x="838200" y="2624435"/>
            <a:ext cx="662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cap="all" baseline="0" dirty="0">
                <a:solidFill>
                  <a:schemeClr val="bg1"/>
                </a:solidFill>
              </a:rPr>
              <a:t>QUESTIONS?</a:t>
            </a:r>
          </a:p>
        </p:txBody>
      </p:sp>
      <p:pic>
        <p:nvPicPr>
          <p:cNvPr id="9" name="Picture 8" descr="Large Question Mark used as a graphic icon">
            <a:extLst>
              <a:ext uri="{FF2B5EF4-FFF2-40B4-BE49-F238E27FC236}">
                <a16:creationId xmlns:a16="http://schemas.microsoft.com/office/drawing/2014/main" id="{975E0F25-A193-024B-8CA2-2B2EEF08D2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03180" y="1312125"/>
            <a:ext cx="2095500" cy="3898900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B00751A-4153-2B87-C968-B72B209ED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053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858F70B2-74AC-6540-9DDB-2426331F45FE}"/>
              </a:ext>
            </a:extLst>
          </p:cNvPr>
          <p:cNvSpPr/>
          <p:nvPr userDrawn="1"/>
        </p:nvSpPr>
        <p:spPr>
          <a:xfrm>
            <a:off x="0" y="3838575"/>
            <a:ext cx="12188152" cy="238842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4198F-6599-FE45-A8CA-03724476BF7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 dirty="0"/>
              <a:t>OFFICE OF ENERGY INFRASTRUCTURE SAFETY</a:t>
            </a:r>
          </a:p>
        </p:txBody>
      </p:sp>
      <p:sp>
        <p:nvSpPr>
          <p:cNvPr id="30" name="object 6">
            <a:extLst>
              <a:ext uri="{FF2B5EF4-FFF2-40B4-BE49-F238E27FC236}">
                <a16:creationId xmlns:a16="http://schemas.microsoft.com/office/drawing/2014/main" id="{01CB4B2E-313B-1A4A-89C0-B594512EB075}"/>
              </a:ext>
            </a:extLst>
          </p:cNvPr>
          <p:cNvSpPr txBox="1"/>
          <p:nvPr userDrawn="1"/>
        </p:nvSpPr>
        <p:spPr>
          <a:xfrm>
            <a:off x="3309588" y="2894566"/>
            <a:ext cx="5466112" cy="472157"/>
          </a:xfrm>
          <a:prstGeom prst="rect">
            <a:avLst/>
          </a:prstGeom>
        </p:spPr>
        <p:txBody>
          <a:bodyPr vert="horz" wrap="square" lIns="0" tIns="10391" rIns="0" bIns="0" rtlCol="0">
            <a:spAutoFit/>
          </a:bodyPr>
          <a:lstStyle/>
          <a:p>
            <a:pPr marL="7697">
              <a:spcBef>
                <a:spcPts val="82"/>
              </a:spcBef>
            </a:pPr>
            <a:r>
              <a:rPr sz="3000" b="1" spc="36" dirty="0">
                <a:solidFill>
                  <a:srgbClr val="005BA6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www.energysafety.ca.gov</a:t>
            </a:r>
            <a:endParaRPr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A76F88B-A123-A64B-BDC2-4D0D588C92C7}"/>
              </a:ext>
            </a:extLst>
          </p:cNvPr>
          <p:cNvSpPr txBox="1"/>
          <p:nvPr userDrawn="1"/>
        </p:nvSpPr>
        <p:spPr>
          <a:xfrm>
            <a:off x="850075" y="4010025"/>
            <a:ext cx="8055800" cy="21598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US" sz="2400" b="1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OFFICE OF ENERGY INFRASTRUCTURE SAFETY</a:t>
            </a:r>
          </a:p>
          <a:p>
            <a:r>
              <a:rPr lang="en-US" sz="24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A California Natural Resources Agency</a:t>
            </a:r>
          </a:p>
          <a:p>
            <a:endParaRPr lang="en-US" sz="2400" kern="1200" dirty="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4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715 P Street, 20th Floor</a:t>
            </a:r>
          </a:p>
          <a:p>
            <a:r>
              <a:rPr lang="en-US" sz="24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Sacramento, CA  95814</a:t>
            </a:r>
          </a:p>
          <a:p>
            <a:r>
              <a:rPr lang="en-US" sz="24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916.902.6000</a:t>
            </a:r>
          </a:p>
        </p:txBody>
      </p:sp>
      <p:pic>
        <p:nvPicPr>
          <p:cNvPr id="47" name="Picture 46" descr="State of California Seal">
            <a:extLst>
              <a:ext uri="{FF2B5EF4-FFF2-40B4-BE49-F238E27FC236}">
                <a16:creationId xmlns:a16="http://schemas.microsoft.com/office/drawing/2014/main" id="{308F1241-D6FC-B64F-8588-F12CA928F8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18320" y="4161881"/>
            <a:ext cx="1768690" cy="1768690"/>
          </a:xfrm>
          <a:prstGeom prst="rect">
            <a:avLst/>
          </a:prstGeom>
        </p:spPr>
      </p:pic>
      <p:pic>
        <p:nvPicPr>
          <p:cNvPr id="6" name="Picture 5" descr="Graphic that reads: Data driven, forward-thinking, innovative, safety focused">
            <a:extLst>
              <a:ext uri="{FF2B5EF4-FFF2-40B4-BE49-F238E27FC236}">
                <a16:creationId xmlns:a16="http://schemas.microsoft.com/office/drawing/2014/main" id="{BCC184A4-3E86-0D4B-B195-BB2203867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309588" y="500523"/>
            <a:ext cx="4941611" cy="2070230"/>
          </a:xfrm>
          <a:prstGeom prst="rect">
            <a:avLst/>
          </a:prstGeom>
        </p:spPr>
      </p:pic>
      <p:pic>
        <p:nvPicPr>
          <p:cNvPr id="7" name="Picture 6" descr="Office of Energy Infrastructure Safety logo">
            <a:extLst>
              <a:ext uri="{FF2B5EF4-FFF2-40B4-BE49-F238E27FC236}">
                <a16:creationId xmlns:a16="http://schemas.microsoft.com/office/drawing/2014/main" id="{8AA19EF9-C4DF-4F59-98A1-9229D7AB825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98608" y="760227"/>
            <a:ext cx="2043609" cy="2043609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209EAC6-FCF1-317A-B2F8-E88E50E520C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683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AA23E-C249-D745-B99F-B0C79FA9738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795F6-7597-054A-A50E-8242293743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1122363"/>
            <a:ext cx="6853518" cy="2387600"/>
          </a:xfrm>
        </p:spPr>
        <p:txBody>
          <a:bodyPr anchor="b"/>
          <a:lstStyle>
            <a:lvl1pPr algn="l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A4C3-7EC9-1346-BB0B-5DEC7B883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6853518" cy="82204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Gradient_Top Bar_1">
            <a:extLst>
              <a:ext uri="{FF2B5EF4-FFF2-40B4-BE49-F238E27FC236}">
                <a16:creationId xmlns:a16="http://schemas.microsoft.com/office/drawing/2014/main" id="{60AF7CC2-C9EB-964C-B31B-C41352A9B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9" y="0"/>
            <a:ext cx="12184303" cy="611909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pic>
        <p:nvPicPr>
          <p:cNvPr id="9" name="Tower_Front Cover" descr="Icon of a transmission tower">
            <a:extLst>
              <a:ext uri="{FF2B5EF4-FFF2-40B4-BE49-F238E27FC236}">
                <a16:creationId xmlns:a16="http://schemas.microsoft.com/office/drawing/2014/main" id="{CC25086B-2530-EE4B-BE3E-DD5816DA1C4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201" y="0"/>
            <a:ext cx="467995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9D5F39-45BA-4A18-AEC8-9A4ED09E33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717080"/>
            <a:ext cx="1704621" cy="1704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1421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66656-3AEF-AB4C-ADB6-518DD79D4B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42900"/>
            <a:ext cx="6629400" cy="1574077"/>
          </a:xfrm>
        </p:spPr>
        <p:txBody>
          <a:bodyPr anchor="b"/>
          <a:lstStyle>
            <a:lvl1pPr>
              <a:defRPr baseline="0"/>
            </a:lvl1pPr>
          </a:lstStyle>
          <a:p>
            <a:r>
              <a:rPr lang="en-US"/>
              <a:t>Overview or Introduction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4782-F63C-3142-86D0-7FC7CC1D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90173" y="6356350"/>
            <a:ext cx="1826369" cy="365125"/>
          </a:xfrm>
        </p:spPr>
        <p:txBody>
          <a:bodyPr/>
          <a:lstStyle>
            <a:lvl1pPr>
              <a:defRPr sz="2400"/>
            </a:lvl1pPr>
          </a:lstStyle>
          <a:p>
            <a:fld id="{CB10A671-034D-D241-B2FC-E8675879E2C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2A407-91F2-A442-92DA-A13BAD893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4546E65-E354-804E-80D6-0C9582F06B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035732"/>
            <a:ext cx="6629400" cy="375546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2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type introduction or overview body text here.</a:t>
            </a:r>
          </a:p>
        </p:txBody>
      </p:sp>
      <p:sp>
        <p:nvSpPr>
          <p:cNvPr id="11" name="Gradient_Right Side_1">
            <a:extLst>
              <a:ext uri="{FF2B5EF4-FFF2-40B4-BE49-F238E27FC236}">
                <a16:creationId xmlns:a16="http://schemas.microsoft.com/office/drawing/2014/main" id="{19C8ED75-BEAC-8046-AE47-2FECF9BA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126716" y="0"/>
            <a:ext cx="4061435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pic>
        <p:nvPicPr>
          <p:cNvPr id="8" name="Picture 7" descr="Office of Energy Infrastructure Safety logo">
            <a:extLst>
              <a:ext uri="{FF2B5EF4-FFF2-40B4-BE49-F238E27FC236}">
                <a16:creationId xmlns:a16="http://schemas.microsoft.com/office/drawing/2014/main" id="{D7325B44-A7DC-42F2-865F-F129B910D6B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0173" y="1718840"/>
            <a:ext cx="2734519" cy="273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007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ubtit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AA23E-C249-D745-B99F-B0C79FA97380}"/>
              </a:ext>
            </a:extLst>
          </p:cNvPr>
          <p:cNvSpPr/>
          <p:nvPr userDrawn="1"/>
        </p:nvSpPr>
        <p:spPr>
          <a:xfrm>
            <a:off x="0" y="0"/>
            <a:ext cx="12192000" cy="620776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795F6-7597-054A-A50E-8242293743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A4C3-7EC9-1346-BB0B-5DEC7B883F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AF46C-3D04-3744-A956-25B2458923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91600" y="6356350"/>
            <a:ext cx="1743697" cy="365125"/>
          </a:xfrm>
        </p:spPr>
        <p:txBody>
          <a:bodyPr/>
          <a:lstStyle>
            <a:lvl1pPr>
              <a:defRPr sz="2400"/>
            </a:lvl1pPr>
          </a:lstStyle>
          <a:p>
            <a:fld id="{18D09DA7-319F-FD43-B09E-BFFE8DFF0995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3666E-26AC-7F47-8E1D-C67061DF1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E80BA-4B94-134E-88E1-6CBE2C6D1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70919" y="6356350"/>
            <a:ext cx="582881" cy="365125"/>
          </a:xfrm>
        </p:spPr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030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04515" y="6356350"/>
            <a:ext cx="1712028" cy="365125"/>
          </a:xfrm>
        </p:spPr>
        <p:txBody>
          <a:bodyPr/>
          <a:lstStyle>
            <a:lvl1pPr>
              <a:defRPr sz="2400"/>
            </a:lvl1pPr>
          </a:lstStyle>
          <a:p>
            <a:fld id="{728FC119-3D3F-0F4B-8256-E6A87A126CE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316F63-74ED-405F-A21F-0E945790B38B}"/>
              </a:ext>
            </a:extLst>
          </p:cNvPr>
          <p:cNvSpPr/>
          <p:nvPr userDrawn="1"/>
        </p:nvSpPr>
        <p:spPr>
          <a:xfrm>
            <a:off x="0" y="277901"/>
            <a:ext cx="12192000" cy="9054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8BB7F59-9343-445B-8C4A-9773B7B1C5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76517"/>
            <a:ext cx="10125635" cy="766481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lang="en-US" sz="32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TYPE OPTIONAL HEADER HERE IN ALL CAPS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F3584F-B314-43A8-8A05-4EE1A4FE89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8220075" cy="43768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dirty="0"/>
            </a:lvl1pPr>
            <a:lvl4pPr marL="1371600" indent="0">
              <a:buNone/>
              <a:defRPr lang="en-US" dirty="0"/>
            </a:lvl4pPr>
          </a:lstStyle>
          <a:p>
            <a:pPr lvl="0"/>
            <a:r>
              <a:rPr lang="en-US"/>
              <a:t>Type text here.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DA22013-AD0F-4647-AD4D-8A1478B15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9636" y="2209797"/>
            <a:ext cx="2813474" cy="401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7722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82743" y="6356350"/>
            <a:ext cx="1733800" cy="365125"/>
          </a:xfrm>
        </p:spPr>
        <p:txBody>
          <a:bodyPr/>
          <a:lstStyle>
            <a:lvl1pPr>
              <a:defRPr sz="2400"/>
            </a:lvl1pPr>
          </a:lstStyle>
          <a:p>
            <a:fld id="{728FC119-3D3F-0F4B-8256-E6A87A126CE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8BB7F59-9343-445B-8C4A-9773B7B1C5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76517"/>
            <a:ext cx="11201400" cy="766481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3200" b="1" cap="all" baseline="0">
                <a:solidFill>
                  <a:srgbClr val="0459A5"/>
                </a:solidFill>
                <a:latin typeface="+mn-lt"/>
              </a:defRPr>
            </a:lvl1pPr>
          </a:lstStyle>
          <a:p>
            <a:pPr lvl="0"/>
            <a:r>
              <a:rPr lang="en-US"/>
              <a:t>TYPE TITLE IN ALL CAPS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F3584F-B314-43A8-8A05-4EE1A4FE89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8481436" cy="43768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dirty="0"/>
            </a:lvl1pPr>
          </a:lstStyle>
          <a:p>
            <a:pPr lvl="0"/>
            <a:r>
              <a:rPr lang="en-US"/>
              <a:t>Type text here.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2FB4A1-E9B8-4ED5-AD4F-266F10A66A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9636" y="2209797"/>
            <a:ext cx="2813474" cy="401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038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hoto of a row of transmission towers against the backdrop of a blue sky with white clouds&#10;&#10;">
            <a:extLst>
              <a:ext uri="{FF2B5EF4-FFF2-40B4-BE49-F238E27FC236}">
                <a16:creationId xmlns:a16="http://schemas.microsoft.com/office/drawing/2014/main" id="{05AD5746-933C-4384-A87F-D71A9E14BD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7" t="1991" r="-17" b="8205"/>
          <a:stretch/>
        </p:blipFill>
        <p:spPr>
          <a:xfrm>
            <a:off x="4210" y="0"/>
            <a:ext cx="12187790" cy="6176687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26287" y="6356350"/>
            <a:ext cx="1690256" cy="365125"/>
          </a:xfrm>
        </p:spPr>
        <p:txBody>
          <a:bodyPr/>
          <a:lstStyle>
            <a:lvl1pPr>
              <a:defRPr sz="2400"/>
            </a:lvl1pPr>
          </a:lstStyle>
          <a:p>
            <a:fld id="{728FC119-3D3F-0F4B-8256-E6A87A126CE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6280186-BEAE-ED4A-9930-F4466A948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6193" y="1061681"/>
            <a:ext cx="4123616" cy="4137014"/>
          </a:xfrm>
          <a:prstGeom prst="ellipse">
            <a:avLst/>
          </a:prstGeom>
          <a:solidFill>
            <a:srgbClr val="045A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7586D074-F4F3-41E7-885F-6512EF7677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93333" y="1783644"/>
            <a:ext cx="2709334" cy="2743200"/>
          </a:xfrm>
        </p:spPr>
        <p:txBody>
          <a:bodyPr anchor="ctr"/>
          <a:lstStyle>
            <a:lvl1pPr algn="ctr">
              <a:defRPr sz="4800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TYPE DIVIDER TITLE IN ALL CAPS</a:t>
            </a:r>
          </a:p>
        </p:txBody>
      </p:sp>
    </p:spTree>
    <p:extLst>
      <p:ext uri="{BB962C8B-B14F-4D97-AF65-F5344CB8AC3E}">
        <p14:creationId xmlns:p14="http://schemas.microsoft.com/office/powerpoint/2010/main" val="18773443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BFF3A1-4780-F64A-B941-52F3EDF4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48057" y="6356350"/>
            <a:ext cx="1668485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2EB10-CBC4-C34F-ADBE-7A2E73D54D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CE4B2-B534-BE46-80D3-A4D296659A1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8D16F5-5417-0A4B-BA0F-E3D9CBBB094D}"/>
              </a:ext>
            </a:extLst>
          </p:cNvPr>
          <p:cNvSpPr/>
          <p:nvPr userDrawn="1"/>
        </p:nvSpPr>
        <p:spPr>
          <a:xfrm>
            <a:off x="0" y="0"/>
            <a:ext cx="12192000" cy="6172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746AE792-B80A-46B9-8147-3EBA3C461DC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76517"/>
            <a:ext cx="11201400" cy="766481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TYPE TITLE IN ALL CAPS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0E63A397-545E-4E43-BB3F-3296939C1C3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11022106" cy="43768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>
                <a:tab pos="287338" algn="l"/>
              </a:tabLst>
              <a:defRPr lang="en-US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Type text here.</a:t>
            </a:r>
          </a:p>
        </p:txBody>
      </p:sp>
    </p:spTree>
    <p:extLst>
      <p:ext uri="{BB962C8B-B14F-4D97-AF65-F5344CB8AC3E}">
        <p14:creationId xmlns:p14="http://schemas.microsoft.com/office/powerpoint/2010/main" val="27563612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hoto of a rocky outcropping topped with evergreen trees">
            <a:extLst>
              <a:ext uri="{FF2B5EF4-FFF2-40B4-BE49-F238E27FC236}">
                <a16:creationId xmlns:a16="http://schemas.microsoft.com/office/drawing/2014/main" id="{792E8C81-43A0-4BAE-B119-0BFD1D9CB1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0753" y="0"/>
            <a:ext cx="9077399" cy="6167719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4DBA9F-DD30-4847-85E2-BC993FE697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82743" y="6356350"/>
            <a:ext cx="1733799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69AC6-52B6-1547-BFF8-B32806A8C9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B055-97F7-A040-BD06-3D4DFD87F85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8CE35F-63B2-1842-8171-A369EA882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itle 7">
            <a:extLst>
              <a:ext uri="{FF2B5EF4-FFF2-40B4-BE49-F238E27FC236}">
                <a16:creationId xmlns:a16="http://schemas.microsoft.com/office/drawing/2014/main" id="{8B4E51BC-2F84-40EE-A63F-1078812782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1419" y="2760217"/>
            <a:ext cx="6800892" cy="1809340"/>
          </a:xfrm>
        </p:spPr>
        <p:txBody>
          <a:bodyPr anchor="ctr"/>
          <a:lstStyle>
            <a:lvl1pPr algn="ctr">
              <a:defRPr sz="40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Include a quote, statement, or title to break up text heavy slides.</a:t>
            </a:r>
          </a:p>
        </p:txBody>
      </p:sp>
    </p:spTree>
    <p:extLst>
      <p:ext uri="{BB962C8B-B14F-4D97-AF65-F5344CB8AC3E}">
        <p14:creationId xmlns:p14="http://schemas.microsoft.com/office/powerpoint/2010/main" val="10624161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535610-52D4-7340-9DF3-33A87DA2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48057" y="6356350"/>
            <a:ext cx="1668485" cy="365125"/>
          </a:xfrm>
        </p:spPr>
        <p:txBody>
          <a:bodyPr/>
          <a:lstStyle>
            <a:lvl1pPr>
              <a:defRPr sz="2400"/>
            </a:lvl1pPr>
          </a:lstStyle>
          <a:p>
            <a:fld id="{0D5B0248-48BC-AC4E-9A99-00CF7BD0EFD4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CD8EF-0174-784E-ACAC-B477DE713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674E9-906B-1942-8828-345032A30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Gradient_Right Side_1">
            <a:extLst>
              <a:ext uri="{FF2B5EF4-FFF2-40B4-BE49-F238E27FC236}">
                <a16:creationId xmlns:a16="http://schemas.microsoft.com/office/drawing/2014/main" id="{C8321213-052C-B344-A79B-141CAFDE7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6096000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1F8DB01-B42C-304D-B64A-4B3A40D09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6193" y="1061681"/>
            <a:ext cx="4123616" cy="4137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52694DC6-C250-234C-AF3D-1B072B42D6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7330" y="340659"/>
            <a:ext cx="5266763" cy="2442883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dirty="0"/>
            </a:lvl1pPr>
          </a:lstStyle>
          <a:p>
            <a:pPr lvl="0"/>
            <a:r>
              <a:rPr lang="en-US"/>
              <a:t>Example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1D77E3D-E3D1-014D-AFF9-AD37DEA68E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466013" y="3198813"/>
            <a:ext cx="3427412" cy="22875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Title 7">
            <a:extLst>
              <a:ext uri="{FF2B5EF4-FFF2-40B4-BE49-F238E27FC236}">
                <a16:creationId xmlns:a16="http://schemas.microsoft.com/office/drawing/2014/main" id="{AF8697D6-58F0-4FA8-A67F-FD8DCE367D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93333" y="1783644"/>
            <a:ext cx="2709334" cy="2743200"/>
          </a:xfrm>
        </p:spPr>
        <p:txBody>
          <a:bodyPr anchor="ctr"/>
          <a:lstStyle>
            <a:lvl1pPr algn="ctr">
              <a:defRPr sz="4800" baseline="0">
                <a:solidFill>
                  <a:srgbClr val="0459A5"/>
                </a:solidFill>
              </a:defRPr>
            </a:lvl1pPr>
          </a:lstStyle>
          <a:p>
            <a:r>
              <a:rPr lang="en-US"/>
              <a:t>TYPE SUB- TITLE IN ALL CAPS</a:t>
            </a:r>
          </a:p>
        </p:txBody>
      </p:sp>
    </p:spTree>
    <p:extLst>
      <p:ext uri="{BB962C8B-B14F-4D97-AF65-F5344CB8AC3E}">
        <p14:creationId xmlns:p14="http://schemas.microsoft.com/office/powerpoint/2010/main" val="559069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62D9-28A9-2845-9485-B6D4F815DB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74957"/>
            <a:ext cx="10515600" cy="1588945"/>
          </a:xfrm>
        </p:spPr>
        <p:txBody>
          <a:bodyPr anchor="ctr" anchorCtr="0"/>
          <a:lstStyle>
            <a:lvl1pPr>
              <a:defRPr sz="4800" baseline="0"/>
            </a:lvl1pPr>
          </a:lstStyle>
          <a:p>
            <a:r>
              <a:rPr lang="en-US"/>
              <a:t>TYPE HEADING IN ALL CAPS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81A97B-8463-F14F-997E-08A7370249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15401" y="6356350"/>
            <a:ext cx="1701142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F34DAF-2B33-444F-9D9A-16569689BE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01653-9FF6-1947-B044-BF04FBAEBED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583C468C-CE84-5F43-B47E-3A1D6DF46AE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31854"/>
            <a:ext cx="3200400" cy="273872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Tx/>
              <a:buNone/>
              <a:defRPr sz="240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to describe a graph, photo, or infographic at right.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A1BEFA44-DDA2-1E48-AE55-FCE40C342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19646" y="2131854"/>
            <a:ext cx="6835742" cy="3717617"/>
          </a:xfrm>
        </p:spPr>
        <p:txBody>
          <a:bodyPr/>
          <a:lstStyle>
            <a:lvl1pPr marL="0" indent="0">
              <a:buNone/>
              <a:defRPr/>
            </a:lvl1pPr>
            <a:lvl2pPr marL="740664" indent="-283464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lvl2pPr>
            <a:lvl3pPr marL="1257300" indent="-342900">
              <a:buFont typeface="Wingdings" panose="05000000000000000000" pitchFamily="2" charset="2"/>
              <a:buChar char="§"/>
              <a:defRPr/>
            </a:lvl3pPr>
            <a:lvl4pPr marL="1714500" indent="-342900">
              <a:buFont typeface="Calibri" panose="020F0502020204030204" pitchFamily="34" charset="0"/>
              <a:buChar char="—"/>
              <a:defRPr/>
            </a:lvl4pPr>
            <a:lvl5pPr marL="2171700" indent="-342900">
              <a:buFont typeface="Calibri" panose="020F0502020204030204" pitchFamily="34" charset="0"/>
              <a:buChar char="—"/>
              <a:defRPr/>
            </a:lvl5pPr>
          </a:lstStyle>
          <a:p>
            <a:pPr lvl="0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489A1E7-40ED-7144-B0A5-B5E0391A2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280647" y="2131854"/>
            <a:ext cx="0" cy="3717617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D90AC6C-0EB1-6540-8630-7B3D3CBB265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9" y="5038530"/>
            <a:ext cx="3267075" cy="1038419"/>
          </a:xfrm>
        </p:spPr>
        <p:txBody>
          <a:bodyPr anchor="b" anchorCtr="0">
            <a:noAutofit/>
          </a:bodyPr>
          <a:lstStyle>
            <a:lvl1pPr marL="0" indent="0" algn="l">
              <a:buFontTx/>
              <a:buNone/>
              <a:defRPr sz="2400" i="1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This can be a source note or other brief info about the graphic.</a:t>
            </a:r>
          </a:p>
        </p:txBody>
      </p:sp>
    </p:spTree>
    <p:extLst>
      <p:ext uri="{BB962C8B-B14F-4D97-AF65-F5344CB8AC3E}">
        <p14:creationId xmlns:p14="http://schemas.microsoft.com/office/powerpoint/2010/main" val="29955219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2D6EEC-534E-435B-9CAE-10AE5B5FE3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17429" y="6356350"/>
            <a:ext cx="1799113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DEBE1-61C1-471C-BE03-57A1C770E6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D414A-5E40-42FD-906F-598C66DCF56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C22439-7D8B-45D1-9522-E469C6B44DAD}"/>
              </a:ext>
            </a:extLst>
          </p:cNvPr>
          <p:cNvSpPr/>
          <p:nvPr userDrawn="1"/>
        </p:nvSpPr>
        <p:spPr>
          <a:xfrm>
            <a:off x="0" y="1142999"/>
            <a:ext cx="12188151" cy="50292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E823D7-A25A-4355-81D4-C4D3D3230BC5}"/>
              </a:ext>
            </a:extLst>
          </p:cNvPr>
          <p:cNvSpPr/>
          <p:nvPr userDrawn="1"/>
        </p:nvSpPr>
        <p:spPr>
          <a:xfrm>
            <a:off x="-1" y="0"/>
            <a:ext cx="12188151" cy="1142999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7B7690-6143-4641-99D5-647CBA4C5E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691" y="64140"/>
            <a:ext cx="10325595" cy="1014720"/>
          </a:xfrm>
        </p:spPr>
        <p:txBody>
          <a:bodyPr anchor="ctr"/>
          <a:lstStyle>
            <a:lvl1pPr>
              <a:lnSpc>
                <a:spcPct val="100000"/>
              </a:lnSpc>
              <a:defRPr sz="4800" cap="none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pic>
        <p:nvPicPr>
          <p:cNvPr id="8" name="Picture 7" descr="Office of Energy Infrastructure Safety logo">
            <a:extLst>
              <a:ext uri="{FF2B5EF4-FFF2-40B4-BE49-F238E27FC236}">
                <a16:creationId xmlns:a16="http://schemas.microsoft.com/office/drawing/2014/main" id="{8D4A79EE-AAB8-490A-9641-DB472F25EBC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92695" y="21730"/>
            <a:ext cx="1111333" cy="1111333"/>
          </a:xfrm>
          <a:prstGeom prst="rect">
            <a:avLst/>
          </a:prstGeom>
        </p:spPr>
      </p:pic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00C25116-F6C2-44D0-83A8-4EDCA3F9E3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10515600" cy="43768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32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Type text here.</a:t>
            </a:r>
          </a:p>
        </p:txBody>
      </p:sp>
    </p:spTree>
    <p:extLst>
      <p:ext uri="{BB962C8B-B14F-4D97-AF65-F5344CB8AC3E}">
        <p14:creationId xmlns:p14="http://schemas.microsoft.com/office/powerpoint/2010/main" val="18922032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hoto of transmission towers against the backdrop of a flooded field in a valley">
            <a:extLst>
              <a:ext uri="{FF2B5EF4-FFF2-40B4-BE49-F238E27FC236}">
                <a16:creationId xmlns:a16="http://schemas.microsoft.com/office/drawing/2014/main" id="{E71C66D9-614D-4147-82E3-7402F39979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"/>
          <a:stretch/>
        </p:blipFill>
        <p:spPr>
          <a:xfrm>
            <a:off x="0" y="1"/>
            <a:ext cx="12192000" cy="616771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15401" y="6356350"/>
            <a:ext cx="1701142" cy="365125"/>
          </a:xfrm>
        </p:spPr>
        <p:txBody>
          <a:bodyPr/>
          <a:lstStyle>
            <a:lvl1pPr>
              <a:defRPr sz="2400"/>
            </a:lvl1pPr>
          </a:lstStyle>
          <a:p>
            <a:fld id="{728FC119-3D3F-0F4B-8256-E6A87A126CE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FF43494-2868-BB4F-AD1F-FC43A214A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034192" y="1061681"/>
            <a:ext cx="4123616" cy="4137014"/>
          </a:xfrm>
          <a:prstGeom prst="ellipse">
            <a:avLst/>
          </a:prstGeom>
          <a:solidFill>
            <a:srgbClr val="045A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itle 7">
            <a:extLst>
              <a:ext uri="{FF2B5EF4-FFF2-40B4-BE49-F238E27FC236}">
                <a16:creationId xmlns:a16="http://schemas.microsoft.com/office/drawing/2014/main" id="{CBFAB32A-9656-4937-96B5-83726CCF34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41333" y="1712260"/>
            <a:ext cx="2709334" cy="2743200"/>
          </a:xfrm>
        </p:spPr>
        <p:txBody>
          <a:bodyPr anchor="ctr"/>
          <a:lstStyle>
            <a:lvl1pPr algn="ctr"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TYPE DIVIDER TITLE IN ALL CAPS</a:t>
            </a:r>
          </a:p>
        </p:txBody>
      </p:sp>
    </p:spTree>
    <p:extLst>
      <p:ext uri="{BB962C8B-B14F-4D97-AF65-F5344CB8AC3E}">
        <p14:creationId xmlns:p14="http://schemas.microsoft.com/office/powerpoint/2010/main" val="41083292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6F252E-7D40-B647-91BA-96B834EB49D0}"/>
              </a:ext>
            </a:extLst>
          </p:cNvPr>
          <p:cNvSpPr/>
          <p:nvPr userDrawn="1"/>
        </p:nvSpPr>
        <p:spPr>
          <a:xfrm>
            <a:off x="0" y="1142999"/>
            <a:ext cx="12188151" cy="50292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8B492-B5AB-5F47-9DF7-C744D21E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26287" y="6356350"/>
            <a:ext cx="1690256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BC0AC-D23B-5E47-ADF6-CF63C04644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/>
          <p:nvPr userDrawn="1"/>
        </p:nvCxnSpPr>
        <p:spPr>
          <a:xfrm>
            <a:off x="6096000" y="1627909"/>
            <a:ext cx="0" cy="4313584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dient_Top Bar_2">
            <a:extLst>
              <a:ext uri="{FF2B5EF4-FFF2-40B4-BE49-F238E27FC236}">
                <a16:creationId xmlns:a16="http://schemas.microsoft.com/office/drawing/2014/main" id="{93FEB605-506D-D547-8786-22AC625DE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3849" y="-1"/>
            <a:ext cx="12184303" cy="11430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078ADF6-96E0-5B4D-86EF-4246D4FBB2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"/>
            <a:ext cx="9400822" cy="1142998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32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TYPE OPTIONAL HEADER HERE IN ALL CAPS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66CBEBB-09D0-6A45-BAC1-3B46C3380C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9" y="1627084"/>
            <a:ext cx="10515595" cy="4182046"/>
          </a:xfrm>
        </p:spPr>
        <p:txBody>
          <a:bodyPr numCol="2" spcCol="914400"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Tx/>
              <a:buNone/>
              <a:defRPr lang="en-US" sz="2400" smtClean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type here for a two-column page which is mainly text.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C8A645-C02A-4D6D-883D-713CAF27A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29088" y="107020"/>
            <a:ext cx="1335914" cy="133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988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8B492-B5AB-5F47-9DF7-C744D21E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17429" y="6356350"/>
            <a:ext cx="1799113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BC0AC-D23B-5E47-ADF6-CF63C04644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Gradient_Top Bar_2">
            <a:extLst>
              <a:ext uri="{FF2B5EF4-FFF2-40B4-BE49-F238E27FC236}">
                <a16:creationId xmlns:a16="http://schemas.microsoft.com/office/drawing/2014/main" id="{E695004F-84C9-754B-9719-A3AC19DA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3849" y="-1"/>
            <a:ext cx="12184303" cy="11430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/>
          <p:nvPr userDrawn="1"/>
        </p:nvCxnSpPr>
        <p:spPr>
          <a:xfrm>
            <a:off x="6096000" y="1627909"/>
            <a:ext cx="0" cy="4313584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286986-8FFF-8C47-9AB5-716A3AC25A7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199" y="1"/>
            <a:ext cx="9015653" cy="1142998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32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TYPE OPTIONAL HEADER HERE IN ALL CAPS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A9EF5015-12A2-E946-A6BB-8146C27EA85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9" y="1627084"/>
            <a:ext cx="10515595" cy="4182046"/>
          </a:xfrm>
        </p:spPr>
        <p:txBody>
          <a:bodyPr numCol="2" spcCol="914400"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Tx/>
              <a:buNone/>
              <a:defRPr sz="240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here for a two-column page which is mainly text.</a:t>
            </a:r>
          </a:p>
          <a:p>
            <a:pPr lvl="0"/>
            <a:endParaRPr lang="en-US"/>
          </a:p>
          <a:p>
            <a:pPr lvl="0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386A70-E6DB-8F4D-9925-1A9D8E08E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98113" y="136525"/>
            <a:ext cx="1197864" cy="119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24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797D4E-C50E-5344-846F-B7B653B64B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60971" y="6356350"/>
            <a:ext cx="1755572" cy="365125"/>
          </a:xfrm>
        </p:spPr>
        <p:txBody>
          <a:bodyPr/>
          <a:lstStyle>
            <a:lvl1pPr>
              <a:defRPr sz="2400"/>
            </a:lvl1pPr>
          </a:lstStyle>
          <a:p>
            <a:fld id="{9C31814E-5C67-1442-8F8C-E0D76F12BC79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F7D19B-86D9-0548-B78B-7AF8EB0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9F58C-33A6-6344-87D3-1EFB7156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radient_Right Side_1">
            <a:extLst>
              <a:ext uri="{FF2B5EF4-FFF2-40B4-BE49-F238E27FC236}">
                <a16:creationId xmlns:a16="http://schemas.microsoft.com/office/drawing/2014/main" id="{141F5E7B-151E-544C-9A7F-62C225163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D44832B-61FE-A940-9911-8B17119F3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411562"/>
            <a:ext cx="3200400" cy="3397567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1200"/>
              </a:spcAft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three-step process.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34B2D1E-B244-4A4A-A7E9-8103B78CE4A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2411561"/>
            <a:ext cx="3200400" cy="3401568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lang="en-US" sz="3200" kern="1200" dirty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</a:pPr>
            <a:r>
              <a:rPr lang="en-US"/>
              <a:t>Click to type info for a three-step process.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A01A6FE-5513-094E-8FBC-DA378EE6F26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0282" y="2411562"/>
            <a:ext cx="3200400" cy="3397567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lang="en-US" sz="3200" kern="1200" dirty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</a:pPr>
            <a:r>
              <a:rPr lang="en-US"/>
              <a:t>Click to type info for a three-step process.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5E1493-01B2-6342-B77E-37DC6067F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277599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7C8630A-BF6B-6541-894B-8C54F1B45F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924800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EFEF357E-F439-0647-AA3C-354EB32A2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62418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B0C96A9-5E3A-894E-9EDA-FDAF6E728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522259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5FFF09-0F68-B14C-A807-A76BD22B6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77618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12CBDF81-6DAD-364E-A57B-51FF208665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57400" y="394446"/>
            <a:ext cx="766482" cy="115196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1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8E0E4CBC-4B70-BB49-9197-DB9F1B6B100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15000" y="394446"/>
            <a:ext cx="766482" cy="115196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2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C0800415-7371-3645-9B46-F8BB9DDF07C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72600" y="394446"/>
            <a:ext cx="766482" cy="115196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784213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8B492-B5AB-5F47-9DF7-C744D21E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58943" y="6356350"/>
            <a:ext cx="1657599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BC0AC-D23B-5E47-ADF6-CF63C04644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921620"/>
            <a:ext cx="0" cy="2869581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dient_Right Side_1">
            <a:extLst>
              <a:ext uri="{FF2B5EF4-FFF2-40B4-BE49-F238E27FC236}">
                <a16:creationId xmlns:a16="http://schemas.microsoft.com/office/drawing/2014/main" id="{116F1D01-CAEA-514D-B160-9AC612738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139EEACB-C7AE-5446-9995-2E5770EDD79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199" y="3017177"/>
            <a:ext cx="5051611" cy="2774024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1200"/>
              </a:spcAft>
              <a:buFontTx/>
              <a:buNone/>
              <a:defRPr lang="en-US" sz="3200" kern="1200" dirty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type info for a two column layout with photos.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84BCCAF9-D01E-8D40-84E2-570024C9074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7705" y="3017177"/>
            <a:ext cx="5051611" cy="2774024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1200"/>
              </a:spcAft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two column layout with photos.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4049E67-42C1-BB4E-83F7-C18CE2AAA07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819275" y="473075"/>
            <a:ext cx="3089275" cy="20732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5">
            <a:extLst>
              <a:ext uri="{FF2B5EF4-FFF2-40B4-BE49-F238E27FC236}">
                <a16:creationId xmlns:a16="http://schemas.microsoft.com/office/drawing/2014/main" id="{2A3E4025-082F-7B44-B69C-07A8DC82B6D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274502" y="473075"/>
            <a:ext cx="3089275" cy="20732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0090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2DB0A43-98A4-C24F-878D-09BA84EA4EB1}"/>
              </a:ext>
            </a:extLst>
          </p:cNvPr>
          <p:cNvSpPr/>
          <p:nvPr userDrawn="1"/>
        </p:nvSpPr>
        <p:spPr>
          <a:xfrm>
            <a:off x="0" y="0"/>
            <a:ext cx="8126716" cy="6172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4782-F63C-3142-86D0-7FC7CC1D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26287" y="6356350"/>
            <a:ext cx="1690256" cy="365125"/>
          </a:xfrm>
        </p:spPr>
        <p:txBody>
          <a:bodyPr/>
          <a:lstStyle>
            <a:lvl1pPr>
              <a:defRPr sz="2400"/>
            </a:lvl1pPr>
          </a:lstStyle>
          <a:p>
            <a:fld id="{CB10A671-034D-D241-B2FC-E8675879E2C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2A407-91F2-A442-92DA-A13BAD893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Gradient_Right Side_1">
            <a:extLst>
              <a:ext uri="{FF2B5EF4-FFF2-40B4-BE49-F238E27FC236}">
                <a16:creationId xmlns:a16="http://schemas.microsoft.com/office/drawing/2014/main" id="{19C8ED75-BEAC-8046-AE47-2FECF9BA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126716" y="0"/>
            <a:ext cx="4061435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8E5BFB-3A11-A84F-9A36-2D23788121E9}"/>
              </a:ext>
            </a:extLst>
          </p:cNvPr>
          <p:cNvSpPr txBox="1"/>
          <p:nvPr userDrawn="1"/>
        </p:nvSpPr>
        <p:spPr>
          <a:xfrm>
            <a:off x="838200" y="2624435"/>
            <a:ext cx="662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cap="all" baseline="0">
                <a:solidFill>
                  <a:schemeClr val="bg1"/>
                </a:solidFill>
              </a:rPr>
              <a:t>QUESTIONS?</a:t>
            </a:r>
          </a:p>
        </p:txBody>
      </p:sp>
      <p:pic>
        <p:nvPicPr>
          <p:cNvPr id="9" name="Picture 8" descr="Large Question Mark used as a graphic icon">
            <a:extLst>
              <a:ext uri="{FF2B5EF4-FFF2-40B4-BE49-F238E27FC236}">
                <a16:creationId xmlns:a16="http://schemas.microsoft.com/office/drawing/2014/main" id="{975E0F25-A193-024B-8CA2-2B2EEF08D2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03180" y="1312125"/>
            <a:ext cx="2095500" cy="389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294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858F70B2-74AC-6540-9DDB-2426331F45FE}"/>
              </a:ext>
            </a:extLst>
          </p:cNvPr>
          <p:cNvSpPr/>
          <p:nvPr userDrawn="1"/>
        </p:nvSpPr>
        <p:spPr>
          <a:xfrm>
            <a:off x="0" y="3838575"/>
            <a:ext cx="12188152" cy="238842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13335E-C4E3-904E-A48C-9D306491A0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05875" y="6356350"/>
            <a:ext cx="1710667" cy="365125"/>
          </a:xfrm>
        </p:spPr>
        <p:txBody>
          <a:bodyPr/>
          <a:lstStyle>
            <a:lvl1pPr>
              <a:defRPr sz="2400"/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FA57D-DAA8-674B-975C-648A38A062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4198F-6599-FE45-A8CA-03724476BF7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30" name="object 6">
            <a:extLst>
              <a:ext uri="{FF2B5EF4-FFF2-40B4-BE49-F238E27FC236}">
                <a16:creationId xmlns:a16="http://schemas.microsoft.com/office/drawing/2014/main" id="{01CB4B2E-313B-1A4A-89C0-B594512EB075}"/>
              </a:ext>
            </a:extLst>
          </p:cNvPr>
          <p:cNvSpPr txBox="1"/>
          <p:nvPr userDrawn="1"/>
        </p:nvSpPr>
        <p:spPr>
          <a:xfrm>
            <a:off x="3309588" y="2894566"/>
            <a:ext cx="5466112" cy="472157"/>
          </a:xfrm>
          <a:prstGeom prst="rect">
            <a:avLst/>
          </a:prstGeom>
        </p:spPr>
        <p:txBody>
          <a:bodyPr vert="horz" wrap="square" lIns="0" tIns="10391" rIns="0" bIns="0" rtlCol="0">
            <a:spAutoFit/>
          </a:bodyPr>
          <a:lstStyle/>
          <a:p>
            <a:pPr marL="7697">
              <a:spcBef>
                <a:spcPts val="82"/>
              </a:spcBef>
            </a:pPr>
            <a:r>
              <a:rPr sz="3000" b="1" spc="36">
                <a:solidFill>
                  <a:srgbClr val="005BA6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www.energysafety.ca.gov</a:t>
            </a:r>
            <a:endParaRPr sz="3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A76F88B-A123-A64B-BDC2-4D0D588C92C7}"/>
              </a:ext>
            </a:extLst>
          </p:cNvPr>
          <p:cNvSpPr txBox="1"/>
          <p:nvPr userDrawn="1"/>
        </p:nvSpPr>
        <p:spPr>
          <a:xfrm>
            <a:off x="850075" y="4010025"/>
            <a:ext cx="8055800" cy="21598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US" sz="2400" b="1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OFFICE OF ENERGY INFRASTRUCTURE SAFETY</a:t>
            </a:r>
          </a:p>
          <a:p>
            <a:r>
              <a:rPr lang="en-US"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A California Natural Resources Agency</a:t>
            </a:r>
          </a:p>
          <a:p>
            <a:endParaRPr lang="en-US" sz="24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715 P Street, 20th Floor</a:t>
            </a:r>
          </a:p>
          <a:p>
            <a:r>
              <a:rPr lang="en-US"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Sacramento, CA  95814</a:t>
            </a:r>
          </a:p>
          <a:p>
            <a:r>
              <a:rPr lang="en-US"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916.902.6000</a:t>
            </a:r>
          </a:p>
        </p:txBody>
      </p:sp>
      <p:pic>
        <p:nvPicPr>
          <p:cNvPr id="47" name="Picture 46" descr="State of California Seal">
            <a:extLst>
              <a:ext uri="{FF2B5EF4-FFF2-40B4-BE49-F238E27FC236}">
                <a16:creationId xmlns:a16="http://schemas.microsoft.com/office/drawing/2014/main" id="{308F1241-D6FC-B64F-8588-F12CA928F8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18320" y="4161881"/>
            <a:ext cx="1768690" cy="1768690"/>
          </a:xfrm>
          <a:prstGeom prst="rect">
            <a:avLst/>
          </a:prstGeom>
        </p:spPr>
      </p:pic>
      <p:pic>
        <p:nvPicPr>
          <p:cNvPr id="6" name="Picture 5" descr="Graphic that reads: Data driven, forward-thinking, innovative, safety focused">
            <a:extLst>
              <a:ext uri="{FF2B5EF4-FFF2-40B4-BE49-F238E27FC236}">
                <a16:creationId xmlns:a16="http://schemas.microsoft.com/office/drawing/2014/main" id="{BCC184A4-3E86-0D4B-B195-BB2203867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309588" y="500523"/>
            <a:ext cx="4941611" cy="2070230"/>
          </a:xfrm>
          <a:prstGeom prst="rect">
            <a:avLst/>
          </a:prstGeom>
        </p:spPr>
      </p:pic>
      <p:pic>
        <p:nvPicPr>
          <p:cNvPr id="7" name="Picture 6" descr="Office of Energy Infrastructure Safety logo">
            <a:extLst>
              <a:ext uri="{FF2B5EF4-FFF2-40B4-BE49-F238E27FC236}">
                <a16:creationId xmlns:a16="http://schemas.microsoft.com/office/drawing/2014/main" id="{8AA19EF9-C4DF-4F59-98A1-9229D7AB825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98608" y="760227"/>
            <a:ext cx="2043609" cy="204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7712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76E26-CAF9-DB4C-BA33-3D3E15B022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74957"/>
            <a:ext cx="10515600" cy="844243"/>
          </a:xfrm>
        </p:spPr>
        <p:txBody>
          <a:bodyPr anchor="ctr"/>
          <a:lstStyle>
            <a:lvl1pPr>
              <a:defRPr sz="4800" baseline="0"/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797D4E-C50E-5344-846F-B7B653B64B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15401" y="6356350"/>
            <a:ext cx="1701142" cy="365125"/>
          </a:xfrm>
        </p:spPr>
        <p:txBody>
          <a:bodyPr/>
          <a:lstStyle>
            <a:lvl1pPr>
              <a:defRPr sz="2400"/>
            </a:lvl1pPr>
          </a:lstStyle>
          <a:p>
            <a:fld id="{9C31814E-5C67-1442-8F8C-E0D76F12BC79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F7D19B-86D9-0548-B78B-7AF8EB0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9F58C-33A6-6344-87D3-1EFB7156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B4D40A5A-B2E3-4D7A-8C68-E2A025712B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10515600" cy="43768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3200" dirty="0"/>
            </a:lvl1pPr>
          </a:lstStyle>
          <a:p>
            <a:pPr lvl="0"/>
            <a:r>
              <a:rPr lang="en-US"/>
              <a:t>Type text here.</a:t>
            </a:r>
          </a:p>
        </p:txBody>
      </p:sp>
    </p:spTree>
    <p:extLst>
      <p:ext uri="{BB962C8B-B14F-4D97-AF65-F5344CB8AC3E}">
        <p14:creationId xmlns:p14="http://schemas.microsoft.com/office/powerpoint/2010/main" val="18794579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en-US"/>
              <a:t>OFFICE OF ENERGY INFRASTRUCTURE SAFETY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316F63-74ED-405F-A21F-0E945790B38B}"/>
              </a:ext>
            </a:extLst>
          </p:cNvPr>
          <p:cNvSpPr/>
          <p:nvPr userDrawn="1"/>
        </p:nvSpPr>
        <p:spPr>
          <a:xfrm>
            <a:off x="0" y="277901"/>
            <a:ext cx="12192000" cy="9054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8BB7F59-9343-445B-8C4A-9773B7B1C5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77901"/>
            <a:ext cx="11353800" cy="90543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lang="en-US" sz="36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F3584F-B314-43A8-8A05-4EE1A4FE89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441262"/>
            <a:ext cx="8220075" cy="437683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3200" dirty="0"/>
            </a:lvl1pPr>
            <a:lvl4pPr marL="1371600" indent="0">
              <a:buNone/>
              <a:defRPr lang="en-US" dirty="0"/>
            </a:lvl4pPr>
          </a:lstStyle>
          <a:p>
            <a:pPr lvl="0"/>
            <a:r>
              <a:rPr lang="en-US"/>
              <a:t>Type text here.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DA22013-AD0F-4647-AD4D-8A1478B15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9636" y="2209797"/>
            <a:ext cx="2813474" cy="4011707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1DEF01F-CDB1-E265-3262-96460FF4A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  <a:prstGeom prst="rect">
            <a:avLst/>
          </a:prstGeom>
        </p:spPr>
        <p:txBody>
          <a:bodyPr/>
          <a:lstStyle>
            <a:lvl1pPr algn="ctr">
              <a:defRPr sz="1800"/>
            </a:lvl1pPr>
          </a:lstStyle>
          <a:p>
            <a:fld id="{4266B8F5-C0FF-495D-AA3D-EA7F019685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52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6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dient_Footer_1">
            <a:extLst>
              <a:ext uri="{FF2B5EF4-FFF2-40B4-BE49-F238E27FC236}">
                <a16:creationId xmlns:a16="http://schemas.microsoft.com/office/drawing/2014/main" id="{6C3E286F-3C4F-5848-BA67-C6CE1A952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172200"/>
            <a:ext cx="12188152" cy="685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EF7D04-B5A5-2444-A9D1-79C023EB8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95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TYPE TITLE IN ALL CAPS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51AD589-F78F-03C1-5914-AE376C534A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58862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83" r:id="rId3"/>
    <p:sldLayoutId id="2147483663" r:id="rId4"/>
    <p:sldLayoutId id="2147483675" r:id="rId5"/>
    <p:sldLayoutId id="2147483672" r:id="rId6"/>
    <p:sldLayoutId id="2147483698" r:id="rId7"/>
    <p:sldLayoutId id="2147483701" r:id="rId8"/>
    <p:sldLayoutId id="2147483703" r:id="rId9"/>
    <p:sldLayoutId id="2147483681" r:id="rId10"/>
    <p:sldLayoutId id="2147483699" r:id="rId11"/>
    <p:sldLayoutId id="2147483700" r:id="rId12"/>
    <p:sldLayoutId id="2147483697" r:id="rId13"/>
    <p:sldLayoutId id="2147483674" r:id="rId14"/>
    <p:sldLayoutId id="2147483679" r:id="rId15"/>
    <p:sldLayoutId id="2147483680" r:id="rId1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461963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lang="en-US" sz="2400" kern="1200" dirty="0" smtClean="0">
          <a:solidFill>
            <a:srgbClr val="0459A5"/>
          </a:solidFill>
          <a:latin typeface="+mn-lt"/>
          <a:ea typeface="+mn-ea"/>
          <a:cs typeface="+mn-cs"/>
        </a:defRPr>
      </a:lvl1pPr>
      <a:lvl2pPr marL="1376363" indent="-45243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Font typeface="Courier New" panose="02070309020205020404" pitchFamily="49" charset="0"/>
        <a:buChar char="o"/>
        <a:defRPr lang="en-US" sz="2400" kern="1200" dirty="0" smtClean="0">
          <a:solidFill>
            <a:srgbClr val="0459A5"/>
          </a:solidFill>
          <a:latin typeface="+mn-lt"/>
          <a:ea typeface="+mn-ea"/>
          <a:cs typeface="+mn-cs"/>
        </a:defRPr>
      </a:lvl2pPr>
      <a:lvl3pPr marL="1828800" indent="-45243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Font typeface="Wingdings" panose="05000000000000000000" pitchFamily="2" charset="2"/>
        <a:buChar char="§"/>
        <a:defRPr lang="en-US" sz="2400" kern="1200" dirty="0" smtClean="0">
          <a:solidFill>
            <a:srgbClr val="0459A5"/>
          </a:solidFill>
          <a:latin typeface="+mn-lt"/>
          <a:ea typeface="+mn-ea"/>
          <a:cs typeface="+mn-cs"/>
        </a:defRPr>
      </a:lvl3pPr>
      <a:lvl4pPr marL="2290763" indent="-45243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Font typeface="Calibri" panose="020F0502020204030204" pitchFamily="34" charset="0"/>
        <a:buChar char="−"/>
        <a:defRPr lang="en-US" sz="2400" kern="1200" dirty="0" smtClean="0">
          <a:solidFill>
            <a:srgbClr val="0459A5"/>
          </a:solidFill>
          <a:latin typeface="+mn-lt"/>
          <a:ea typeface="+mn-ea"/>
          <a:cs typeface="+mn-cs"/>
        </a:defRPr>
      </a:lvl4pPr>
      <a:lvl5pPr marL="2743200" indent="-45243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tabLst/>
        <a:defRPr lang="en-US" sz="24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3" pos="528" userDrawn="1">
          <p15:clr>
            <a:srgbClr val="F26B43"/>
          </p15:clr>
        </p15:guide>
        <p15:guide id="4" pos="7152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" userDrawn="1">
          <p15:clr>
            <a:srgbClr val="F26B43"/>
          </p15:clr>
        </p15:guide>
        <p15:guide id="7" orient="horz" pos="364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dient_Footer_1">
            <a:extLst>
              <a:ext uri="{FF2B5EF4-FFF2-40B4-BE49-F238E27FC236}">
                <a16:creationId xmlns:a16="http://schemas.microsoft.com/office/drawing/2014/main" id="{6C3E286F-3C4F-5848-BA67-C6CE1A952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172200"/>
            <a:ext cx="12188152" cy="685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EF7D04-B5A5-2444-A9D1-79C023EB8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95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TYPE TITLE IN ALL CAPS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2587A-E5C5-FC4E-9BB7-47C59479E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814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Normal text</a:t>
            </a:r>
          </a:p>
          <a:p>
            <a:pPr lvl="0"/>
            <a:endParaRPr lang="en-US"/>
          </a:p>
          <a:p>
            <a:pPr lvl="1"/>
            <a:r>
              <a:rPr lang="en-US"/>
              <a:t>First level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F0239-C7D5-0847-813E-0B7392FD1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58275" y="6356350"/>
            <a:ext cx="15582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0A3F81F-CA22-F14A-87D1-C6145E02E21D}" type="datetime1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47235-3292-8F4A-A322-034FA16B69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40291" y="6356350"/>
            <a:ext cx="7135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9CEE6B-3D0C-3049-AD72-8B41AFF334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OFFICE OF ENERGY INFRASTRUCTURE SAFETY</a:t>
            </a:r>
          </a:p>
        </p:txBody>
      </p:sp>
    </p:spTree>
    <p:extLst>
      <p:ext uri="{BB962C8B-B14F-4D97-AF65-F5344CB8AC3E}">
        <p14:creationId xmlns:p14="http://schemas.microsoft.com/office/powerpoint/2010/main" val="2489320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22" r:id="rId18"/>
    <p:sldLayoutId id="2147483723" r:id="rId19"/>
    <p:sldLayoutId id="2147483724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200"/>
        </a:spcBef>
        <a:buFont typeface="Arial" panose="020B0604020202020204" pitchFamily="34" charset="0"/>
        <a:buNone/>
        <a:defRPr lang="en-US" sz="3200" kern="1200" dirty="0" smtClean="0">
          <a:solidFill>
            <a:srgbClr val="0459A5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200"/>
        </a:spcBef>
        <a:buFont typeface="Arial" panose="020B0604020202020204" pitchFamily="34" charset="0"/>
        <a:buChar char="•"/>
        <a:defRPr sz="2800" kern="1200">
          <a:solidFill>
            <a:srgbClr val="0459A5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200"/>
        </a:spcBef>
        <a:buFont typeface="Arial" panose="020B0604020202020204" pitchFamily="34" charset="0"/>
        <a:buChar char="•"/>
        <a:defRPr sz="2400" kern="1200">
          <a:solidFill>
            <a:srgbClr val="0459A5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200"/>
        </a:spcBef>
        <a:buFont typeface="Arial" panose="020B0604020202020204" pitchFamily="34" charset="0"/>
        <a:buChar char="•"/>
        <a:defRPr sz="2400" kern="1200">
          <a:solidFill>
            <a:srgbClr val="0459A5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3" pos="528">
          <p15:clr>
            <a:srgbClr val="F26B43"/>
          </p15:clr>
        </p15:guide>
        <p15:guide id="4" pos="7152">
          <p15:clr>
            <a:srgbClr val="F26B43"/>
          </p15:clr>
        </p15:guide>
        <p15:guide id="5" pos="3840">
          <p15:clr>
            <a:srgbClr val="F26B43"/>
          </p15:clr>
        </p15:guide>
        <p15:guide id="6" orient="horz" pos="216">
          <p15:clr>
            <a:srgbClr val="F26B43"/>
          </p15:clr>
        </p15:guide>
        <p15:guide id="7" orient="horz" pos="3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udsp.energysafety.ca.gov/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clayton.strawn@energysafety.ca.gov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AC9DC-1299-40C0-98A4-5C2980092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8" y="1122363"/>
            <a:ext cx="8712996" cy="2387600"/>
          </a:xfrm>
        </p:spPr>
        <p:txBody>
          <a:bodyPr anchor="t"/>
          <a:lstStyle/>
          <a:p>
            <a:r>
              <a:rPr lang="en-US" dirty="0"/>
              <a:t>Utility data submission portal (UDSP)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0A77C-6D16-460C-8677-F26D7F5CCD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1075" y="2850357"/>
            <a:ext cx="6853518" cy="3710864"/>
          </a:xfrm>
        </p:spPr>
        <p:txBody>
          <a:bodyPr>
            <a:normAutofit/>
          </a:bodyPr>
          <a:lstStyle/>
          <a:p>
            <a:r>
              <a:rPr lang="en-US" dirty="0"/>
              <a:t>Public Workshop</a:t>
            </a:r>
          </a:p>
          <a:p>
            <a:endParaRPr lang="en-US" dirty="0"/>
          </a:p>
          <a:p>
            <a:r>
              <a:rPr lang="en-US" dirty="0"/>
              <a:t>	6/30/2026</a:t>
            </a:r>
          </a:p>
          <a:p>
            <a:pPr algn="r"/>
            <a:r>
              <a:rPr lang="en-US" dirty="0"/>
              <a:t>Clayton Strawn</a:t>
            </a:r>
          </a:p>
          <a:p>
            <a:pPr algn="r"/>
            <a:r>
              <a:rPr lang="en-US" sz="1400" dirty="0"/>
              <a:t>Research Data Supervisor II</a:t>
            </a:r>
          </a:p>
          <a:p>
            <a:pPr algn="r"/>
            <a:r>
              <a:rPr lang="en-US" sz="1400" dirty="0"/>
              <a:t>Data Analytics Division</a:t>
            </a:r>
          </a:p>
          <a:p>
            <a:pPr algn="r"/>
            <a:r>
              <a:rPr lang="en-US" sz="1400" dirty="0"/>
              <a:t>Office of Energy Infrastructure Safety</a:t>
            </a:r>
          </a:p>
        </p:txBody>
      </p:sp>
    </p:spTree>
    <p:extLst>
      <p:ext uri="{BB962C8B-B14F-4D97-AF65-F5344CB8AC3E}">
        <p14:creationId xmlns:p14="http://schemas.microsoft.com/office/powerpoint/2010/main" val="1094920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543D800-3316-43A1-A75B-15CB4DA75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574077"/>
          </a:xfrm>
        </p:spPr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F4FB83-D329-40BF-ACD1-BD7E483260D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</p:spPr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E9B626-CF37-4B80-80FB-2125908B49E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56350"/>
            <a:ext cx="713509" cy="365125"/>
          </a:xfrm>
        </p:spPr>
        <p:txBody>
          <a:bodyPr/>
          <a:lstStyle/>
          <a:p>
            <a:fld id="{4266B8F5-C0FF-495D-AA3D-EA7F01968553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2D99A18-6155-4AA9-8E5A-B77340B038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035732"/>
            <a:ext cx="6629400" cy="3755468"/>
          </a:xfrm>
        </p:spPr>
        <p:txBody>
          <a:bodyPr/>
          <a:lstStyle/>
          <a:p>
            <a:r>
              <a:rPr lang="en-US" dirty="0"/>
              <a:t>Energy Safety has created a new self-service Web submission portal for annual and quarterly nonspatial data</a:t>
            </a:r>
          </a:p>
          <a:p>
            <a:r>
              <a:rPr lang="en-US" dirty="0"/>
              <a:t>We will talk about creating accounts, the UAT process, and future requirements with the portal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447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43A28-5525-F840-5B05-F595999F2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0A87E03-7AFA-DA8F-84D9-F8FA5B23C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08F4ED-FAE6-6E19-0462-21517ABF94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Utility Data Submission Portal (UDSP)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EB182-A1AB-D6F3-90A4-7E87A8E709F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15686" y="1485803"/>
            <a:ext cx="9190055" cy="4376831"/>
          </a:xfrm>
        </p:spPr>
        <p:txBody>
          <a:bodyPr>
            <a:normAutofit fontScale="92500"/>
          </a:bodyPr>
          <a:lstStyle/>
          <a:p>
            <a:r>
              <a:rPr lang="en-US" u="sng" dirty="0"/>
              <a:t>New self-service submission method</a:t>
            </a:r>
          </a:p>
          <a:p>
            <a:r>
              <a:rPr lang="en-US" dirty="0"/>
              <a:t>Web-based interface where electrical corporation users:</a:t>
            </a:r>
          </a:p>
          <a:p>
            <a:pPr lvl="1"/>
            <a:r>
              <a:rPr lang="en-US" dirty="0"/>
              <a:t>Submit their Quarterly, Annual-WMP, Annual-EOY, and Revisions files</a:t>
            </a:r>
          </a:p>
          <a:p>
            <a:pPr lvl="1"/>
            <a:r>
              <a:rPr lang="en-US" dirty="0"/>
              <a:t>Receive immediate validation and rejection for basic errors (datatypes, filenames, missing values)</a:t>
            </a:r>
          </a:p>
          <a:p>
            <a:pPr lvl="2"/>
            <a:r>
              <a:rPr lang="en-US" dirty="0"/>
              <a:t>Receive detailed error report with instructions to fix</a:t>
            </a:r>
          </a:p>
          <a:p>
            <a:pPr lvl="1"/>
            <a:r>
              <a:rPr lang="en-US" dirty="0"/>
              <a:t>May resubmit as many times as necessary until data passes validation. Validated file is approved or denied by a human user at Energy Safety.</a:t>
            </a:r>
          </a:p>
          <a:p>
            <a:pPr lvl="1"/>
            <a:r>
              <a:rPr lang="en-US" dirty="0"/>
              <a:t>On approval, automatically publish approved file to E-Filing.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799744-9E2A-9507-06AE-826E5262A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036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F8FF5-0B19-9558-901E-33ACE8525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0FA5040-5F51-795F-728B-1E347402F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D0313C-D9BA-3B18-E392-E9B8906A92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441262"/>
            <a:ext cx="8220075" cy="4757657"/>
          </a:xfrm>
        </p:spPr>
        <p:txBody>
          <a:bodyPr>
            <a:normAutofit/>
          </a:bodyPr>
          <a:lstStyle/>
          <a:p>
            <a:r>
              <a:rPr lang="en-US" dirty="0"/>
              <a:t>The UDSP is NOT:</a:t>
            </a:r>
          </a:p>
          <a:p>
            <a:pPr lvl="1"/>
            <a:r>
              <a:rPr lang="en-US" dirty="0"/>
              <a:t>A replacement for E-Filing. E-Filing will still store data and make it public. UDSP will do neither.</a:t>
            </a:r>
          </a:p>
          <a:p>
            <a:pPr lvl="1"/>
            <a:r>
              <a:rPr lang="en-US" dirty="0"/>
              <a:t>A portal for non-data submissions (DRs, WMPs, PDFs such as data status reports). Only well-structured data submissions following the Data Guidelines.</a:t>
            </a:r>
          </a:p>
          <a:p>
            <a:pPr lvl="1"/>
            <a:r>
              <a:rPr lang="en-US" dirty="0"/>
              <a:t>A spatial data validation tool.</a:t>
            </a:r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6FDBEF-A17A-EFEC-B9AC-010F6A6AF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9059CF7-D05D-5485-6E8A-706D4B5688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Utility Data Submission Portal (UDSP)</a:t>
            </a:r>
          </a:p>
        </p:txBody>
      </p:sp>
    </p:spTree>
    <p:extLst>
      <p:ext uri="{BB962C8B-B14F-4D97-AF65-F5344CB8AC3E}">
        <p14:creationId xmlns:p14="http://schemas.microsoft.com/office/powerpoint/2010/main" val="2865761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B9083EF-69A5-85C5-9BDE-682AF3329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5DA5F05-9A1F-90E4-0C31-649A42C40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process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9A7711-FBF2-0EE6-5F1C-DD1E310AE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10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6881A-4F87-9C8A-6A5C-ED80571B9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689FAAE-BB54-8640-1D97-2F0D67B4B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158594-8E8C-E6E7-CCAD-A511EF5BFE8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1" y="1441262"/>
            <a:ext cx="6812756" cy="4757657"/>
          </a:xfrm>
        </p:spPr>
        <p:txBody>
          <a:bodyPr>
            <a:normAutofit/>
          </a:bodyPr>
          <a:lstStyle/>
          <a:p>
            <a:r>
              <a:rPr lang="en-US" dirty="0"/>
              <a:t>Step 1: Create Account (1 of 2)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Click “Request Access” on login page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Fill in contact details, including which utility you are with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Submit Request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Click link in email sent to you to validate email address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Wait for Energy Safety staff to approve</a:t>
            </a:r>
          </a:p>
          <a:p>
            <a:pPr marL="685800" lvl="1" indent="-342900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7148F7-0041-3EB0-9C4D-DC43BCC4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73F16A77-0F31-6374-BA94-905061C40D8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Basic </a:t>
            </a:r>
            <a:r>
              <a:rPr lang="en-US" dirty="0" err="1"/>
              <a:t>udsp</a:t>
            </a:r>
            <a:r>
              <a:rPr lang="en-US" dirty="0"/>
              <a:t> workflow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288A9E-1F0A-520E-0DEA-27B11DE2DF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786" y="531030"/>
            <a:ext cx="3355569" cy="2631594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1F362-10D3-0667-DC33-90BDBDBAEA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703" y="3245716"/>
            <a:ext cx="3017249" cy="3417547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051894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9AA72-8068-BC0A-4337-0C30FC43B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0A915B2-5DD2-2F7A-D809-3FC5B8BEA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639" y="277901"/>
            <a:ext cx="2198370" cy="4121944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6336B6A-300F-D1D9-7145-5B4D6B615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C8C02F-947C-3C78-6D25-FD19D8DD057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1" y="1441262"/>
            <a:ext cx="6812756" cy="4757657"/>
          </a:xfrm>
        </p:spPr>
        <p:txBody>
          <a:bodyPr>
            <a:normAutofit/>
          </a:bodyPr>
          <a:lstStyle/>
          <a:p>
            <a:r>
              <a:rPr lang="en-US" dirty="0"/>
              <a:t>Step 1: Create Account (2 of 2)</a:t>
            </a:r>
          </a:p>
          <a:p>
            <a:pPr marL="800100" lvl="1" indent="-457200">
              <a:buFont typeface="+mj-lt"/>
              <a:buAutoNum type="arabicPeriod" startAt="6"/>
            </a:pPr>
            <a:r>
              <a:rPr lang="en-US" dirty="0"/>
              <a:t>When approved by Energy Safety, click link in approval email</a:t>
            </a:r>
          </a:p>
          <a:p>
            <a:pPr marL="800100" lvl="1" indent="-457200">
              <a:buFont typeface="+mj-lt"/>
              <a:buAutoNum type="arabicPeriod" startAt="6"/>
            </a:pPr>
            <a:r>
              <a:rPr lang="en-US" dirty="0"/>
              <a:t>Confirm organization details and create password</a:t>
            </a:r>
          </a:p>
          <a:p>
            <a:pPr marL="800100" lvl="1" indent="-457200">
              <a:buFont typeface="+mj-lt"/>
              <a:buAutoNum type="arabicPeriod" startAt="6"/>
            </a:pPr>
            <a:r>
              <a:rPr lang="en-US" dirty="0"/>
              <a:t>Log in to the portal using your username and password</a:t>
            </a:r>
          </a:p>
          <a:p>
            <a:pPr marL="685800" lvl="1" indent="-342900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D2FC2-A5AB-2120-1D3F-1F97E1737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69BE1FD-78E3-017C-16BA-FC2B23998D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Basic </a:t>
            </a:r>
            <a:r>
              <a:rPr lang="en-US" dirty="0" err="1"/>
              <a:t>udsp</a:t>
            </a:r>
            <a:r>
              <a:rPr lang="en-US" dirty="0"/>
              <a:t> workflow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056C763-5AF9-20E7-3044-BEA89E424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9427" y="4557276"/>
            <a:ext cx="4806794" cy="2113879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BC73B9-1646-EAAA-3F80-982D5107C0C8}"/>
              </a:ext>
            </a:extLst>
          </p:cNvPr>
          <p:cNvSpPr/>
          <p:nvPr/>
        </p:nvSpPr>
        <p:spPr>
          <a:xfrm>
            <a:off x="9883563" y="4566171"/>
            <a:ext cx="2073202" cy="3929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126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631B3-2F45-FCEB-B816-98881BE2A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95144B-BEF2-1EC6-0849-78A1C31C1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C83636-3D5D-74F8-82A1-E6DED842145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1" y="1441262"/>
            <a:ext cx="6812756" cy="4757657"/>
          </a:xfrm>
        </p:spPr>
        <p:txBody>
          <a:bodyPr>
            <a:normAutofit/>
          </a:bodyPr>
          <a:lstStyle/>
          <a:p>
            <a:r>
              <a:rPr lang="en-US" dirty="0"/>
              <a:t>Step 2: Upload files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Go to the “Upload” tab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Choose a tabular data submission on your computer (required filename + format following DGs v4.1)</a:t>
            </a:r>
          </a:p>
          <a:p>
            <a:pPr marL="1252537" lvl="2" indent="-457200">
              <a:buFont typeface="+mj-lt"/>
              <a:buAutoNum type="alphaLcParenR"/>
            </a:pPr>
            <a:r>
              <a:rPr lang="en-US" dirty="0"/>
              <a:t>ECNAME_YYYY_QX.xlsx</a:t>
            </a:r>
          </a:p>
          <a:p>
            <a:pPr marL="1252537" lvl="2" indent="-457200">
              <a:buFont typeface="+mj-lt"/>
              <a:buAutoNum type="alphaLcParenR"/>
            </a:pPr>
            <a:r>
              <a:rPr lang="en-US" dirty="0"/>
              <a:t>ECNAME_YYYY_EOY.xlsx</a:t>
            </a:r>
          </a:p>
          <a:p>
            <a:pPr marL="1252537" lvl="2" indent="-457200">
              <a:buFont typeface="+mj-lt"/>
              <a:buAutoNum type="alphaLcParenR"/>
            </a:pPr>
            <a:r>
              <a:rPr lang="en-US" dirty="0"/>
              <a:t>ECNAME_WMP_YYYYX#R#.xlsx</a:t>
            </a:r>
          </a:p>
          <a:p>
            <a:pPr marL="1252537" lvl="2" indent="-457200">
              <a:buFont typeface="+mj-lt"/>
              <a:buAutoNum type="alphaLcParenR"/>
            </a:pPr>
            <a:r>
              <a:rPr lang="en-US" dirty="0"/>
              <a:t>ECNAME_Revisions_R#.xlsx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Upload in the box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“Validate File”</a:t>
            </a:r>
          </a:p>
          <a:p>
            <a:pPr marL="685800" lvl="1" indent="-342900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159F4A-192B-B4A6-093D-8611ACA64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2C79A63-ACA2-FDC6-3EC4-AF976E91F5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Basic </a:t>
            </a:r>
            <a:r>
              <a:rPr lang="en-US" dirty="0" err="1"/>
              <a:t>udsp</a:t>
            </a:r>
            <a:r>
              <a:rPr lang="en-US" dirty="0"/>
              <a:t> workflow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7E42CD-CF0F-8D48-3215-C35D4D03D5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9292"/>
          <a:stretch>
            <a:fillRect/>
          </a:stretch>
        </p:blipFill>
        <p:spPr>
          <a:xfrm>
            <a:off x="7145255" y="1529667"/>
            <a:ext cx="4208546" cy="368560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93873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202B0-AB5E-CC94-4AE7-DB32D8BCC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7A697ED-AB29-D99D-11E3-6B9E5B97B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1C76FF-1D3B-8D11-906B-233814F162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1" y="1441262"/>
            <a:ext cx="5719762" cy="4757657"/>
          </a:xfrm>
        </p:spPr>
        <p:txBody>
          <a:bodyPr>
            <a:normAutofit/>
          </a:bodyPr>
          <a:lstStyle/>
          <a:p>
            <a:r>
              <a:rPr lang="en-US" dirty="0"/>
              <a:t>Step 3: Pass Validation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If your file does not pass validation, you will be directed to “error report” screen listing all errors</a:t>
            </a:r>
          </a:p>
          <a:p>
            <a:pPr marL="1252537" lvl="2" indent="-457200"/>
            <a:r>
              <a:rPr lang="en-US" dirty="0"/>
              <a:t>Can download error report for offline use with “Download Report” button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Keep uploading files until one passes validation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Click “Submit” to send to Energy Safety</a:t>
            </a:r>
          </a:p>
          <a:p>
            <a:pPr marL="800100" lvl="1" indent="-457200">
              <a:buFont typeface="+mj-lt"/>
              <a:buAutoNum type="arabicPeriod"/>
            </a:pPr>
            <a:endParaRPr lang="en-US" dirty="0"/>
          </a:p>
          <a:p>
            <a:pPr marL="685800" lvl="1" indent="-342900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BAC443-6988-B1D0-4B2B-64527726E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A571431-6133-4093-425B-EC92C6F85D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Basic </a:t>
            </a:r>
            <a:r>
              <a:rPr lang="en-US" dirty="0" err="1"/>
              <a:t>udsp</a:t>
            </a:r>
            <a:r>
              <a:rPr lang="en-US" dirty="0"/>
              <a:t> workflow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17B6E3-4977-E489-0DB7-038174FAD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5100" y="71438"/>
            <a:ext cx="5361902" cy="3224238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CF9CAC-F74C-AEED-95C9-2DAED2DE9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75" y="3361543"/>
            <a:ext cx="5162042" cy="3496457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C1266D5-32F6-F047-2A6B-F797E9749EE5}"/>
              </a:ext>
            </a:extLst>
          </p:cNvPr>
          <p:cNvSpPr/>
          <p:nvPr/>
        </p:nvSpPr>
        <p:spPr>
          <a:xfrm>
            <a:off x="6447234" y="6388497"/>
            <a:ext cx="464344" cy="2674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38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3AE93-3425-8B95-AEF7-80F4D4CD8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D15D868-26E0-4CD5-38DE-CADA0202A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4586A-FA69-45DE-6B41-86A9ED732B6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1" y="1441262"/>
            <a:ext cx="5719762" cy="4757657"/>
          </a:xfrm>
        </p:spPr>
        <p:txBody>
          <a:bodyPr>
            <a:normAutofit/>
          </a:bodyPr>
          <a:lstStyle/>
          <a:p>
            <a:r>
              <a:rPr lang="en-US" dirty="0"/>
              <a:t>Step 4: Energy Safety Approval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Energy Safety will approve or reject your file from within the portal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If rejected, will include instructions for resubmission (non-automated validation issues)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dirty="0"/>
              <a:t>If approved, file directly passes to E-filing, no further action needed.</a:t>
            </a:r>
          </a:p>
          <a:p>
            <a:pPr marL="1252537" lvl="2" indent="-457200"/>
            <a:r>
              <a:rPr lang="en-US" dirty="0"/>
              <a:t>Email notification will be sent</a:t>
            </a:r>
          </a:p>
          <a:p>
            <a:pPr marL="685800" lvl="1" indent="-342900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9897C7-35E9-48A7-B09D-8DC3FC3F3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75A4075-97E6-9FA6-7030-6B1CD76EF6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Basic </a:t>
            </a:r>
            <a:r>
              <a:rPr lang="en-US" dirty="0" err="1"/>
              <a:t>udsp</a:t>
            </a:r>
            <a:r>
              <a:rPr lang="en-US" dirty="0"/>
              <a:t> workflow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E4E3E13-B543-6F32-6EC6-C266E0074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2288" y="1340768"/>
            <a:ext cx="4770418" cy="1509678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46DAA6-057E-7710-9862-0CA92CE71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816" y="3281164"/>
            <a:ext cx="5084738" cy="1452782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13486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12E94-A49B-A32E-32B0-F9169F6157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C23B953-0BB1-CD88-5379-10DE6F4C29D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7A425C9-3189-8B21-7624-3A4494A03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/>
              <a:t>UDSP DEMO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11CA4E-0E3B-78D2-E870-DCC1F2C4C38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95D40D-5AEF-5682-665B-D99F0903B186}"/>
              </a:ext>
            </a:extLst>
          </p:cNvPr>
          <p:cNvSpPr txBox="1"/>
          <p:nvPr/>
        </p:nvSpPr>
        <p:spPr>
          <a:xfrm>
            <a:off x="601150" y="1908676"/>
            <a:ext cx="755225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Aptos" panose="02110004020202020204"/>
              <a:ea typeface="Aptos" panose="021100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159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40DEB17-2777-29FC-438D-7E01A5353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1F1158-D628-EE37-43B6-63B238300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4036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1154B-7493-21E3-B5E9-89DF08C29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0BCA5B-1A12-210F-8A77-C265A897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9FF071-E286-F186-DA79-1FB2FDF1A3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441262"/>
            <a:ext cx="8220075" cy="475765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We are opening up the UDSP for all utilities to create accounts and begin testing. </a:t>
            </a:r>
          </a:p>
          <a:p>
            <a:pPr lvl="1"/>
            <a:endParaRPr lang="en-US" dirty="0"/>
          </a:p>
          <a:p>
            <a:pPr marL="923925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This docket contains some generic test files you can use, or upload your own real or edited files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5858AF-770C-2B70-A338-D9E24F494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F5E7A5-4900-F8DC-EAFC-54EA55E4D4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User Accessibility Testing (UAT)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FC6171-7BFC-2057-F309-68B030537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361" y="2220175"/>
            <a:ext cx="4934639" cy="273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58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D61C8-3E7D-33BA-54F4-05A0ACB49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2386A09-2913-B13F-224C-F0129B7E5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64AD99-A1DE-F70C-C453-63CB98B443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441262"/>
            <a:ext cx="8220075" cy="4757657"/>
          </a:xfrm>
        </p:spPr>
        <p:txBody>
          <a:bodyPr>
            <a:normAutofit/>
          </a:bodyPr>
          <a:lstStyle/>
          <a:p>
            <a:r>
              <a:rPr lang="en-US" sz="2800" dirty="0"/>
              <a:t>Use the “Send feedback” button to make comments to Energy Safety on incorrect behavior, confusing design, or any other comments or questions. 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We will reply to your comments and </a:t>
            </a:r>
            <a:br>
              <a:rPr lang="en-US" sz="2800" dirty="0"/>
            </a:br>
            <a:r>
              <a:rPr lang="en-US" sz="2800" dirty="0"/>
              <a:t>update the site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D80C5-0C61-2AE9-D7B7-BC040D6B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654B5831-CDBD-AC2D-8016-9056F5B522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User Accessibility Testing (UAT)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B8BC65-BB62-BBBA-8EFE-F78943A0A4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724" t="23200" r="9909" b="4475"/>
          <a:stretch>
            <a:fillRect/>
          </a:stretch>
        </p:blipFill>
        <p:spPr>
          <a:xfrm>
            <a:off x="1035389" y="3073344"/>
            <a:ext cx="5060611" cy="558080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368796-002C-D3B8-6D23-C2DA917BE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473" y="3073344"/>
            <a:ext cx="4407604" cy="268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254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143CD-E84F-E1F2-8809-CD9B9ED4E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0719ECB-8360-795D-FD45-8D61D506C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4CCFC9-499E-B846-D205-EC0ACDAA24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441262"/>
            <a:ext cx="8220075" cy="4757657"/>
          </a:xfrm>
        </p:spPr>
        <p:txBody>
          <a:bodyPr>
            <a:normAutofit/>
          </a:bodyPr>
          <a:lstStyle/>
          <a:p>
            <a:r>
              <a:rPr lang="en-US" sz="2800" dirty="0"/>
              <a:t>UAT will end about a week before Q2 data submission due date (Aug 1, 2026)</a:t>
            </a:r>
          </a:p>
          <a:p>
            <a:r>
              <a:rPr lang="en-US" sz="2800" dirty="0"/>
              <a:t>We will redirect the UDSP to send submissions to the correct “Electrical: Data” case on E-filing.</a:t>
            </a:r>
          </a:p>
          <a:p>
            <a:pPr lvl="1"/>
            <a:r>
              <a:rPr lang="en-US" sz="2000" dirty="0"/>
              <a:t>All data sent to “Electrical: Data Test” will be deleted at this time.</a:t>
            </a:r>
          </a:p>
          <a:p>
            <a:pPr lvl="1"/>
            <a:r>
              <a:rPr lang="en-US" sz="2000" dirty="0"/>
              <a:t>All utilities will be notified via email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74FABF-94F9-5EF1-CC4C-BB5141C45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C7CA7E0-0143-1CBE-16FF-E766D868EB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User Accessibility Testing (UAT)</a:t>
            </a:r>
          </a:p>
        </p:txBody>
      </p:sp>
    </p:spTree>
    <p:extLst>
      <p:ext uri="{BB962C8B-B14F-4D97-AF65-F5344CB8AC3E}">
        <p14:creationId xmlns:p14="http://schemas.microsoft.com/office/powerpoint/2010/main" val="35360204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594FC-DD56-68E3-56C0-5F40224E1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20DB7E-43F3-F722-EB28-D74E8DF1CA3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B59D6A1-D42D-B303-3944-AE26F5766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981" y="2174429"/>
            <a:ext cx="6800892" cy="1809340"/>
          </a:xfrm>
        </p:spPr>
        <p:txBody>
          <a:bodyPr/>
          <a:lstStyle/>
          <a:p>
            <a:r>
              <a:rPr lang="en-US" sz="4400" dirty="0"/>
              <a:t>Public Comment or Question Period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84B59C8-83D2-DD15-690F-57A36EFD01B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143A2-34BF-B3C5-A141-6D41566B69F6}"/>
              </a:ext>
            </a:extLst>
          </p:cNvPr>
          <p:cNvSpPr txBox="1"/>
          <p:nvPr/>
        </p:nvSpPr>
        <p:spPr>
          <a:xfrm>
            <a:off x="1735932" y="4357687"/>
            <a:ext cx="4276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UDSP link: https://udsp.energysafety.ca.gov</a:t>
            </a:r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826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FF02D-F9DC-8990-B778-2C8340C56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76C8E57-3FE2-9B6E-546C-A7C286D5A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703C86-C636-5FA1-668E-FB65970851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441262"/>
            <a:ext cx="8220075" cy="4757657"/>
          </a:xfrm>
        </p:spPr>
        <p:txBody>
          <a:bodyPr>
            <a:normAutofit/>
          </a:bodyPr>
          <a:lstStyle/>
          <a:p>
            <a:r>
              <a:rPr lang="en-US" sz="2800" dirty="0"/>
              <a:t>Please send any additional questions or comments on UDSP to </a:t>
            </a:r>
            <a:r>
              <a:rPr lang="en-US" sz="2800" dirty="0">
                <a:hlinkClick r:id="rId2"/>
              </a:rPr>
              <a:t>clayton.strawn@energysafety.ca.gov</a:t>
            </a:r>
            <a:endParaRPr lang="en-US" sz="2800" dirty="0"/>
          </a:p>
          <a:p>
            <a:pPr lvl="1"/>
            <a:r>
              <a:rPr lang="en-US" sz="2000" dirty="0"/>
              <a:t>To remove existing users after they leave the organization, please send an email to the </a:t>
            </a:r>
            <a:r>
              <a:rPr lang="en-US" sz="2000"/>
              <a:t>address above.</a:t>
            </a:r>
            <a:endParaRPr lang="en-US" sz="12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1CF388-1136-27D4-2B30-823889C48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2CC2A9D-64F8-F048-75DD-9F6D3BE4A60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77901"/>
            <a:ext cx="11353800" cy="905436"/>
          </a:xfrm>
        </p:spPr>
        <p:txBody>
          <a:bodyPr/>
          <a:lstStyle/>
          <a:p>
            <a:r>
              <a:rPr lang="en-US" dirty="0"/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11922556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BBAAE6B-5024-77C4-D4FA-75281E43DA4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60D986F-EDE9-A2E4-B5C7-CC7C29AF92D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782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A30A8-D616-8F8A-7C6E-A80D3CF33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CFE14FF-6DCC-AB23-AB55-1FB438DD1BC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11FFEFD-534F-BFE3-3749-B6518B270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/>
              <a:t>SCREENSHOTS FOR LATER REFERENCE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DF422A-359C-B8E9-8D52-447F91B6F74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12F421-0C4A-BBD7-3E64-AC5CFBD02351}"/>
              </a:ext>
            </a:extLst>
          </p:cNvPr>
          <p:cNvSpPr txBox="1"/>
          <p:nvPr/>
        </p:nvSpPr>
        <p:spPr>
          <a:xfrm>
            <a:off x="601150" y="1908676"/>
            <a:ext cx="755225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Aptos" panose="02110004020202020204"/>
              <a:ea typeface="Aptos" panose="021100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3675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3177547-6720-E179-166B-9514A8F51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9DC710-EE20-5C0F-E3D6-3220F7AC2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67785B-3CBC-489E-7834-B99BCC8E3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780" y="136525"/>
            <a:ext cx="5525271" cy="61730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C47DCB-E934-BC5C-1437-B9D7E9B6BB63}"/>
              </a:ext>
            </a:extLst>
          </p:cNvPr>
          <p:cNvSpPr txBox="1"/>
          <p:nvPr/>
        </p:nvSpPr>
        <p:spPr>
          <a:xfrm>
            <a:off x="7250906" y="900113"/>
            <a:ext cx="3194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Request Access Page</a:t>
            </a:r>
          </a:p>
        </p:txBody>
      </p:sp>
    </p:spTree>
    <p:extLst>
      <p:ext uri="{BB962C8B-B14F-4D97-AF65-F5344CB8AC3E}">
        <p14:creationId xmlns:p14="http://schemas.microsoft.com/office/powerpoint/2010/main" val="22236768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4B0FB-B15B-4F73-EF1A-AB7ABBB6C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7E646B5-8D43-7A38-5688-C83861B5D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A3F8AF-B408-60BC-BCE3-9CA63663D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E84EB4-FA55-9C1B-E165-01E1E2022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0" y="130840"/>
            <a:ext cx="8028709" cy="6590636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3CFDE8-FFE1-6719-2106-D8916237FA53}"/>
              </a:ext>
            </a:extLst>
          </p:cNvPr>
          <p:cNvSpPr txBox="1"/>
          <p:nvPr/>
        </p:nvSpPr>
        <p:spPr>
          <a:xfrm>
            <a:off x="8515577" y="376893"/>
            <a:ext cx="2599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File Upload Page</a:t>
            </a:r>
          </a:p>
        </p:txBody>
      </p:sp>
    </p:spTree>
    <p:extLst>
      <p:ext uri="{BB962C8B-B14F-4D97-AF65-F5344CB8AC3E}">
        <p14:creationId xmlns:p14="http://schemas.microsoft.com/office/powerpoint/2010/main" val="7634369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7D961-6AE1-046E-6F31-35B85C818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A2449FA-F4A5-86A8-FE19-C186F82C5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A2E2B7-EF74-2FFB-AA93-369D880AB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F2C35A-EED6-03D9-116D-9FB784707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1" y="136525"/>
            <a:ext cx="6677619" cy="6584950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4D2AD7-0EB8-E0D1-FFCF-E8DCADD17716}"/>
              </a:ext>
            </a:extLst>
          </p:cNvPr>
          <p:cNvSpPr txBox="1"/>
          <p:nvPr/>
        </p:nvSpPr>
        <p:spPr>
          <a:xfrm>
            <a:off x="7250906" y="900113"/>
            <a:ext cx="44993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Validation Errors Page</a:t>
            </a:r>
          </a:p>
          <a:p>
            <a:r>
              <a:rPr lang="en-US" sz="2800" dirty="0"/>
              <a:t>(After Upload + click Validate)</a:t>
            </a:r>
          </a:p>
        </p:txBody>
      </p:sp>
    </p:spTree>
    <p:extLst>
      <p:ext uri="{BB962C8B-B14F-4D97-AF65-F5344CB8AC3E}">
        <p14:creationId xmlns:p14="http://schemas.microsoft.com/office/powerpoint/2010/main" val="12760799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72D44-30AE-0389-F697-FFA1627EC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E544FAE-6D0F-D439-1CA9-F7F00951C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5953F-159B-A2D1-8CF7-C087C2257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67A031-817F-08FB-518F-DA8CFB82E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28" y="253124"/>
            <a:ext cx="8457544" cy="646835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F20E75-E73D-BB28-757F-BBC6CAFE7273}"/>
              </a:ext>
            </a:extLst>
          </p:cNvPr>
          <p:cNvSpPr txBox="1"/>
          <p:nvPr/>
        </p:nvSpPr>
        <p:spPr>
          <a:xfrm>
            <a:off x="9058275" y="900113"/>
            <a:ext cx="26920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Validation Pass</a:t>
            </a:r>
          </a:p>
          <a:p>
            <a:r>
              <a:rPr lang="en-US" sz="2800" dirty="0"/>
              <a:t>(After Upload + click Validate and no errors)</a:t>
            </a:r>
          </a:p>
        </p:txBody>
      </p:sp>
    </p:spTree>
    <p:extLst>
      <p:ext uri="{BB962C8B-B14F-4D97-AF65-F5344CB8AC3E}">
        <p14:creationId xmlns:p14="http://schemas.microsoft.com/office/powerpoint/2010/main" val="2722560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A5C55-AF1B-8D4B-A143-6E5AB69C2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D6FDCBE-5A4B-9A5C-C728-22E5819C5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OFFICE OF ENERGY INFRASTRUCTURE SAFETY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8CD96-173F-7EE8-A1FE-52D75B68F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6B8F5-C0FF-495D-AA3D-EA7F01968553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A5A6D2-E6C2-5139-415F-43D8C96EC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49" y="663853"/>
            <a:ext cx="8722195" cy="4393563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337548-DEF9-C868-E56C-BC4E36E21591}"/>
              </a:ext>
            </a:extLst>
          </p:cNvPr>
          <p:cNvSpPr txBox="1"/>
          <p:nvPr/>
        </p:nvSpPr>
        <p:spPr>
          <a:xfrm>
            <a:off x="8958263" y="914401"/>
            <a:ext cx="305633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Dashboard</a:t>
            </a:r>
          </a:p>
          <a:p>
            <a:r>
              <a:rPr lang="en-US" sz="2800" dirty="0"/>
              <a:t>Shows all files uploaded and current status.</a:t>
            </a:r>
          </a:p>
          <a:p>
            <a:endParaRPr lang="en-US" sz="2800" dirty="0"/>
          </a:p>
          <a:p>
            <a:r>
              <a:rPr lang="en-US" sz="2800" dirty="0"/>
              <a:t>Automatically removes validation fails after approved file passed to </a:t>
            </a:r>
            <a:r>
              <a:rPr lang="en-US" sz="2800" dirty="0" err="1"/>
              <a:t>Efiling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93981941"/>
      </p:ext>
    </p:extLst>
  </p:cSld>
  <p:clrMapOvr>
    <a:masterClrMapping/>
  </p:clrMapOvr>
</p:sld>
</file>

<file path=ppt/theme/theme1.xml><?xml version="1.0" encoding="utf-8"?>
<a:theme xmlns:a="http://schemas.openxmlformats.org/drawingml/2006/main" name="OEIS Custom Theme">
  <a:themeElements>
    <a:clrScheme name="OEIS Colors 2">
      <a:dk1>
        <a:srgbClr val="0459A5"/>
      </a:dk1>
      <a:lt1>
        <a:srgbClr val="FFFFFF"/>
      </a:lt1>
      <a:dk2>
        <a:srgbClr val="000000"/>
      </a:dk2>
      <a:lt2>
        <a:srgbClr val="DCEEF5"/>
      </a:lt2>
      <a:accent1>
        <a:srgbClr val="80CBAA"/>
      </a:accent1>
      <a:accent2>
        <a:srgbClr val="E15E30"/>
      </a:accent2>
      <a:accent3>
        <a:srgbClr val="89C8DF"/>
      </a:accent3>
      <a:accent4>
        <a:srgbClr val="F3EC48"/>
      </a:accent4>
      <a:accent5>
        <a:srgbClr val="00A7E5"/>
      </a:accent5>
      <a:accent6>
        <a:srgbClr val="73449E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EIS Custom Theme">
  <a:themeElements>
    <a:clrScheme name="OEIS Colors 2">
      <a:dk1>
        <a:srgbClr val="0459A5"/>
      </a:dk1>
      <a:lt1>
        <a:srgbClr val="FFFFFF"/>
      </a:lt1>
      <a:dk2>
        <a:srgbClr val="000000"/>
      </a:dk2>
      <a:lt2>
        <a:srgbClr val="DCEEF5"/>
      </a:lt2>
      <a:accent1>
        <a:srgbClr val="80CBAA"/>
      </a:accent1>
      <a:accent2>
        <a:srgbClr val="E15E30"/>
      </a:accent2>
      <a:accent3>
        <a:srgbClr val="89C8DF"/>
      </a:accent3>
      <a:accent4>
        <a:srgbClr val="F3EC48"/>
      </a:accent4>
      <a:accent5>
        <a:srgbClr val="00A7E5"/>
      </a:accent5>
      <a:accent6>
        <a:srgbClr val="73449E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16686cd-6f9c-413d-87cc-11baceffc767" xsi:nil="true"/>
    <lcf76f155ced4ddcb4097134ff3c332f xmlns="37039c39-c35f-4521-8d10-108d8cff69f7">
      <Terms xmlns="http://schemas.microsoft.com/office/infopath/2007/PartnerControls"/>
    </lcf76f155ced4ddcb4097134ff3c332f>
    <Notes xmlns="37039c39-c35f-4521-8d10-108d8cff69f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F1A76745366642B1C96C3A3355EC23" ma:contentTypeVersion="23" ma:contentTypeDescription="Create a new document." ma:contentTypeScope="" ma:versionID="afad458bc09c822abc93c64fc94423bf">
  <xsd:schema xmlns:xsd="http://www.w3.org/2001/XMLSchema" xmlns:xs="http://www.w3.org/2001/XMLSchema" xmlns:p="http://schemas.microsoft.com/office/2006/metadata/properties" xmlns:ns2="37039c39-c35f-4521-8d10-108d8cff69f7" xmlns:ns3="016686cd-6f9c-413d-87cc-11baceffc767" targetNamespace="http://schemas.microsoft.com/office/2006/metadata/properties" ma:root="true" ma:fieldsID="3ec2c78b1975e0add37fded0e05c342a" ns2:_="" ns3:_="">
    <xsd:import namespace="37039c39-c35f-4521-8d10-108d8cff69f7"/>
    <xsd:import namespace="016686cd-6f9c-413d-87cc-11baceffc767"/>
    <xsd:element name="properties">
      <xsd:complexType>
        <xsd:sequence>
          <xsd:element name="documentManagement">
            <xsd:complexType>
              <xsd:all>
                <xsd:element ref="ns2:Notes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039c39-c35f-4521-8d10-108d8cff69f7" elementFormDefault="qualified">
    <xsd:import namespace="http://schemas.microsoft.com/office/2006/documentManagement/types"/>
    <xsd:import namespace="http://schemas.microsoft.com/office/infopath/2007/PartnerControls"/>
    <xsd:element name="Notes" ma:index="2" nillable="true" ma:displayName="Notes" ma:internalName="Notes0" ma:readOnly="false">
      <xsd:simpleType>
        <xsd:restriction base="dms:Text">
          <xsd:maxLength value="255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description="" ma:hidden="true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0049a74-a1b8-41cd-9345-412e7d55a0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hidden="true" ma:internalName="MediaServiceOCR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6686cd-6f9c-413d-87cc-11baceffc767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hidden="true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871a3ffa-3d6a-4229-bd33-e80e127f3dc1}" ma:internalName="TaxCatchAll" ma:readOnly="false" ma:showField="CatchAllData" ma:web="016686cd-6f9c-413d-87cc-11baceffc7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8D980E-CD82-444C-9BB8-97D88FA063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956ED0-BFA0-4D60-BD69-5AAEEF683AD4}">
  <ds:schemaRefs>
    <ds:schemaRef ds:uri="http://schemas.microsoft.com/office/2006/documentManagement/types"/>
    <ds:schemaRef ds:uri="http://schemas.openxmlformats.org/package/2006/metadata/core-properties"/>
    <ds:schemaRef ds:uri="37039c39-c35f-4521-8d10-108d8cff69f7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purl.org/dc/dcmitype/"/>
    <ds:schemaRef ds:uri="016686cd-6f9c-413d-87cc-11baceffc767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18FAF6D-384D-48E0-AF4D-BC40158357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039c39-c35f-4521-8d10-108d8cff69f7"/>
    <ds:schemaRef ds:uri="016686cd-6f9c-413d-87cc-11baceffc7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26154</TotalTime>
  <Words>889</Words>
  <Application>Microsoft Office PowerPoint</Application>
  <PresentationFormat>Widescreen</PresentationFormat>
  <Paragraphs>171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Aptos</vt:lpstr>
      <vt:lpstr>Arial</vt:lpstr>
      <vt:lpstr>Calibri</vt:lpstr>
      <vt:lpstr>Courier New</vt:lpstr>
      <vt:lpstr>Wingdings</vt:lpstr>
      <vt:lpstr>OEIS Custom Theme</vt:lpstr>
      <vt:lpstr>1_OEIS Custom Theme</vt:lpstr>
      <vt:lpstr>Utility data submission portal (UDSP)</vt:lpstr>
      <vt:lpstr>OVERVIEW</vt:lpstr>
      <vt:lpstr>PowerPoint Presentation</vt:lpstr>
      <vt:lpstr>PowerPoint Presentation</vt:lpstr>
      <vt:lpstr>Basic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UDSP DEMO</vt:lpstr>
      <vt:lpstr>PowerPoint Presentation</vt:lpstr>
      <vt:lpstr>PowerPoint Presentation</vt:lpstr>
      <vt:lpstr>PowerPoint Presentation</vt:lpstr>
      <vt:lpstr>PowerPoint Presentation</vt:lpstr>
      <vt:lpstr>Public Comment or Question Period</vt:lpstr>
      <vt:lpstr>PowerPoint Presentation</vt:lpstr>
      <vt:lpstr>PowerPoint Presentation</vt:lpstr>
      <vt:lpstr>SCREENSHOTS FOR LATER REFERENCE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Strawn, Clayton@EnergySafety</cp:lastModifiedBy>
  <cp:revision>23</cp:revision>
  <dcterms:modified xsi:type="dcterms:W3CDTF">2026-06-30T17:45:54Z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0x010100CFF1A76745366642B1C96C3A3355EC23</vt:lpwstr>
  </property>
  <property fmtid="{D5CDD505-2E9C-101B-9397-08002B2CF9AE}" pid="3" name="MediaServiceImageTags">
    <vt:lpwstr/>
  </property>
</Properties>
</file>