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82" r:id="rId5"/>
  </p:sldMasterIdLst>
  <p:notesMasterIdLst>
    <p:notesMasterId r:id="rId35"/>
  </p:notesMasterIdLst>
  <p:handoutMasterIdLst>
    <p:handoutMasterId r:id="rId36"/>
  </p:handoutMasterIdLst>
  <p:sldIdLst>
    <p:sldId id="256" r:id="rId6"/>
    <p:sldId id="257" r:id="rId7"/>
    <p:sldId id="281" r:id="rId8"/>
    <p:sldId id="8333" r:id="rId9"/>
    <p:sldId id="8328" r:id="rId10"/>
    <p:sldId id="8329" r:id="rId11"/>
    <p:sldId id="279" r:id="rId12"/>
    <p:sldId id="280" r:id="rId13"/>
    <p:sldId id="302" r:id="rId14"/>
    <p:sldId id="285" r:id="rId15"/>
    <p:sldId id="301" r:id="rId16"/>
    <p:sldId id="283" r:id="rId17"/>
    <p:sldId id="8352" r:id="rId18"/>
    <p:sldId id="8341" r:id="rId19"/>
    <p:sldId id="8351" r:id="rId20"/>
    <p:sldId id="8337" r:id="rId21"/>
    <p:sldId id="8336" r:id="rId22"/>
    <p:sldId id="8338" r:id="rId23"/>
    <p:sldId id="8340" r:id="rId24"/>
    <p:sldId id="8339" r:id="rId25"/>
    <p:sldId id="8349" r:id="rId26"/>
    <p:sldId id="8345" r:id="rId27"/>
    <p:sldId id="8346" r:id="rId28"/>
    <p:sldId id="8344" r:id="rId29"/>
    <p:sldId id="8348" r:id="rId30"/>
    <p:sldId id="8350" r:id="rId31"/>
    <p:sldId id="294" r:id="rId32"/>
    <p:sldId id="8334" r:id="rId33"/>
    <p:sldId id="8327" r:id="rId3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inn, Tom@EnergySafety" initials="FT" lastIdx="12" clrIdx="0">
    <p:extLst>
      <p:ext uri="{19B8F6BF-5375-455C-9EA6-DF929625EA0E}">
        <p15:presenceInfo xmlns:p15="http://schemas.microsoft.com/office/powerpoint/2012/main" userId="S::tom.finn@energysafety.ca.gov::508b7110-4179-4fc6-a882-76a2b5579ce2" providerId="AD"/>
      </p:ext>
    </p:extLst>
  </p:cmAuthor>
  <p:cmAuthor id="2" name="Marino, Tony@EnergySafety" initials="MT" lastIdx="1" clrIdx="1">
    <p:extLst>
      <p:ext uri="{19B8F6BF-5375-455C-9EA6-DF929625EA0E}">
        <p15:presenceInfo xmlns:p15="http://schemas.microsoft.com/office/powerpoint/2012/main" userId="S::tony.marino@energysafety.ca.gov::3a0dec69-e1d1-4be7-a6aa-3fd0e6ac1aa3" providerId="AD"/>
      </p:ext>
    </p:extLst>
  </p:cmAuthor>
  <p:cmAuthor id="3" name="Bravo, Veronica@EnergySafety" initials="BV" lastIdx="2" clrIdx="2">
    <p:extLst>
      <p:ext uri="{19B8F6BF-5375-455C-9EA6-DF929625EA0E}">
        <p15:presenceInfo xmlns:p15="http://schemas.microsoft.com/office/powerpoint/2012/main" userId="S::Veronica.Bravo@energysafety.ca.gov::2100a6e5-7455-4959-b1a1-fc44f87d91a4" providerId="AD"/>
      </p:ext>
    </p:extLst>
  </p:cmAuthor>
  <p:cmAuthor id="4" name="Branaman, Brittny@EnergySafety" initials="BB" lastIdx="9" clrIdx="3">
    <p:extLst>
      <p:ext uri="{19B8F6BF-5375-455C-9EA6-DF929625EA0E}">
        <p15:presenceInfo xmlns:p15="http://schemas.microsoft.com/office/powerpoint/2012/main" userId="S::brittny.branaman@energysafety.ca.gov::d55c52d7-b1bf-438b-a814-89c6a94813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2E6E35-03AD-4494-90E7-0DE374EA3136}" v="1" dt="2022-08-16T18:24:18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40" autoAdjust="0"/>
    <p:restoredTop sz="86385" autoAdjust="0"/>
  </p:normalViewPr>
  <p:slideViewPr>
    <p:cSldViewPr snapToGrid="0">
      <p:cViewPr varScale="1">
        <p:scale>
          <a:sx n="52" d="100"/>
          <a:sy n="52" d="100"/>
        </p:scale>
        <p:origin x="132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614FEB-A4CC-9C45-9E55-55D9B17DAA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81B417-2BC9-4748-8C57-26FF2C1E1C0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258279E-0063-1341-9052-BD5BB8D3EA78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4412F8-84D5-CB4D-8C19-7FF70D87B35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ADC4E5-0D1B-8647-A229-D194F166BAC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AFDE577-BB94-F94E-A6C8-E2BAE829A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25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45D3E90-4401-924E-AB60-B1B6C79DD483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8BC8885-BA77-6E4A-8A7E-300F60193B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835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13 syllables to 6!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739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639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57300" lvl="1" indent="-571500"/>
            <a:r>
              <a:rPr lang="en-US" sz="1400" b="1" dirty="0">
                <a:cs typeface="Calibri"/>
              </a:rPr>
              <a:t>Based on new tickets from Jan-Jun 2021</a:t>
            </a:r>
          </a:p>
          <a:p>
            <a:pPr marL="1257300" lvl="1" indent="-571500"/>
            <a:r>
              <a:rPr lang="en-US" sz="1400" b="1" dirty="0">
                <a:cs typeface="Calibri"/>
              </a:rPr>
              <a:t>Amount was decreased</a:t>
            </a:r>
          </a:p>
          <a:p>
            <a:pPr marL="1257300" lvl="1" indent="-571500"/>
            <a:r>
              <a:rPr lang="en-US" sz="1200" b="1" dirty="0">
                <a:cs typeface="Calibri"/>
              </a:rPr>
              <a:t>*USA North 811 members on July billing may receive an invoice by 3/1/2022</a:t>
            </a:r>
            <a:endParaRPr lang="en-US" sz="2000" b="1" dirty="0"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221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Needed to fairly allocate fee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C8885-BA77-6E4A-8A7E-300F60193B8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785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hyperlink" Target="http://www.energysafety.ca.gov/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1122363"/>
            <a:ext cx="6853518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6853518" cy="82204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Gradient_Top Bar_1">
            <a:extLst>
              <a:ext uri="{FF2B5EF4-FFF2-40B4-BE49-F238E27FC236}">
                <a16:creationId xmlns:a16="http://schemas.microsoft.com/office/drawing/2014/main" id="{60AF7CC2-C9EB-964C-B31B-C41352A9B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9" y="0"/>
            <a:ext cx="12184303" cy="611909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pic>
        <p:nvPicPr>
          <p:cNvPr id="9" name="Tower_Front Cover" descr="Icon of a transmission tower">
            <a:extLst>
              <a:ext uri="{FF2B5EF4-FFF2-40B4-BE49-F238E27FC236}">
                <a16:creationId xmlns:a16="http://schemas.microsoft.com/office/drawing/2014/main" id="{CC25086B-2530-EE4B-BE3E-DD5816DA1C4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8201" y="0"/>
            <a:ext cx="4679950" cy="6858000"/>
          </a:xfrm>
          <a:prstGeom prst="rect">
            <a:avLst/>
          </a:prstGeom>
        </p:spPr>
      </p:pic>
      <p:pic>
        <p:nvPicPr>
          <p:cNvPr id="10" name="OEIS_Logo_Round_4C_Large_300dpi" descr="Logo for Office of Energy Infrastructure Safety with picture of transmission tower and underground gas line">
            <a:extLst>
              <a:ext uri="{FF2B5EF4-FFF2-40B4-BE49-F238E27FC236}">
                <a16:creationId xmlns:a16="http://schemas.microsoft.com/office/drawing/2014/main" id="{DACE39A7-C494-C449-964F-7E46435673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202" y="4629727"/>
            <a:ext cx="1788606" cy="178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4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66656-3AEF-AB4C-ADB6-518DD79D4B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42900"/>
            <a:ext cx="6629400" cy="1574077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TYPE “OVERVIEW OR “INTRODUCTION”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4782-F63C-3142-86D0-7FC7CC1D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0A671-034D-D241-B2FC-E8675879E2C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546E65-E354-804E-80D6-0C9582F06B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035732"/>
            <a:ext cx="6629400" cy="375546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type introduction or overview body text here.</a:t>
            </a:r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pic>
        <p:nvPicPr>
          <p:cNvPr id="12" name="OEIS_Logo_Round_4C_Large_300dpi" descr="Logo for Office of Energy Infrastructure Safety with picture of transmission tower and underground gas line">
            <a:extLst>
              <a:ext uri="{FF2B5EF4-FFF2-40B4-BE49-F238E27FC236}">
                <a16:creationId xmlns:a16="http://schemas.microsoft.com/office/drawing/2014/main" id="{1A25D283-60FB-A042-9B5A-11382D8AF2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4546" y="2035732"/>
            <a:ext cx="2783921" cy="278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8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6F252E-7D40-B647-91BA-96B834EB49D0}"/>
              </a:ext>
            </a:extLst>
          </p:cNvPr>
          <p:cNvSpPr/>
          <p:nvPr userDrawn="1"/>
        </p:nvSpPr>
        <p:spPr>
          <a:xfrm>
            <a:off x="0" y="1142999"/>
            <a:ext cx="12188151" cy="50292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/>
          <p:nvPr userDrawn="1"/>
        </p:nvCxnSpPr>
        <p:spPr>
          <a:xfrm>
            <a:off x="6096000" y="1627909"/>
            <a:ext cx="0" cy="4313584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dient_Top Bar_2">
            <a:extLst>
              <a:ext uri="{FF2B5EF4-FFF2-40B4-BE49-F238E27FC236}">
                <a16:creationId xmlns:a16="http://schemas.microsoft.com/office/drawing/2014/main" id="{93FEB605-506D-D547-8786-22AC625DE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3849" y="-1"/>
            <a:ext cx="12184303" cy="11430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078ADF6-96E0-5B4D-86EF-4246D4FBB2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"/>
            <a:ext cx="10515600" cy="1142998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TYPE OPTIONAL HEADER HERE IN ALL CAPS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66CBEBB-09D0-6A45-BAC1-3B46C3380C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1627084"/>
            <a:ext cx="10515595" cy="4182046"/>
          </a:xfrm>
        </p:spPr>
        <p:txBody>
          <a:bodyPr numCol="2" spcCol="914400">
            <a:normAutofit/>
          </a:bodyPr>
          <a:lstStyle>
            <a:lvl1pPr marL="0" indent="0" algn="l">
              <a:buFontTx/>
              <a:buNone/>
              <a:defRPr lang="en-US" sz="2400" smtClean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type here for a two-column page which is mainly text.</a:t>
            </a:r>
          </a:p>
        </p:txBody>
      </p:sp>
    </p:spTree>
    <p:extLst>
      <p:ext uri="{BB962C8B-B14F-4D97-AF65-F5344CB8AC3E}">
        <p14:creationId xmlns:p14="http://schemas.microsoft.com/office/powerpoint/2010/main" val="688916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Gradient_Top Bar_2">
            <a:extLst>
              <a:ext uri="{FF2B5EF4-FFF2-40B4-BE49-F238E27FC236}">
                <a16:creationId xmlns:a16="http://schemas.microsoft.com/office/drawing/2014/main" id="{E695004F-84C9-754B-9719-A3AC19DA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3849" y="-1"/>
            <a:ext cx="12184303" cy="11430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/>
          <p:nvPr userDrawn="1"/>
        </p:nvCxnSpPr>
        <p:spPr>
          <a:xfrm>
            <a:off x="6096000" y="1627909"/>
            <a:ext cx="0" cy="4313584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286986-8FFF-8C47-9AB5-716A3AC25A7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1"/>
            <a:ext cx="9015653" cy="1142998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TYPE OPTIONAL HEADER HERE IN ALL CAPS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9EF5015-12A2-E946-A6BB-8146C27EA8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9" y="1627084"/>
            <a:ext cx="10515595" cy="4182046"/>
          </a:xfrm>
        </p:spPr>
        <p:txBody>
          <a:bodyPr numCol="2" spcCol="914400">
            <a:normAutofit/>
          </a:bodyPr>
          <a:lstStyle>
            <a:lvl1pPr marL="0" indent="0" algn="l">
              <a:buFontTx/>
              <a:buNone/>
              <a:defRPr sz="240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here for a two-column page which is mainly text.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  <p:pic>
        <p:nvPicPr>
          <p:cNvPr id="9" name="Picture 8" descr="Icon of a transmission tower">
            <a:extLst>
              <a:ext uri="{FF2B5EF4-FFF2-40B4-BE49-F238E27FC236}">
                <a16:creationId xmlns:a16="http://schemas.microsoft.com/office/drawing/2014/main" id="{15386A70-E6DB-8F4D-9925-1A9D8E08EE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5936" y="187177"/>
            <a:ext cx="1197864" cy="11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4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C119-3D3F-0F4B-8256-E6A87A126CE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 descr="A picture containing sky and two transmission towers, all in blue">
            <a:extLst>
              <a:ext uri="{FF2B5EF4-FFF2-40B4-BE49-F238E27FC236}">
                <a16:creationId xmlns:a16="http://schemas.microsoft.com/office/drawing/2014/main" id="{517F1FA9-1FAF-4A45-A6F1-D95CD705BB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5" y="-1"/>
            <a:ext cx="12185650" cy="6168325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6280186-BEAE-ED4A-9930-F4466A948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itle 20">
            <a:extLst>
              <a:ext uri="{FF2B5EF4-FFF2-40B4-BE49-F238E27FC236}">
                <a16:creationId xmlns:a16="http://schemas.microsoft.com/office/drawing/2014/main" id="{60B7C587-759C-EF4D-A50A-72053FF2E3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70659" y="2143495"/>
            <a:ext cx="3586348" cy="2945080"/>
          </a:xfrm>
          <a:prstGeom prst="rect">
            <a:avLst/>
          </a:prstGeom>
        </p:spPr>
        <p:txBody>
          <a:bodyPr anchor="t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FOR DIVIDER PAGE IN ALL CAPS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66CC09D-A676-8542-8D5A-20D0CD0265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58782" y="1644729"/>
            <a:ext cx="3621974" cy="463138"/>
          </a:xfrm>
        </p:spPr>
        <p:txBody>
          <a:bodyPr anchor="b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Type “Part 1” and center</a:t>
            </a:r>
          </a:p>
        </p:txBody>
      </p:sp>
    </p:spTree>
    <p:extLst>
      <p:ext uri="{BB962C8B-B14F-4D97-AF65-F5344CB8AC3E}">
        <p14:creationId xmlns:p14="http://schemas.microsoft.com/office/powerpoint/2010/main" val="123471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CBA415-317F-E645-B85E-102E6CD6E2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17061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C119-3D3F-0F4B-8256-E6A87A126CE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20">
            <a:extLst>
              <a:ext uri="{FF2B5EF4-FFF2-40B4-BE49-F238E27FC236}">
                <a16:creationId xmlns:a16="http://schemas.microsoft.com/office/drawing/2014/main" id="{60B7C587-759C-EF4D-A50A-72053FF2E3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70659" y="2143495"/>
            <a:ext cx="3586348" cy="2945080"/>
          </a:xfrm>
          <a:prstGeom prst="rect">
            <a:avLst/>
          </a:prstGeom>
        </p:spPr>
        <p:txBody>
          <a:bodyPr anchor="t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FOR DIVIDER PAGE IN ALL CAPS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66CC09D-A676-8542-8D5A-20D0CD0265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58782" y="1644729"/>
            <a:ext cx="3621974" cy="463138"/>
          </a:xfrm>
        </p:spPr>
        <p:txBody>
          <a:bodyPr anchor="b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Type “Part 1” and center</a:t>
            </a:r>
          </a:p>
        </p:txBody>
      </p:sp>
    </p:spTree>
    <p:extLst>
      <p:ext uri="{BB962C8B-B14F-4D97-AF65-F5344CB8AC3E}">
        <p14:creationId xmlns:p14="http://schemas.microsoft.com/office/powerpoint/2010/main" val="1904497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oPJv4QwJlg-unsplash" descr="A California photo containing sky and a wooded mountainside">
            <a:extLst>
              <a:ext uri="{FF2B5EF4-FFF2-40B4-BE49-F238E27FC236}">
                <a16:creationId xmlns:a16="http://schemas.microsoft.com/office/drawing/2014/main" id="{DC9AFF88-5457-624F-8BCB-4B04F6744F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52"/>
          <a:stretch/>
        </p:blipFill>
        <p:spPr>
          <a:xfrm>
            <a:off x="2484009" y="0"/>
            <a:ext cx="9704143" cy="61722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DBA9F-DD30-4847-85E2-BC993FE69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9AC6-52B6-1547-BFF8-B32806A8C9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B055-97F7-A040-BD06-3D4DFD87F85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8CE35F-63B2-1842-8171-A369EA882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3F27690A-0F62-604E-AF83-8828844C82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505693"/>
            <a:ext cx="6629400" cy="2410691"/>
          </a:xfrm>
        </p:spPr>
        <p:txBody>
          <a:bodyPr anchor="ctr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This slide is to be used to break up text heavy slides.</a:t>
            </a:r>
          </a:p>
        </p:txBody>
      </p:sp>
    </p:spTree>
    <p:extLst>
      <p:ext uri="{BB962C8B-B14F-4D97-AF65-F5344CB8AC3E}">
        <p14:creationId xmlns:p14="http://schemas.microsoft.com/office/powerpoint/2010/main" val="1843629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35D94E3-DFD7-D74C-956B-B2AAA144D79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60073" y="0"/>
            <a:ext cx="9528752" cy="61722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DBA9F-DD30-4847-85E2-BC993FE69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9AC6-52B6-1547-BFF8-B32806A8C9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B055-97F7-A040-BD06-3D4DFD87F85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3F27690A-0F62-604E-AF83-8828844C82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505693"/>
            <a:ext cx="6629400" cy="2410691"/>
          </a:xfrm>
        </p:spPr>
        <p:txBody>
          <a:bodyPr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This slide is to be used to break up text heavy slides.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439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lifornia photo containing mountains, a grass valley, and nature with transmission towers">
            <a:extLst>
              <a:ext uri="{FF2B5EF4-FFF2-40B4-BE49-F238E27FC236}">
                <a16:creationId xmlns:a16="http://schemas.microsoft.com/office/drawing/2014/main" id="{AB54564B-4127-7D4D-9E65-32E9339882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1722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C119-3D3F-0F4B-8256-E6A87A126CE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FF43494-2868-BB4F-AD1F-FC43A214A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034192" y="1061681"/>
            <a:ext cx="4123616" cy="4137014"/>
          </a:xfrm>
          <a:prstGeom prst="ellipse">
            <a:avLst/>
          </a:prstGeom>
          <a:solidFill>
            <a:srgbClr val="045A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D2D3B4E-7797-434D-98F4-3A1FD04E10A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35930" y="1906687"/>
            <a:ext cx="3106272" cy="2557737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type quote or highlighted statistic. This sample page uses a photo as background for variation to help break up slides with a lot of information.</a:t>
            </a:r>
          </a:p>
        </p:txBody>
      </p:sp>
    </p:spTree>
    <p:extLst>
      <p:ext uri="{BB962C8B-B14F-4D97-AF65-F5344CB8AC3E}">
        <p14:creationId xmlns:p14="http://schemas.microsoft.com/office/powerpoint/2010/main" val="83876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BC6C67D-2E0A-4D4A-A026-2EBC630938B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172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C119-3D3F-0F4B-8256-E6A87A126CE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D2D3B4E-7797-434D-98F4-3A1FD04E10A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35930" y="1906687"/>
            <a:ext cx="3106272" cy="2557737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type quote or highlighted statistic. This sample page uses a photo as background for variation to help break up slides with a lot of information.</a:t>
            </a:r>
          </a:p>
        </p:txBody>
      </p:sp>
    </p:spTree>
    <p:extLst>
      <p:ext uri="{BB962C8B-B14F-4D97-AF65-F5344CB8AC3E}">
        <p14:creationId xmlns:p14="http://schemas.microsoft.com/office/powerpoint/2010/main" val="1635675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535610-52D4-7340-9DF3-33A87DA2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B0248-48BC-AC4E-9A99-00CF7BD0EFD4}" type="datetime1">
              <a:rPr lang="en-US" smtClean="0"/>
              <a:t>8/16/2022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D8EF-0174-784E-ACAC-B477DE71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674E9-906B-1942-8828-345032A30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Gradient_Right Side_1">
            <a:extLst>
              <a:ext uri="{FF2B5EF4-FFF2-40B4-BE49-F238E27FC236}">
                <a16:creationId xmlns:a16="http://schemas.microsoft.com/office/drawing/2014/main" id="{C8321213-052C-B344-A79B-141CAFDE7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6096000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1F8DB01-B42C-304D-B64A-4B3A40D09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6193" y="1061681"/>
            <a:ext cx="4123616" cy="4137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4228B782-A5B8-DD45-AF13-4BD554BE3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54827" y="1076253"/>
            <a:ext cx="3586348" cy="4137014"/>
          </a:xfrm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TYPE </a:t>
            </a:r>
            <a:br>
              <a:rPr lang="en-US"/>
            </a:br>
            <a:r>
              <a:rPr lang="en-US"/>
              <a:t>HEADING HERE IN ALL CAPS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52694DC6-C250-234C-AF3D-1B072B42D6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13378" y="1237130"/>
            <a:ext cx="4132961" cy="1546412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240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Type text here. Sample of a page layout when photo is preferred small or quality dictates size.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1D77E3D-E3D1-014D-AFF9-AD37DEA68E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466013" y="3198813"/>
            <a:ext cx="3427412" cy="2287587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86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62D9-28A9-2845-9485-B6D4F815DB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74957"/>
            <a:ext cx="10515600" cy="1588945"/>
          </a:xfrm>
        </p:spPr>
        <p:txBody>
          <a:bodyPr anchor="ctr" anchorCtr="0"/>
          <a:lstStyle/>
          <a:p>
            <a:r>
              <a:rPr lang="en-US"/>
              <a:t>TYPE HEADING IN ALL CAPS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81A97B-8463-F14F-997E-08A737024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34DAF-2B33-444F-9D9A-16569689BE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01653-9FF6-1947-B044-BF04FBAEBED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583C468C-CE84-5F43-B47E-3A1D6DF46AE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31854"/>
            <a:ext cx="3200400" cy="2738725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sz="240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to describe a graph, photo, or infographic at right.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A1BEFA44-DDA2-1E48-AE55-FCE40C342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19646" y="2131854"/>
            <a:ext cx="6835742" cy="37176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489A1E7-40ED-7144-B0A5-B5E0391A2F5C}"/>
              </a:ext>
            </a:extLst>
          </p:cNvPr>
          <p:cNvCxnSpPr>
            <a:cxnSpLocks/>
          </p:cNvCxnSpPr>
          <p:nvPr userDrawn="1"/>
        </p:nvCxnSpPr>
        <p:spPr>
          <a:xfrm>
            <a:off x="4280647" y="2131854"/>
            <a:ext cx="0" cy="3717617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D90AC6C-0EB1-6540-8630-7B3D3CBB26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038531"/>
            <a:ext cx="3200400" cy="810940"/>
          </a:xfrm>
        </p:spPr>
        <p:txBody>
          <a:bodyPr anchor="b" anchorCtr="0">
            <a:normAutofit/>
          </a:bodyPr>
          <a:lstStyle>
            <a:lvl1pPr marL="0" indent="0" algn="l">
              <a:buFontTx/>
              <a:buNone/>
              <a:defRPr sz="1600" i="1"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This can be a source note or other brief info about the graphic.</a:t>
            </a:r>
          </a:p>
        </p:txBody>
      </p:sp>
    </p:spTree>
    <p:extLst>
      <p:ext uri="{BB962C8B-B14F-4D97-AF65-F5344CB8AC3E}">
        <p14:creationId xmlns:p14="http://schemas.microsoft.com/office/powerpoint/2010/main" val="1299900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8B492-B5AB-5F47-9DF7-C744D21E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BC0AC-D23B-5E47-ADF6-CF63C04644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602DD-2043-F044-9467-3F65530AF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FEA94C-F47E-0B4A-87A9-4E9FB58CA98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921620"/>
            <a:ext cx="0" cy="2869581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dient_Right Side_1">
            <a:extLst>
              <a:ext uri="{FF2B5EF4-FFF2-40B4-BE49-F238E27FC236}">
                <a16:creationId xmlns:a16="http://schemas.microsoft.com/office/drawing/2014/main" id="{116F1D01-CAEA-514D-B160-9AC612738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139EEACB-C7AE-5446-9995-2E5770EDD7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199" y="3017177"/>
            <a:ext cx="5051611" cy="2774024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two column layout with photos.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84BCCAF9-D01E-8D40-84E2-570024C9074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7705" y="3017177"/>
            <a:ext cx="5051611" cy="2774024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two column layout with photos.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4049E67-42C1-BB4E-83F7-C18CE2AAA07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819275" y="473075"/>
            <a:ext cx="3089275" cy="207327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2A3E4025-082F-7B44-B69C-07A8DC82B6D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274502" y="473075"/>
            <a:ext cx="3089275" cy="207327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759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797D4E-C50E-5344-846F-B7B653B6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814E-5C67-1442-8F8C-E0D76F12BC79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9F58C-33A6-6344-87D3-1EFB7156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Gradient_Right Side_1">
            <a:extLst>
              <a:ext uri="{FF2B5EF4-FFF2-40B4-BE49-F238E27FC236}">
                <a16:creationId xmlns:a16="http://schemas.microsoft.com/office/drawing/2014/main" id="{141F5E7B-151E-544C-9A7F-62C225163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44832B-61FE-A940-9911-8B17119F3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411562"/>
            <a:ext cx="3200400" cy="3397567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three-step process.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34B2D1E-B244-4A4A-A7E9-8103B78CE4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2411561"/>
            <a:ext cx="3200400" cy="3401568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three-step process.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A01A6FE-5513-094E-8FBC-DA378EE6F26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0282" y="2411562"/>
            <a:ext cx="3200400" cy="3397567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three-step process.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5E1493-01B2-6342-B77E-37DC6067F18F}"/>
              </a:ext>
            </a:extLst>
          </p:cNvPr>
          <p:cNvCxnSpPr>
            <a:cxnSpLocks/>
          </p:cNvCxnSpPr>
          <p:nvPr userDrawn="1"/>
        </p:nvCxnSpPr>
        <p:spPr>
          <a:xfrm>
            <a:off x="4277599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C8630A-BF6B-6541-894B-8C54F1B45FDF}"/>
              </a:ext>
            </a:extLst>
          </p:cNvPr>
          <p:cNvCxnSpPr>
            <a:cxnSpLocks/>
          </p:cNvCxnSpPr>
          <p:nvPr userDrawn="1"/>
        </p:nvCxnSpPr>
        <p:spPr>
          <a:xfrm>
            <a:off x="7924800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EFEF357E-F439-0647-AA3C-354EB32A2282}"/>
              </a:ext>
            </a:extLst>
          </p:cNvPr>
          <p:cNvSpPr/>
          <p:nvPr userDrawn="1"/>
        </p:nvSpPr>
        <p:spPr>
          <a:xfrm>
            <a:off x="18624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B0C96A9-5E3A-894E-9EDA-FDAF6E728AD9}"/>
              </a:ext>
            </a:extLst>
          </p:cNvPr>
          <p:cNvSpPr/>
          <p:nvPr userDrawn="1"/>
        </p:nvSpPr>
        <p:spPr>
          <a:xfrm>
            <a:off x="5522259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5FFF09-0F68-B14C-A807-A76BD22B6598}"/>
              </a:ext>
            </a:extLst>
          </p:cNvPr>
          <p:cNvSpPr/>
          <p:nvPr userDrawn="1"/>
        </p:nvSpPr>
        <p:spPr>
          <a:xfrm>
            <a:off x="9177618" y="394446"/>
            <a:ext cx="1151965" cy="11519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12CBDF81-6DAD-364E-A57B-51FF208665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574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8E0E4CBC-4B70-BB49-9197-DB9F1B6B100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150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C0800415-7371-3645-9B46-F8BB9DDF07C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72600" y="394446"/>
            <a:ext cx="766482" cy="115196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4096221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797D4E-C50E-5344-846F-B7B653B6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814E-5C67-1442-8F8C-E0D76F12BC79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9F58C-33A6-6344-87D3-1EFB7156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Gradient_Right Side_1">
            <a:extLst>
              <a:ext uri="{FF2B5EF4-FFF2-40B4-BE49-F238E27FC236}">
                <a16:creationId xmlns:a16="http://schemas.microsoft.com/office/drawing/2014/main" id="{141F5E7B-151E-544C-9A7F-62C225163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151" cy="1828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44832B-61FE-A940-9911-8B17119F3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411562"/>
            <a:ext cx="3200400" cy="3397567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 column layout. 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34B2D1E-B244-4A4A-A7E9-8103B78CE4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2411561"/>
            <a:ext cx="3200400" cy="3401568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 column layout. 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A01A6FE-5513-094E-8FBC-DA378EE6F26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0282" y="2411562"/>
            <a:ext cx="3200400" cy="3397567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/>
              <a:t>Click to type info for a three column layout.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5E1493-01B2-6342-B77E-37DC6067F18F}"/>
              </a:ext>
            </a:extLst>
          </p:cNvPr>
          <p:cNvCxnSpPr>
            <a:cxnSpLocks/>
          </p:cNvCxnSpPr>
          <p:nvPr userDrawn="1"/>
        </p:nvCxnSpPr>
        <p:spPr>
          <a:xfrm>
            <a:off x="4277599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C8630A-BF6B-6541-894B-8C54F1B45FDF}"/>
              </a:ext>
            </a:extLst>
          </p:cNvPr>
          <p:cNvCxnSpPr>
            <a:cxnSpLocks/>
          </p:cNvCxnSpPr>
          <p:nvPr userDrawn="1"/>
        </p:nvCxnSpPr>
        <p:spPr>
          <a:xfrm>
            <a:off x="7924800" y="2411562"/>
            <a:ext cx="3048" cy="3435802"/>
          </a:xfrm>
          <a:prstGeom prst="line">
            <a:avLst/>
          </a:prstGeom>
          <a:ln w="28575">
            <a:solidFill>
              <a:srgbClr val="80CB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A8BFED9B-B2D1-C842-A29A-AB7E5AEC8F2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677988" y="617538"/>
            <a:ext cx="1520825" cy="1519237"/>
          </a:xfrm>
        </p:spPr>
        <p:txBody>
          <a:bodyPr>
            <a:normAutofit/>
          </a:bodyPr>
          <a:lstStyle>
            <a:lvl3pPr marL="914400" indent="0">
              <a:buNone/>
              <a:defRPr sz="1400"/>
            </a:lvl3pPr>
          </a:lstStyle>
          <a:p>
            <a:pPr lvl="2"/>
            <a:r>
              <a:rPr lang="en-US"/>
              <a:t>Add Picture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7CA263FB-45B7-8442-B208-845B411F72A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35588" y="617538"/>
            <a:ext cx="1520825" cy="1519237"/>
          </a:xfrm>
        </p:spPr>
        <p:txBody>
          <a:bodyPr>
            <a:normAutofit/>
          </a:bodyPr>
          <a:lstStyle>
            <a:lvl3pPr marL="9144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/>
            </a:lvl3pPr>
          </a:lstStyle>
          <a:p>
            <a:pPr marL="914400" marR="0" lvl="2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Add Picture</a:t>
            </a:r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D3289675-0A2D-F14C-A5D2-155A5913E51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993188" y="617538"/>
            <a:ext cx="1520825" cy="1519237"/>
          </a:xfrm>
        </p:spPr>
        <p:txBody>
          <a:bodyPr>
            <a:normAutofit/>
          </a:bodyPr>
          <a:lstStyle>
            <a:lvl3pPr marL="9144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/>
            </a:lvl3pPr>
          </a:lstStyle>
          <a:p>
            <a:pPr marL="914400" marR="0" lvl="2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Add Picture</a:t>
            </a:r>
          </a:p>
        </p:txBody>
      </p:sp>
    </p:spTree>
    <p:extLst>
      <p:ext uri="{BB962C8B-B14F-4D97-AF65-F5344CB8AC3E}">
        <p14:creationId xmlns:p14="http://schemas.microsoft.com/office/powerpoint/2010/main" val="1921622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2DB0A43-98A4-C24F-878D-09BA84EA4EB1}"/>
              </a:ext>
            </a:extLst>
          </p:cNvPr>
          <p:cNvSpPr/>
          <p:nvPr userDrawn="1"/>
        </p:nvSpPr>
        <p:spPr>
          <a:xfrm>
            <a:off x="0" y="0"/>
            <a:ext cx="8126716" cy="617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4782-F63C-3142-86D0-7FC7CC1D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0A671-034D-D241-B2FC-E8675879E2C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Gradient_Right Side_1">
            <a:extLst>
              <a:ext uri="{FF2B5EF4-FFF2-40B4-BE49-F238E27FC236}">
                <a16:creationId xmlns:a16="http://schemas.microsoft.com/office/drawing/2014/main" id="{19C8ED75-BEAC-8046-AE47-2FECF9BA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126716" y="0"/>
            <a:ext cx="4061435" cy="61722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8E5BFB-3A11-A84F-9A36-2D23788121E9}"/>
              </a:ext>
            </a:extLst>
          </p:cNvPr>
          <p:cNvSpPr txBox="1"/>
          <p:nvPr userDrawn="1"/>
        </p:nvSpPr>
        <p:spPr>
          <a:xfrm>
            <a:off x="838200" y="2624435"/>
            <a:ext cx="662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bg1"/>
                </a:solidFill>
              </a:rPr>
              <a:t>QUESTIONS?</a:t>
            </a:r>
          </a:p>
        </p:txBody>
      </p:sp>
      <p:pic>
        <p:nvPicPr>
          <p:cNvPr id="9" name="Picture 8" descr="Large Question Mark used as a graphic icon">
            <a:extLst>
              <a:ext uri="{FF2B5EF4-FFF2-40B4-BE49-F238E27FC236}">
                <a16:creationId xmlns:a16="http://schemas.microsoft.com/office/drawing/2014/main" id="{975E0F25-A193-024B-8CA2-2B2EEF08D2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3180" y="1312125"/>
            <a:ext cx="2095500" cy="3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53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858F70B2-74AC-6540-9DDB-2426331F45FE}"/>
              </a:ext>
            </a:extLst>
          </p:cNvPr>
          <p:cNvSpPr/>
          <p:nvPr userDrawn="1"/>
        </p:nvSpPr>
        <p:spPr>
          <a:xfrm>
            <a:off x="0" y="4474395"/>
            <a:ext cx="12188152" cy="1752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3335E-C4E3-904E-A48C-9D306491A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FA57D-DAA8-674B-975C-648A38A062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4198F-6599-FE45-A8CA-03724476BF7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30" name="object 6">
            <a:extLst>
              <a:ext uri="{FF2B5EF4-FFF2-40B4-BE49-F238E27FC236}">
                <a16:creationId xmlns:a16="http://schemas.microsoft.com/office/drawing/2014/main" id="{01CB4B2E-313B-1A4A-89C0-B594512EB075}"/>
              </a:ext>
            </a:extLst>
          </p:cNvPr>
          <p:cNvSpPr txBox="1"/>
          <p:nvPr userDrawn="1"/>
        </p:nvSpPr>
        <p:spPr>
          <a:xfrm>
            <a:off x="3309588" y="3332716"/>
            <a:ext cx="5466112" cy="472157"/>
          </a:xfrm>
          <a:prstGeom prst="rect">
            <a:avLst/>
          </a:prstGeom>
        </p:spPr>
        <p:txBody>
          <a:bodyPr vert="horz" wrap="square" lIns="0" tIns="10391" rIns="0" bIns="0" rtlCol="0">
            <a:spAutoFit/>
          </a:bodyPr>
          <a:lstStyle/>
          <a:p>
            <a:pPr marL="7697">
              <a:spcBef>
                <a:spcPts val="82"/>
              </a:spcBef>
            </a:pPr>
            <a:r>
              <a:rPr sz="3000" b="1" spc="36">
                <a:solidFill>
                  <a:srgbClr val="005BA6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www.energysafety.ca.gov</a:t>
            </a:r>
            <a:endParaRPr sz="3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1" name="object 7" descr="Logo for Office of Energy Infrastructure Safety with picture of transmission tower and underground gas line">
            <a:extLst>
              <a:ext uri="{FF2B5EF4-FFF2-40B4-BE49-F238E27FC236}">
                <a16:creationId xmlns:a16="http://schemas.microsoft.com/office/drawing/2014/main" id="{DDB3FE9B-5391-D447-AE72-45D6327E672E}"/>
              </a:ext>
            </a:extLst>
          </p:cNvPr>
          <p:cNvGrpSpPr/>
          <p:nvPr userDrawn="1"/>
        </p:nvGrpSpPr>
        <p:grpSpPr>
          <a:xfrm>
            <a:off x="933411" y="998112"/>
            <a:ext cx="1740285" cy="1740285"/>
            <a:chOff x="1533778" y="1646885"/>
            <a:chExt cx="2871470" cy="2871470"/>
          </a:xfrm>
        </p:grpSpPr>
        <p:pic>
          <p:nvPicPr>
            <p:cNvPr id="32" name="object 8">
              <a:extLst>
                <a:ext uri="{FF2B5EF4-FFF2-40B4-BE49-F238E27FC236}">
                  <a16:creationId xmlns:a16="http://schemas.microsoft.com/office/drawing/2014/main" id="{E9474EF5-A5B2-DD47-964F-CBAEAF7E422F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33778" y="1646885"/>
              <a:ext cx="2870923" cy="2870934"/>
            </a:xfrm>
            <a:prstGeom prst="rect">
              <a:avLst/>
            </a:prstGeom>
          </p:spPr>
        </p:pic>
        <p:pic>
          <p:nvPicPr>
            <p:cNvPr id="33" name="object 9">
              <a:extLst>
                <a:ext uri="{FF2B5EF4-FFF2-40B4-BE49-F238E27FC236}">
                  <a16:creationId xmlns:a16="http://schemas.microsoft.com/office/drawing/2014/main" id="{99067386-B3F3-7743-91A8-DE9D4E7DBA0D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70066" y="2083169"/>
              <a:ext cx="1998344" cy="1548360"/>
            </a:xfrm>
            <a:prstGeom prst="rect">
              <a:avLst/>
            </a:prstGeom>
          </p:spPr>
        </p:pic>
        <p:sp>
          <p:nvSpPr>
            <p:cNvPr id="34" name="object 10">
              <a:extLst>
                <a:ext uri="{FF2B5EF4-FFF2-40B4-BE49-F238E27FC236}">
                  <a16:creationId xmlns:a16="http://schemas.microsoft.com/office/drawing/2014/main" id="{45A823C1-1B43-F447-B8C3-302E3DD910CB}"/>
                </a:ext>
              </a:extLst>
            </p:cNvPr>
            <p:cNvSpPr/>
            <p:nvPr/>
          </p:nvSpPr>
          <p:spPr>
            <a:xfrm>
              <a:off x="2134683" y="3631530"/>
              <a:ext cx="1669414" cy="450215"/>
            </a:xfrm>
            <a:custGeom>
              <a:avLst/>
              <a:gdLst/>
              <a:ahLst/>
              <a:cxnLst/>
              <a:rect l="l" t="t" r="r" b="b"/>
              <a:pathLst>
                <a:path w="1669414" h="450214">
                  <a:moveTo>
                    <a:pt x="1669104" y="0"/>
                  </a:moveTo>
                  <a:lnTo>
                    <a:pt x="0" y="0"/>
                  </a:lnTo>
                  <a:lnTo>
                    <a:pt x="12408" y="18824"/>
                  </a:lnTo>
                  <a:lnTo>
                    <a:pt x="38981" y="55422"/>
                  </a:lnTo>
                  <a:lnTo>
                    <a:pt x="67143" y="90745"/>
                  </a:lnTo>
                  <a:lnTo>
                    <a:pt x="96842" y="124741"/>
                  </a:lnTo>
                  <a:lnTo>
                    <a:pt x="128025" y="157356"/>
                  </a:lnTo>
                  <a:lnTo>
                    <a:pt x="160640" y="188540"/>
                  </a:lnTo>
                  <a:lnTo>
                    <a:pt x="194635" y="218239"/>
                  </a:lnTo>
                  <a:lnTo>
                    <a:pt x="229958" y="246402"/>
                  </a:lnTo>
                  <a:lnTo>
                    <a:pt x="266556" y="272975"/>
                  </a:lnTo>
                  <a:lnTo>
                    <a:pt x="304376" y="297907"/>
                  </a:lnTo>
                  <a:lnTo>
                    <a:pt x="343367" y="321145"/>
                  </a:lnTo>
                  <a:lnTo>
                    <a:pt x="383477" y="342636"/>
                  </a:lnTo>
                  <a:lnTo>
                    <a:pt x="424652" y="362330"/>
                  </a:lnTo>
                  <a:lnTo>
                    <a:pt x="466840" y="380172"/>
                  </a:lnTo>
                  <a:lnTo>
                    <a:pt x="509990" y="396112"/>
                  </a:lnTo>
                  <a:lnTo>
                    <a:pt x="554048" y="410096"/>
                  </a:lnTo>
                  <a:lnTo>
                    <a:pt x="598963" y="422072"/>
                  </a:lnTo>
                  <a:lnTo>
                    <a:pt x="644683" y="431988"/>
                  </a:lnTo>
                  <a:lnTo>
                    <a:pt x="691154" y="439792"/>
                  </a:lnTo>
                  <a:lnTo>
                    <a:pt x="738324" y="445431"/>
                  </a:lnTo>
                  <a:lnTo>
                    <a:pt x="786142" y="448852"/>
                  </a:lnTo>
                  <a:lnTo>
                    <a:pt x="834554" y="450004"/>
                  </a:lnTo>
                  <a:lnTo>
                    <a:pt x="882965" y="448852"/>
                  </a:lnTo>
                  <a:lnTo>
                    <a:pt x="930781" y="445431"/>
                  </a:lnTo>
                  <a:lnTo>
                    <a:pt x="977951" y="439792"/>
                  </a:lnTo>
                  <a:lnTo>
                    <a:pt x="1024421" y="431988"/>
                  </a:lnTo>
                  <a:lnTo>
                    <a:pt x="1070139" y="422072"/>
                  </a:lnTo>
                  <a:lnTo>
                    <a:pt x="1115053" y="410096"/>
                  </a:lnTo>
                  <a:lnTo>
                    <a:pt x="1159111" y="396112"/>
                  </a:lnTo>
                  <a:lnTo>
                    <a:pt x="1202260" y="380172"/>
                  </a:lnTo>
                  <a:lnTo>
                    <a:pt x="1244448" y="362330"/>
                  </a:lnTo>
                  <a:lnTo>
                    <a:pt x="1285623" y="342636"/>
                  </a:lnTo>
                  <a:lnTo>
                    <a:pt x="1325732" y="321145"/>
                  </a:lnTo>
                  <a:lnTo>
                    <a:pt x="1364723" y="297907"/>
                  </a:lnTo>
                  <a:lnTo>
                    <a:pt x="1402544" y="272975"/>
                  </a:lnTo>
                  <a:lnTo>
                    <a:pt x="1439142" y="246402"/>
                  </a:lnTo>
                  <a:lnTo>
                    <a:pt x="1474465" y="218239"/>
                  </a:lnTo>
                  <a:lnTo>
                    <a:pt x="1508460" y="188540"/>
                  </a:lnTo>
                  <a:lnTo>
                    <a:pt x="1541076" y="157356"/>
                  </a:lnTo>
                  <a:lnTo>
                    <a:pt x="1572260" y="124741"/>
                  </a:lnTo>
                  <a:lnTo>
                    <a:pt x="1601959" y="90745"/>
                  </a:lnTo>
                  <a:lnTo>
                    <a:pt x="1630121" y="55422"/>
                  </a:lnTo>
                  <a:lnTo>
                    <a:pt x="1656695" y="18824"/>
                  </a:lnTo>
                  <a:lnTo>
                    <a:pt x="1669104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35" name="object 11">
              <a:extLst>
                <a:ext uri="{FF2B5EF4-FFF2-40B4-BE49-F238E27FC236}">
                  <a16:creationId xmlns:a16="http://schemas.microsoft.com/office/drawing/2014/main" id="{55D9FE9B-0476-DE40-A2A7-ABB87999EAC6}"/>
                </a:ext>
              </a:extLst>
            </p:cNvPr>
            <p:cNvSpPr/>
            <p:nvPr/>
          </p:nvSpPr>
          <p:spPr>
            <a:xfrm>
              <a:off x="2229556" y="3754016"/>
              <a:ext cx="1478915" cy="104775"/>
            </a:xfrm>
            <a:custGeom>
              <a:avLst/>
              <a:gdLst/>
              <a:ahLst/>
              <a:cxnLst/>
              <a:rect l="l" t="t" r="r" b="b"/>
              <a:pathLst>
                <a:path w="1478914" h="104775">
                  <a:moveTo>
                    <a:pt x="0" y="0"/>
                  </a:moveTo>
                  <a:lnTo>
                    <a:pt x="33152" y="34870"/>
                  </a:lnTo>
                  <a:lnTo>
                    <a:pt x="65768" y="66054"/>
                  </a:lnTo>
                  <a:lnTo>
                    <a:pt x="99763" y="95753"/>
                  </a:lnTo>
                  <a:lnTo>
                    <a:pt x="1368652" y="104475"/>
                  </a:lnTo>
                  <a:lnTo>
                    <a:pt x="1379592" y="95753"/>
                  </a:lnTo>
                  <a:lnTo>
                    <a:pt x="1413588" y="66054"/>
                  </a:lnTo>
                  <a:lnTo>
                    <a:pt x="1446203" y="34870"/>
                  </a:lnTo>
                  <a:lnTo>
                    <a:pt x="1477387" y="2254"/>
                  </a:lnTo>
                  <a:lnTo>
                    <a:pt x="1478473" y="10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CBAA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pic>
          <p:nvPicPr>
            <p:cNvPr id="36" name="object 12">
              <a:extLst>
                <a:ext uri="{FF2B5EF4-FFF2-40B4-BE49-F238E27FC236}">
                  <a16:creationId xmlns:a16="http://schemas.microsoft.com/office/drawing/2014/main" id="{A8E8350C-BD9C-3F42-9007-7AFC0FD94D61}"/>
                </a:ext>
              </a:extLst>
            </p:cNvPr>
            <p:cNvPicPr/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2436" y="3706237"/>
              <a:ext cx="113836" cy="200659"/>
            </a:xfrm>
            <a:prstGeom prst="rect">
              <a:avLst/>
            </a:prstGeom>
          </p:spPr>
        </p:pic>
        <p:pic>
          <p:nvPicPr>
            <p:cNvPr id="37" name="object 13">
              <a:extLst>
                <a:ext uri="{FF2B5EF4-FFF2-40B4-BE49-F238E27FC236}">
                  <a16:creationId xmlns:a16="http://schemas.microsoft.com/office/drawing/2014/main" id="{2EFB5492-ED36-CD42-BE07-F1A385503670}"/>
                </a:ext>
              </a:extLst>
            </p:cNvPr>
            <p:cNvPicPr/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37237" y="3706237"/>
              <a:ext cx="113836" cy="200659"/>
            </a:xfrm>
            <a:prstGeom prst="rect">
              <a:avLst/>
            </a:prstGeom>
          </p:spPr>
        </p:pic>
        <p:pic>
          <p:nvPicPr>
            <p:cNvPr id="38" name="object 14">
              <a:extLst>
                <a:ext uri="{FF2B5EF4-FFF2-40B4-BE49-F238E27FC236}">
                  <a16:creationId xmlns:a16="http://schemas.microsoft.com/office/drawing/2014/main" id="{38150BDC-AC12-0B42-AF73-2B9280F31356}"/>
                </a:ext>
              </a:extLst>
            </p:cNvPr>
            <p:cNvPicPr/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8486" y="3706237"/>
              <a:ext cx="113836" cy="200659"/>
            </a:xfrm>
            <a:prstGeom prst="rect">
              <a:avLst/>
            </a:prstGeom>
          </p:spPr>
        </p:pic>
        <p:sp>
          <p:nvSpPr>
            <p:cNvPr id="39" name="object 15">
              <a:extLst>
                <a:ext uri="{FF2B5EF4-FFF2-40B4-BE49-F238E27FC236}">
                  <a16:creationId xmlns:a16="http://schemas.microsoft.com/office/drawing/2014/main" id="{E6ADF67A-6A86-1A47-97F0-688140760DBC}"/>
                </a:ext>
              </a:extLst>
            </p:cNvPr>
            <p:cNvSpPr/>
            <p:nvPr/>
          </p:nvSpPr>
          <p:spPr>
            <a:xfrm>
              <a:off x="3203351" y="2170822"/>
              <a:ext cx="652780" cy="648970"/>
            </a:xfrm>
            <a:custGeom>
              <a:avLst/>
              <a:gdLst/>
              <a:ahLst/>
              <a:cxnLst/>
              <a:rect l="l" t="t" r="r" b="b"/>
              <a:pathLst>
                <a:path w="652779" h="648969">
                  <a:moveTo>
                    <a:pt x="549784" y="338754"/>
                  </a:moveTo>
                  <a:lnTo>
                    <a:pt x="506645" y="338754"/>
                  </a:lnTo>
                  <a:lnTo>
                    <a:pt x="545617" y="648770"/>
                  </a:lnTo>
                  <a:lnTo>
                    <a:pt x="549784" y="338754"/>
                  </a:lnTo>
                  <a:close/>
                </a:path>
                <a:path w="652779" h="648969">
                  <a:moveTo>
                    <a:pt x="579756" y="332135"/>
                  </a:moveTo>
                  <a:lnTo>
                    <a:pt x="463913" y="332135"/>
                  </a:lnTo>
                  <a:lnTo>
                    <a:pt x="437593" y="643481"/>
                  </a:lnTo>
                  <a:lnTo>
                    <a:pt x="506645" y="338754"/>
                  </a:lnTo>
                  <a:lnTo>
                    <a:pt x="549784" y="338754"/>
                  </a:lnTo>
                  <a:lnTo>
                    <a:pt x="549817" y="336346"/>
                  </a:lnTo>
                  <a:lnTo>
                    <a:pt x="582813" y="336346"/>
                  </a:lnTo>
                  <a:lnTo>
                    <a:pt x="579756" y="332135"/>
                  </a:lnTo>
                  <a:close/>
                </a:path>
                <a:path w="652779" h="648969">
                  <a:moveTo>
                    <a:pt x="582813" y="336346"/>
                  </a:moveTo>
                  <a:lnTo>
                    <a:pt x="549817" y="336346"/>
                  </a:lnTo>
                  <a:lnTo>
                    <a:pt x="652394" y="631478"/>
                  </a:lnTo>
                  <a:lnTo>
                    <a:pt x="613057" y="381513"/>
                  </a:lnTo>
                  <a:lnTo>
                    <a:pt x="588027" y="343527"/>
                  </a:lnTo>
                  <a:lnTo>
                    <a:pt x="582813" y="336346"/>
                  </a:lnTo>
                  <a:close/>
                </a:path>
                <a:path w="652779" h="648969">
                  <a:moveTo>
                    <a:pt x="568607" y="316781"/>
                  </a:moveTo>
                  <a:lnTo>
                    <a:pt x="423506" y="316781"/>
                  </a:lnTo>
                  <a:lnTo>
                    <a:pt x="333015" y="615841"/>
                  </a:lnTo>
                  <a:lnTo>
                    <a:pt x="463913" y="332135"/>
                  </a:lnTo>
                  <a:lnTo>
                    <a:pt x="579756" y="332135"/>
                  </a:lnTo>
                  <a:lnTo>
                    <a:pt x="568607" y="316781"/>
                  </a:lnTo>
                  <a:close/>
                </a:path>
                <a:path w="652779" h="648969">
                  <a:moveTo>
                    <a:pt x="550637" y="293362"/>
                  </a:moveTo>
                  <a:lnTo>
                    <a:pt x="387163" y="293362"/>
                  </a:lnTo>
                  <a:lnTo>
                    <a:pt x="236481" y="567066"/>
                  </a:lnTo>
                  <a:lnTo>
                    <a:pt x="423506" y="316781"/>
                  </a:lnTo>
                  <a:lnTo>
                    <a:pt x="568607" y="316781"/>
                  </a:lnTo>
                  <a:lnTo>
                    <a:pt x="561453" y="306929"/>
                  </a:lnTo>
                  <a:lnTo>
                    <a:pt x="550637" y="293362"/>
                  </a:lnTo>
                  <a:close/>
                </a:path>
                <a:path w="652779" h="648969">
                  <a:moveTo>
                    <a:pt x="525681" y="262895"/>
                  </a:moveTo>
                  <a:lnTo>
                    <a:pt x="356486" y="262895"/>
                  </a:lnTo>
                  <a:lnTo>
                    <a:pt x="152190" y="499303"/>
                  </a:lnTo>
                  <a:lnTo>
                    <a:pt x="387163" y="293362"/>
                  </a:lnTo>
                  <a:lnTo>
                    <a:pt x="550637" y="293362"/>
                  </a:lnTo>
                  <a:lnTo>
                    <a:pt x="533291" y="271606"/>
                  </a:lnTo>
                  <a:lnTo>
                    <a:pt x="525681" y="262895"/>
                  </a:lnTo>
                  <a:close/>
                </a:path>
                <a:path w="652779" h="648969">
                  <a:moveTo>
                    <a:pt x="493179" y="226719"/>
                  </a:moveTo>
                  <a:lnTo>
                    <a:pt x="332816" y="226719"/>
                  </a:lnTo>
                  <a:lnTo>
                    <a:pt x="83829" y="415473"/>
                  </a:lnTo>
                  <a:lnTo>
                    <a:pt x="356486" y="262895"/>
                  </a:lnTo>
                  <a:lnTo>
                    <a:pt x="525681" y="262895"/>
                  </a:lnTo>
                  <a:lnTo>
                    <a:pt x="503592" y="237610"/>
                  </a:lnTo>
                  <a:lnTo>
                    <a:pt x="493179" y="226719"/>
                  </a:lnTo>
                  <a:close/>
                </a:path>
                <a:path w="652779" h="648969">
                  <a:moveTo>
                    <a:pt x="452967" y="186407"/>
                  </a:moveTo>
                  <a:lnTo>
                    <a:pt x="317179" y="186407"/>
                  </a:lnTo>
                  <a:lnTo>
                    <a:pt x="34394" y="319274"/>
                  </a:lnTo>
                  <a:lnTo>
                    <a:pt x="332816" y="226719"/>
                  </a:lnTo>
                  <a:lnTo>
                    <a:pt x="493179" y="226719"/>
                  </a:lnTo>
                  <a:lnTo>
                    <a:pt x="472408" y="204994"/>
                  </a:lnTo>
                  <a:lnTo>
                    <a:pt x="452967" y="186407"/>
                  </a:lnTo>
                  <a:close/>
                </a:path>
                <a:path w="652779" h="648969">
                  <a:moveTo>
                    <a:pt x="16548" y="0"/>
                  </a:moveTo>
                  <a:lnTo>
                    <a:pt x="312372" y="100545"/>
                  </a:lnTo>
                  <a:lnTo>
                    <a:pt x="0" y="106892"/>
                  </a:lnTo>
                  <a:lnTo>
                    <a:pt x="310267" y="143717"/>
                  </a:lnTo>
                  <a:lnTo>
                    <a:pt x="6032" y="214895"/>
                  </a:lnTo>
                  <a:lnTo>
                    <a:pt x="317179" y="186407"/>
                  </a:lnTo>
                  <a:lnTo>
                    <a:pt x="452967" y="186407"/>
                  </a:lnTo>
                  <a:lnTo>
                    <a:pt x="405797" y="144111"/>
                  </a:lnTo>
                  <a:lnTo>
                    <a:pt x="370474" y="115949"/>
                  </a:lnTo>
                  <a:lnTo>
                    <a:pt x="333876" y="89376"/>
                  </a:lnTo>
                  <a:lnTo>
                    <a:pt x="296055" y="64444"/>
                  </a:lnTo>
                  <a:lnTo>
                    <a:pt x="257064" y="41206"/>
                  </a:lnTo>
                  <a:lnTo>
                    <a:pt x="246879" y="35748"/>
                  </a:lnTo>
                  <a:lnTo>
                    <a:pt x="16548" y="0"/>
                  </a:lnTo>
                  <a:close/>
                </a:path>
              </a:pathLst>
            </a:custGeom>
            <a:solidFill>
              <a:srgbClr val="FFE738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40" name="object 16">
              <a:extLst>
                <a:ext uri="{FF2B5EF4-FFF2-40B4-BE49-F238E27FC236}">
                  <a16:creationId xmlns:a16="http://schemas.microsoft.com/office/drawing/2014/main" id="{38C587B0-1ED1-9B43-96AE-83B92EF0F878}"/>
                </a:ext>
              </a:extLst>
            </p:cNvPr>
            <p:cNvSpPr/>
            <p:nvPr/>
          </p:nvSpPr>
          <p:spPr>
            <a:xfrm>
              <a:off x="2114829" y="2261363"/>
              <a:ext cx="1389380" cy="974090"/>
            </a:xfrm>
            <a:custGeom>
              <a:avLst/>
              <a:gdLst/>
              <a:ahLst/>
              <a:cxnLst/>
              <a:rect l="l" t="t" r="r" b="b"/>
              <a:pathLst>
                <a:path w="1389379" h="974089">
                  <a:moveTo>
                    <a:pt x="1372768" y="973861"/>
                  </a:moveTo>
                  <a:lnTo>
                    <a:pt x="56705" y="219316"/>
                  </a:lnTo>
                  <a:lnTo>
                    <a:pt x="32258" y="252996"/>
                  </a:lnTo>
                  <a:lnTo>
                    <a:pt x="7327" y="290817"/>
                  </a:lnTo>
                  <a:lnTo>
                    <a:pt x="0" y="303110"/>
                  </a:lnTo>
                  <a:lnTo>
                    <a:pt x="1372768" y="973861"/>
                  </a:lnTo>
                  <a:close/>
                </a:path>
                <a:path w="1389379" h="974089">
                  <a:moveTo>
                    <a:pt x="1388783" y="841806"/>
                  </a:moveTo>
                  <a:lnTo>
                    <a:pt x="284810" y="0"/>
                  </a:lnTo>
                  <a:lnTo>
                    <a:pt x="249809" y="25412"/>
                  </a:lnTo>
                  <a:lnTo>
                    <a:pt x="214477" y="53581"/>
                  </a:lnTo>
                  <a:lnTo>
                    <a:pt x="203238" y="63398"/>
                  </a:lnTo>
                  <a:lnTo>
                    <a:pt x="1388783" y="8418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41" name="object 17">
              <a:extLst>
                <a:ext uri="{FF2B5EF4-FFF2-40B4-BE49-F238E27FC236}">
                  <a16:creationId xmlns:a16="http://schemas.microsoft.com/office/drawing/2014/main" id="{8801116B-85D8-1A43-AF96-D2CBC9FE8989}"/>
                </a:ext>
              </a:extLst>
            </p:cNvPr>
            <p:cNvSpPr/>
            <p:nvPr/>
          </p:nvSpPr>
          <p:spPr>
            <a:xfrm>
              <a:off x="2500363" y="2431873"/>
              <a:ext cx="849630" cy="1211580"/>
            </a:xfrm>
            <a:custGeom>
              <a:avLst/>
              <a:gdLst/>
              <a:ahLst/>
              <a:cxnLst/>
              <a:rect l="l" t="t" r="r" b="b"/>
              <a:pathLst>
                <a:path w="849629" h="1211579">
                  <a:moveTo>
                    <a:pt x="309613" y="345008"/>
                  </a:moveTo>
                  <a:lnTo>
                    <a:pt x="275069" y="362966"/>
                  </a:lnTo>
                  <a:lnTo>
                    <a:pt x="290106" y="414362"/>
                  </a:lnTo>
                  <a:lnTo>
                    <a:pt x="309613" y="345008"/>
                  </a:lnTo>
                  <a:close/>
                </a:path>
                <a:path w="849629" h="1211579">
                  <a:moveTo>
                    <a:pt x="447840" y="15773"/>
                  </a:moveTo>
                  <a:lnTo>
                    <a:pt x="436727" y="109347"/>
                  </a:lnTo>
                  <a:lnTo>
                    <a:pt x="441388" y="88036"/>
                  </a:lnTo>
                  <a:lnTo>
                    <a:pt x="447840" y="15773"/>
                  </a:lnTo>
                  <a:close/>
                </a:path>
                <a:path w="849629" h="1211579">
                  <a:moveTo>
                    <a:pt x="849579" y="1204582"/>
                  </a:moveTo>
                  <a:lnTo>
                    <a:pt x="724814" y="864590"/>
                  </a:lnTo>
                  <a:lnTo>
                    <a:pt x="724814" y="1034478"/>
                  </a:lnTo>
                  <a:lnTo>
                    <a:pt x="670572" y="946632"/>
                  </a:lnTo>
                  <a:lnTo>
                    <a:pt x="679284" y="880884"/>
                  </a:lnTo>
                  <a:lnTo>
                    <a:pt x="724814" y="1034478"/>
                  </a:lnTo>
                  <a:lnTo>
                    <a:pt x="724814" y="864590"/>
                  </a:lnTo>
                  <a:lnTo>
                    <a:pt x="711276" y="827684"/>
                  </a:lnTo>
                  <a:lnTo>
                    <a:pt x="662787" y="662343"/>
                  </a:lnTo>
                  <a:lnTo>
                    <a:pt x="662787" y="822858"/>
                  </a:lnTo>
                  <a:lnTo>
                    <a:pt x="649122" y="911440"/>
                  </a:lnTo>
                  <a:lnTo>
                    <a:pt x="643813" y="902728"/>
                  </a:lnTo>
                  <a:lnTo>
                    <a:pt x="643813" y="945794"/>
                  </a:lnTo>
                  <a:lnTo>
                    <a:pt x="631037" y="1028661"/>
                  </a:lnTo>
                  <a:lnTo>
                    <a:pt x="596226" y="866343"/>
                  </a:lnTo>
                  <a:lnTo>
                    <a:pt x="643813" y="945794"/>
                  </a:lnTo>
                  <a:lnTo>
                    <a:pt x="643813" y="902728"/>
                  </a:lnTo>
                  <a:lnTo>
                    <a:pt x="582383" y="801763"/>
                  </a:lnTo>
                  <a:lnTo>
                    <a:pt x="579145" y="786650"/>
                  </a:lnTo>
                  <a:lnTo>
                    <a:pt x="590804" y="665632"/>
                  </a:lnTo>
                  <a:lnTo>
                    <a:pt x="662787" y="822858"/>
                  </a:lnTo>
                  <a:lnTo>
                    <a:pt x="662787" y="662343"/>
                  </a:lnTo>
                  <a:lnTo>
                    <a:pt x="645261" y="602589"/>
                  </a:lnTo>
                  <a:lnTo>
                    <a:pt x="645261" y="743940"/>
                  </a:lnTo>
                  <a:lnTo>
                    <a:pt x="593979" y="632599"/>
                  </a:lnTo>
                  <a:lnTo>
                    <a:pt x="600633" y="563473"/>
                  </a:lnTo>
                  <a:lnTo>
                    <a:pt x="645261" y="743940"/>
                  </a:lnTo>
                  <a:lnTo>
                    <a:pt x="645261" y="602589"/>
                  </a:lnTo>
                  <a:lnTo>
                    <a:pt x="599351" y="446024"/>
                  </a:lnTo>
                  <a:lnTo>
                    <a:pt x="592289" y="418172"/>
                  </a:lnTo>
                  <a:lnTo>
                    <a:pt x="592289" y="529742"/>
                  </a:lnTo>
                  <a:lnTo>
                    <a:pt x="582612" y="607910"/>
                  </a:lnTo>
                  <a:lnTo>
                    <a:pt x="578726" y="599478"/>
                  </a:lnTo>
                  <a:lnTo>
                    <a:pt x="578726" y="639279"/>
                  </a:lnTo>
                  <a:lnTo>
                    <a:pt x="568439" y="722376"/>
                  </a:lnTo>
                  <a:lnTo>
                    <a:pt x="549795" y="604431"/>
                  </a:lnTo>
                  <a:lnTo>
                    <a:pt x="549795" y="1040180"/>
                  </a:lnTo>
                  <a:lnTo>
                    <a:pt x="380174" y="936726"/>
                  </a:lnTo>
                  <a:lnTo>
                    <a:pt x="521919" y="829132"/>
                  </a:lnTo>
                  <a:lnTo>
                    <a:pt x="522046" y="830465"/>
                  </a:lnTo>
                  <a:lnTo>
                    <a:pt x="549795" y="1040180"/>
                  </a:lnTo>
                  <a:lnTo>
                    <a:pt x="549795" y="604431"/>
                  </a:lnTo>
                  <a:lnTo>
                    <a:pt x="542950" y="561111"/>
                  </a:lnTo>
                  <a:lnTo>
                    <a:pt x="578726" y="639279"/>
                  </a:lnTo>
                  <a:lnTo>
                    <a:pt x="578726" y="599478"/>
                  </a:lnTo>
                  <a:lnTo>
                    <a:pt x="533463" y="501167"/>
                  </a:lnTo>
                  <a:lnTo>
                    <a:pt x="518998" y="409613"/>
                  </a:lnTo>
                  <a:lnTo>
                    <a:pt x="518998" y="797687"/>
                  </a:lnTo>
                  <a:lnTo>
                    <a:pt x="348157" y="917194"/>
                  </a:lnTo>
                  <a:lnTo>
                    <a:pt x="315417" y="897229"/>
                  </a:lnTo>
                  <a:lnTo>
                    <a:pt x="315417" y="940092"/>
                  </a:lnTo>
                  <a:lnTo>
                    <a:pt x="160451" y="1048486"/>
                  </a:lnTo>
                  <a:lnTo>
                    <a:pt x="236296" y="881621"/>
                  </a:lnTo>
                  <a:lnTo>
                    <a:pt x="315417" y="940092"/>
                  </a:lnTo>
                  <a:lnTo>
                    <a:pt x="315417" y="897229"/>
                  </a:lnTo>
                  <a:lnTo>
                    <a:pt x="249821" y="857211"/>
                  </a:lnTo>
                  <a:lnTo>
                    <a:pt x="404609" y="635749"/>
                  </a:lnTo>
                  <a:lnTo>
                    <a:pt x="518858" y="796137"/>
                  </a:lnTo>
                  <a:lnTo>
                    <a:pt x="518998" y="797687"/>
                  </a:lnTo>
                  <a:lnTo>
                    <a:pt x="518998" y="409613"/>
                  </a:lnTo>
                  <a:lnTo>
                    <a:pt x="515543" y="387743"/>
                  </a:lnTo>
                  <a:lnTo>
                    <a:pt x="511124" y="351282"/>
                  </a:lnTo>
                  <a:lnTo>
                    <a:pt x="511124" y="712470"/>
                  </a:lnTo>
                  <a:lnTo>
                    <a:pt x="423773" y="608317"/>
                  </a:lnTo>
                  <a:lnTo>
                    <a:pt x="492391" y="510146"/>
                  </a:lnTo>
                  <a:lnTo>
                    <a:pt x="511124" y="712470"/>
                  </a:lnTo>
                  <a:lnTo>
                    <a:pt x="511124" y="351282"/>
                  </a:lnTo>
                  <a:lnTo>
                    <a:pt x="495960" y="226174"/>
                  </a:lnTo>
                  <a:lnTo>
                    <a:pt x="530225" y="207518"/>
                  </a:lnTo>
                  <a:lnTo>
                    <a:pt x="586701" y="507111"/>
                  </a:lnTo>
                  <a:lnTo>
                    <a:pt x="592289" y="529742"/>
                  </a:lnTo>
                  <a:lnTo>
                    <a:pt x="592289" y="418172"/>
                  </a:lnTo>
                  <a:lnTo>
                    <a:pt x="537832" y="203377"/>
                  </a:lnTo>
                  <a:lnTo>
                    <a:pt x="615848" y="160883"/>
                  </a:lnTo>
                  <a:lnTo>
                    <a:pt x="700836" y="115341"/>
                  </a:lnTo>
                  <a:lnTo>
                    <a:pt x="700646" y="72517"/>
                  </a:lnTo>
                  <a:lnTo>
                    <a:pt x="625068" y="116065"/>
                  </a:lnTo>
                  <a:lnTo>
                    <a:pt x="555167" y="155790"/>
                  </a:lnTo>
                  <a:lnTo>
                    <a:pt x="529437" y="170243"/>
                  </a:lnTo>
                  <a:lnTo>
                    <a:pt x="524421" y="150444"/>
                  </a:lnTo>
                  <a:lnTo>
                    <a:pt x="497090" y="31737"/>
                  </a:lnTo>
                  <a:lnTo>
                    <a:pt x="523786" y="173405"/>
                  </a:lnTo>
                  <a:lnTo>
                    <a:pt x="491744" y="191401"/>
                  </a:lnTo>
                  <a:lnTo>
                    <a:pt x="490258" y="179146"/>
                  </a:lnTo>
                  <a:lnTo>
                    <a:pt x="490258" y="487057"/>
                  </a:lnTo>
                  <a:lnTo>
                    <a:pt x="408762" y="590410"/>
                  </a:lnTo>
                  <a:lnTo>
                    <a:pt x="362153" y="534809"/>
                  </a:lnTo>
                  <a:lnTo>
                    <a:pt x="353656" y="564210"/>
                  </a:lnTo>
                  <a:lnTo>
                    <a:pt x="389610" y="614705"/>
                  </a:lnTo>
                  <a:lnTo>
                    <a:pt x="294792" y="734949"/>
                  </a:lnTo>
                  <a:lnTo>
                    <a:pt x="400304" y="415886"/>
                  </a:lnTo>
                  <a:lnTo>
                    <a:pt x="417779" y="268744"/>
                  </a:lnTo>
                  <a:lnTo>
                    <a:pt x="479107" y="235343"/>
                  </a:lnTo>
                  <a:lnTo>
                    <a:pt x="486105" y="442112"/>
                  </a:lnTo>
                  <a:lnTo>
                    <a:pt x="490258" y="487057"/>
                  </a:lnTo>
                  <a:lnTo>
                    <a:pt x="490258" y="179146"/>
                  </a:lnTo>
                  <a:lnTo>
                    <a:pt x="481584" y="107543"/>
                  </a:lnTo>
                  <a:lnTo>
                    <a:pt x="471170" y="0"/>
                  </a:lnTo>
                  <a:lnTo>
                    <a:pt x="477888" y="199174"/>
                  </a:lnTo>
                  <a:lnTo>
                    <a:pt x="450748" y="214414"/>
                  </a:lnTo>
                  <a:lnTo>
                    <a:pt x="422351" y="230301"/>
                  </a:lnTo>
                  <a:lnTo>
                    <a:pt x="436727" y="109347"/>
                  </a:lnTo>
                  <a:lnTo>
                    <a:pt x="408546" y="238010"/>
                  </a:lnTo>
                  <a:lnTo>
                    <a:pt x="271551" y="314617"/>
                  </a:lnTo>
                  <a:lnTo>
                    <a:pt x="272199" y="347281"/>
                  </a:lnTo>
                  <a:lnTo>
                    <a:pt x="357187" y="301739"/>
                  </a:lnTo>
                  <a:lnTo>
                    <a:pt x="399656" y="278612"/>
                  </a:lnTo>
                  <a:lnTo>
                    <a:pt x="393319" y="307555"/>
                  </a:lnTo>
                  <a:lnTo>
                    <a:pt x="260540" y="678395"/>
                  </a:lnTo>
                  <a:lnTo>
                    <a:pt x="0" y="1204582"/>
                  </a:lnTo>
                  <a:lnTo>
                    <a:pt x="80772" y="1204760"/>
                  </a:lnTo>
                  <a:lnTo>
                    <a:pt x="116979" y="1136484"/>
                  </a:lnTo>
                  <a:lnTo>
                    <a:pt x="345973" y="962672"/>
                  </a:lnTo>
                  <a:lnTo>
                    <a:pt x="560971" y="1121562"/>
                  </a:lnTo>
                  <a:lnTo>
                    <a:pt x="575284" y="1211478"/>
                  </a:lnTo>
                  <a:lnTo>
                    <a:pt x="670255" y="1211478"/>
                  </a:lnTo>
                  <a:lnTo>
                    <a:pt x="648754" y="1111288"/>
                  </a:lnTo>
                  <a:lnTo>
                    <a:pt x="665822" y="982510"/>
                  </a:lnTo>
                  <a:lnTo>
                    <a:pt x="752729" y="1127544"/>
                  </a:lnTo>
                  <a:lnTo>
                    <a:pt x="778548" y="1204582"/>
                  </a:lnTo>
                  <a:lnTo>
                    <a:pt x="849579" y="1204582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42" name="object 18">
              <a:extLst>
                <a:ext uri="{FF2B5EF4-FFF2-40B4-BE49-F238E27FC236}">
                  <a16:creationId xmlns:a16="http://schemas.microsoft.com/office/drawing/2014/main" id="{D7FBB48B-B8EB-C642-A705-85D0D8A7D8AD}"/>
                </a:ext>
              </a:extLst>
            </p:cNvPr>
            <p:cNvSpPr/>
            <p:nvPr/>
          </p:nvSpPr>
          <p:spPr>
            <a:xfrm>
              <a:off x="2571465" y="2121404"/>
              <a:ext cx="943610" cy="828040"/>
            </a:xfrm>
            <a:custGeom>
              <a:avLst/>
              <a:gdLst/>
              <a:ahLst/>
              <a:cxnLst/>
              <a:rect l="l" t="t" r="r" b="b"/>
              <a:pathLst>
                <a:path w="943610" h="828039">
                  <a:moveTo>
                    <a:pt x="123545" y="0"/>
                  </a:moveTo>
                  <a:lnTo>
                    <a:pt x="117266" y="1674"/>
                  </a:lnTo>
                  <a:lnTo>
                    <a:pt x="73207" y="15658"/>
                  </a:lnTo>
                  <a:lnTo>
                    <a:pt x="30058" y="31597"/>
                  </a:lnTo>
                  <a:lnTo>
                    <a:pt x="0" y="44310"/>
                  </a:lnTo>
                  <a:lnTo>
                    <a:pt x="943240" y="827540"/>
                  </a:lnTo>
                  <a:lnTo>
                    <a:pt x="1235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43" name="object 19">
              <a:extLst>
                <a:ext uri="{FF2B5EF4-FFF2-40B4-BE49-F238E27FC236}">
                  <a16:creationId xmlns:a16="http://schemas.microsoft.com/office/drawing/2014/main" id="{06E9979B-ACB5-7E45-9376-7194D9FE0E00}"/>
                </a:ext>
              </a:extLst>
            </p:cNvPr>
            <p:cNvSpPr/>
            <p:nvPr/>
          </p:nvSpPr>
          <p:spPr>
            <a:xfrm>
              <a:off x="3161469" y="2564420"/>
              <a:ext cx="40640" cy="83185"/>
            </a:xfrm>
            <a:custGeom>
              <a:avLst/>
              <a:gdLst/>
              <a:ahLst/>
              <a:cxnLst/>
              <a:rect l="l" t="t" r="r" b="b"/>
              <a:pathLst>
                <a:path w="40639" h="83185">
                  <a:moveTo>
                    <a:pt x="40281" y="0"/>
                  </a:moveTo>
                  <a:lnTo>
                    <a:pt x="0" y="21627"/>
                  </a:lnTo>
                  <a:lnTo>
                    <a:pt x="29535" y="82677"/>
                  </a:lnTo>
                  <a:lnTo>
                    <a:pt x="4028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>
              <a:endParaRPr sz="1091"/>
            </a:p>
          </p:txBody>
        </p:sp>
        <p:sp>
          <p:nvSpPr>
            <p:cNvPr id="44" name="object 20">
              <a:extLst>
                <a:ext uri="{FF2B5EF4-FFF2-40B4-BE49-F238E27FC236}">
                  <a16:creationId xmlns:a16="http://schemas.microsoft.com/office/drawing/2014/main" id="{71A1EED7-4852-524D-865A-88F080BB6F67}"/>
                </a:ext>
              </a:extLst>
            </p:cNvPr>
            <p:cNvSpPr/>
            <p:nvPr/>
          </p:nvSpPr>
          <p:spPr>
            <a:xfrm>
              <a:off x="1970037" y="2083158"/>
              <a:ext cx="1998980" cy="1998980"/>
            </a:xfrm>
            <a:custGeom>
              <a:avLst/>
              <a:gdLst/>
              <a:ahLst/>
              <a:cxnLst/>
              <a:rect l="l" t="t" r="r" b="b"/>
              <a:pathLst>
                <a:path w="1998979" h="1998979">
                  <a:moveTo>
                    <a:pt x="1998386" y="999193"/>
                  </a:moveTo>
                  <a:lnTo>
                    <a:pt x="1997234" y="950781"/>
                  </a:lnTo>
                  <a:lnTo>
                    <a:pt x="1993812" y="902964"/>
                  </a:lnTo>
                  <a:lnTo>
                    <a:pt x="1988173" y="855794"/>
                  </a:lnTo>
                  <a:lnTo>
                    <a:pt x="1980369" y="809323"/>
                  </a:lnTo>
                  <a:lnTo>
                    <a:pt x="1970453" y="763604"/>
                  </a:lnTo>
                  <a:lnTo>
                    <a:pt x="1958477" y="718689"/>
                  </a:lnTo>
                  <a:lnTo>
                    <a:pt x="1944492" y="674630"/>
                  </a:lnTo>
                  <a:lnTo>
                    <a:pt x="1928553" y="631480"/>
                  </a:lnTo>
                  <a:lnTo>
                    <a:pt x="1910710" y="589291"/>
                  </a:lnTo>
                  <a:lnTo>
                    <a:pt x="1891016" y="548115"/>
                  </a:lnTo>
                  <a:lnTo>
                    <a:pt x="1869524" y="508005"/>
                  </a:lnTo>
                  <a:lnTo>
                    <a:pt x="1846286" y="469013"/>
                  </a:lnTo>
                  <a:lnTo>
                    <a:pt x="1821354" y="431192"/>
                  </a:lnTo>
                  <a:lnTo>
                    <a:pt x="1794780" y="394593"/>
                  </a:lnTo>
                  <a:lnTo>
                    <a:pt x="1766617" y="359269"/>
                  </a:lnTo>
                  <a:lnTo>
                    <a:pt x="1736918" y="325273"/>
                  </a:lnTo>
                  <a:lnTo>
                    <a:pt x="1705734" y="292657"/>
                  </a:lnTo>
                  <a:lnTo>
                    <a:pt x="1673118" y="261472"/>
                  </a:lnTo>
                  <a:lnTo>
                    <a:pt x="1639122" y="231772"/>
                  </a:lnTo>
                  <a:lnTo>
                    <a:pt x="1603799" y="203609"/>
                  </a:lnTo>
                  <a:lnTo>
                    <a:pt x="1567201" y="177035"/>
                  </a:lnTo>
                  <a:lnTo>
                    <a:pt x="1529380" y="152103"/>
                  </a:lnTo>
                  <a:lnTo>
                    <a:pt x="1490388" y="128864"/>
                  </a:lnTo>
                  <a:lnTo>
                    <a:pt x="1450279" y="107371"/>
                  </a:lnTo>
                  <a:lnTo>
                    <a:pt x="1409103" y="87677"/>
                  </a:lnTo>
                  <a:lnTo>
                    <a:pt x="1366915" y="69834"/>
                  </a:lnTo>
                  <a:lnTo>
                    <a:pt x="1323765" y="53894"/>
                  </a:lnTo>
                  <a:lnTo>
                    <a:pt x="1279706" y="39910"/>
                  </a:lnTo>
                  <a:lnTo>
                    <a:pt x="1234791" y="27933"/>
                  </a:lnTo>
                  <a:lnTo>
                    <a:pt x="1189073" y="18016"/>
                  </a:lnTo>
                  <a:lnTo>
                    <a:pt x="1142602" y="10213"/>
                  </a:lnTo>
                  <a:lnTo>
                    <a:pt x="1095432" y="4574"/>
                  </a:lnTo>
                  <a:lnTo>
                    <a:pt x="1047615" y="1152"/>
                  </a:lnTo>
                  <a:lnTo>
                    <a:pt x="999203" y="0"/>
                  </a:lnTo>
                  <a:lnTo>
                    <a:pt x="950791" y="1152"/>
                  </a:lnTo>
                  <a:lnTo>
                    <a:pt x="902973" y="4574"/>
                  </a:lnTo>
                  <a:lnTo>
                    <a:pt x="855802" y="10213"/>
                  </a:lnTo>
                  <a:lnTo>
                    <a:pt x="809330" y="18016"/>
                  </a:lnTo>
                  <a:lnTo>
                    <a:pt x="763610" y="27933"/>
                  </a:lnTo>
                  <a:lnTo>
                    <a:pt x="718695" y="39910"/>
                  </a:lnTo>
                  <a:lnTo>
                    <a:pt x="674635" y="53894"/>
                  </a:lnTo>
                  <a:lnTo>
                    <a:pt x="631485" y="69834"/>
                  </a:lnTo>
                  <a:lnTo>
                    <a:pt x="589295" y="87677"/>
                  </a:lnTo>
                  <a:lnTo>
                    <a:pt x="548119" y="107371"/>
                  </a:lnTo>
                  <a:lnTo>
                    <a:pt x="508008" y="128864"/>
                  </a:lnTo>
                  <a:lnTo>
                    <a:pt x="469016" y="152103"/>
                  </a:lnTo>
                  <a:lnTo>
                    <a:pt x="431194" y="177035"/>
                  </a:lnTo>
                  <a:lnTo>
                    <a:pt x="394595" y="203609"/>
                  </a:lnTo>
                  <a:lnTo>
                    <a:pt x="359271" y="231772"/>
                  </a:lnTo>
                  <a:lnTo>
                    <a:pt x="325275" y="261472"/>
                  </a:lnTo>
                  <a:lnTo>
                    <a:pt x="292658" y="292657"/>
                  </a:lnTo>
                  <a:lnTo>
                    <a:pt x="261473" y="325273"/>
                  </a:lnTo>
                  <a:lnTo>
                    <a:pt x="231773" y="359269"/>
                  </a:lnTo>
                  <a:lnTo>
                    <a:pt x="203610" y="394593"/>
                  </a:lnTo>
                  <a:lnTo>
                    <a:pt x="177036" y="431192"/>
                  </a:lnTo>
                  <a:lnTo>
                    <a:pt x="152103" y="469013"/>
                  </a:lnTo>
                  <a:lnTo>
                    <a:pt x="128864" y="508005"/>
                  </a:lnTo>
                  <a:lnTo>
                    <a:pt x="107372" y="548115"/>
                  </a:lnTo>
                  <a:lnTo>
                    <a:pt x="87678" y="589291"/>
                  </a:lnTo>
                  <a:lnTo>
                    <a:pt x="69834" y="631480"/>
                  </a:lnTo>
                  <a:lnTo>
                    <a:pt x="53894" y="674630"/>
                  </a:lnTo>
                  <a:lnTo>
                    <a:pt x="39910" y="718689"/>
                  </a:lnTo>
                  <a:lnTo>
                    <a:pt x="27933" y="763604"/>
                  </a:lnTo>
                  <a:lnTo>
                    <a:pt x="18016" y="809323"/>
                  </a:lnTo>
                  <a:lnTo>
                    <a:pt x="10213" y="855794"/>
                  </a:lnTo>
                  <a:lnTo>
                    <a:pt x="4574" y="902964"/>
                  </a:lnTo>
                  <a:lnTo>
                    <a:pt x="1152" y="950781"/>
                  </a:lnTo>
                  <a:lnTo>
                    <a:pt x="0" y="999193"/>
                  </a:lnTo>
                  <a:lnTo>
                    <a:pt x="1152" y="1047604"/>
                  </a:lnTo>
                  <a:lnTo>
                    <a:pt x="4574" y="1095421"/>
                  </a:lnTo>
                  <a:lnTo>
                    <a:pt x="10213" y="1142591"/>
                  </a:lnTo>
                  <a:lnTo>
                    <a:pt x="18016" y="1189062"/>
                  </a:lnTo>
                  <a:lnTo>
                    <a:pt x="27933" y="1234781"/>
                  </a:lnTo>
                  <a:lnTo>
                    <a:pt x="39910" y="1279696"/>
                  </a:lnTo>
                  <a:lnTo>
                    <a:pt x="53894" y="1323754"/>
                  </a:lnTo>
                  <a:lnTo>
                    <a:pt x="69834" y="1366904"/>
                  </a:lnTo>
                  <a:lnTo>
                    <a:pt x="87678" y="1409093"/>
                  </a:lnTo>
                  <a:lnTo>
                    <a:pt x="107372" y="1450268"/>
                  </a:lnTo>
                  <a:lnTo>
                    <a:pt x="128864" y="1490378"/>
                  </a:lnTo>
                  <a:lnTo>
                    <a:pt x="152103" y="1529369"/>
                  </a:lnTo>
                  <a:lnTo>
                    <a:pt x="177036" y="1567190"/>
                  </a:lnTo>
                  <a:lnTo>
                    <a:pt x="203610" y="1603788"/>
                  </a:lnTo>
                  <a:lnTo>
                    <a:pt x="231773" y="1639112"/>
                  </a:lnTo>
                  <a:lnTo>
                    <a:pt x="261473" y="1673107"/>
                  </a:lnTo>
                  <a:lnTo>
                    <a:pt x="292658" y="1705723"/>
                  </a:lnTo>
                  <a:lnTo>
                    <a:pt x="325275" y="1736907"/>
                  </a:lnTo>
                  <a:lnTo>
                    <a:pt x="359271" y="1766607"/>
                  </a:lnTo>
                  <a:lnTo>
                    <a:pt x="394595" y="1794770"/>
                  </a:lnTo>
                  <a:lnTo>
                    <a:pt x="431194" y="1821343"/>
                  </a:lnTo>
                  <a:lnTo>
                    <a:pt x="469016" y="1846275"/>
                  </a:lnTo>
                  <a:lnTo>
                    <a:pt x="508008" y="1869513"/>
                  </a:lnTo>
                  <a:lnTo>
                    <a:pt x="548119" y="1891006"/>
                  </a:lnTo>
                  <a:lnTo>
                    <a:pt x="589295" y="1910699"/>
                  </a:lnTo>
                  <a:lnTo>
                    <a:pt x="631485" y="1928542"/>
                  </a:lnTo>
                  <a:lnTo>
                    <a:pt x="674635" y="1944482"/>
                  </a:lnTo>
                  <a:lnTo>
                    <a:pt x="718695" y="1958466"/>
                  </a:lnTo>
                  <a:lnTo>
                    <a:pt x="763610" y="1970443"/>
                  </a:lnTo>
                  <a:lnTo>
                    <a:pt x="809330" y="1980359"/>
                  </a:lnTo>
                  <a:lnTo>
                    <a:pt x="855802" y="1988163"/>
                  </a:lnTo>
                  <a:lnTo>
                    <a:pt x="902973" y="1993802"/>
                  </a:lnTo>
                  <a:lnTo>
                    <a:pt x="950791" y="1997223"/>
                  </a:lnTo>
                  <a:lnTo>
                    <a:pt x="999203" y="1998375"/>
                  </a:lnTo>
                  <a:lnTo>
                    <a:pt x="1047615" y="1997223"/>
                  </a:lnTo>
                  <a:lnTo>
                    <a:pt x="1095432" y="1993802"/>
                  </a:lnTo>
                  <a:lnTo>
                    <a:pt x="1142602" y="1988163"/>
                  </a:lnTo>
                  <a:lnTo>
                    <a:pt x="1189073" y="1980359"/>
                  </a:lnTo>
                  <a:lnTo>
                    <a:pt x="1234791" y="1970443"/>
                  </a:lnTo>
                  <a:lnTo>
                    <a:pt x="1279706" y="1958466"/>
                  </a:lnTo>
                  <a:lnTo>
                    <a:pt x="1323765" y="1944482"/>
                  </a:lnTo>
                  <a:lnTo>
                    <a:pt x="1366915" y="1928542"/>
                  </a:lnTo>
                  <a:lnTo>
                    <a:pt x="1409103" y="1910699"/>
                  </a:lnTo>
                  <a:lnTo>
                    <a:pt x="1450279" y="1891006"/>
                  </a:lnTo>
                  <a:lnTo>
                    <a:pt x="1490388" y="1869513"/>
                  </a:lnTo>
                  <a:lnTo>
                    <a:pt x="1529380" y="1846275"/>
                  </a:lnTo>
                  <a:lnTo>
                    <a:pt x="1567201" y="1821343"/>
                  </a:lnTo>
                  <a:lnTo>
                    <a:pt x="1603799" y="1794770"/>
                  </a:lnTo>
                  <a:lnTo>
                    <a:pt x="1639122" y="1766607"/>
                  </a:lnTo>
                  <a:lnTo>
                    <a:pt x="1673118" y="1736907"/>
                  </a:lnTo>
                  <a:lnTo>
                    <a:pt x="1705734" y="1705723"/>
                  </a:lnTo>
                  <a:lnTo>
                    <a:pt x="1736918" y="1673107"/>
                  </a:lnTo>
                  <a:lnTo>
                    <a:pt x="1766617" y="1639112"/>
                  </a:lnTo>
                  <a:lnTo>
                    <a:pt x="1794780" y="1603788"/>
                  </a:lnTo>
                  <a:lnTo>
                    <a:pt x="1821354" y="1567190"/>
                  </a:lnTo>
                  <a:lnTo>
                    <a:pt x="1846286" y="1529369"/>
                  </a:lnTo>
                  <a:lnTo>
                    <a:pt x="1869524" y="1490378"/>
                  </a:lnTo>
                  <a:lnTo>
                    <a:pt x="1891016" y="1450268"/>
                  </a:lnTo>
                  <a:lnTo>
                    <a:pt x="1910710" y="1409093"/>
                  </a:lnTo>
                  <a:lnTo>
                    <a:pt x="1928553" y="1366904"/>
                  </a:lnTo>
                  <a:lnTo>
                    <a:pt x="1944492" y="1323754"/>
                  </a:lnTo>
                  <a:lnTo>
                    <a:pt x="1958477" y="1279696"/>
                  </a:lnTo>
                  <a:lnTo>
                    <a:pt x="1970453" y="1234781"/>
                  </a:lnTo>
                  <a:lnTo>
                    <a:pt x="1980369" y="1189062"/>
                  </a:lnTo>
                  <a:lnTo>
                    <a:pt x="1988173" y="1142591"/>
                  </a:lnTo>
                  <a:lnTo>
                    <a:pt x="1993812" y="1095421"/>
                  </a:lnTo>
                  <a:lnTo>
                    <a:pt x="1997234" y="1047604"/>
                  </a:lnTo>
                  <a:lnTo>
                    <a:pt x="1998386" y="999193"/>
                  </a:lnTo>
                  <a:close/>
                </a:path>
              </a:pathLst>
            </a:custGeom>
            <a:ln w="39673">
              <a:solidFill>
                <a:srgbClr val="80CBAA"/>
              </a:solidFill>
            </a:ln>
          </p:spPr>
          <p:txBody>
            <a:bodyPr wrap="square" lIns="0" tIns="0" rIns="0" bIns="0" rtlCol="0"/>
            <a:lstStyle/>
            <a:p>
              <a:endParaRPr sz="1091"/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9A76F88B-A123-A64B-BDC2-4D0D588C92C7}"/>
              </a:ext>
            </a:extLst>
          </p:cNvPr>
          <p:cNvSpPr txBox="1"/>
          <p:nvPr userDrawn="1"/>
        </p:nvSpPr>
        <p:spPr>
          <a:xfrm>
            <a:off x="850075" y="4474395"/>
            <a:ext cx="5257800" cy="17526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US" sz="1400" b="1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OFFICE OF ENERGY INFRASTRUCTURE SAFETY</a:t>
            </a:r>
          </a:p>
          <a:p>
            <a:r>
              <a:rPr lang="en-US" sz="1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A California Natural Resources Agency</a:t>
            </a:r>
          </a:p>
          <a:p>
            <a:endParaRPr lang="en-US" sz="14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715 P Street, 20th Floor</a:t>
            </a:r>
          </a:p>
          <a:p>
            <a:r>
              <a:rPr lang="en-US" sz="1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Sacramento, CA  95814</a:t>
            </a:r>
          </a:p>
          <a:p>
            <a:r>
              <a:rPr lang="en-US" sz="1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916.902.6000</a:t>
            </a:r>
          </a:p>
        </p:txBody>
      </p:sp>
      <p:pic>
        <p:nvPicPr>
          <p:cNvPr id="47" name="Picture 46" descr="State of California Seal">
            <a:extLst>
              <a:ext uri="{FF2B5EF4-FFF2-40B4-BE49-F238E27FC236}">
                <a16:creationId xmlns:a16="http://schemas.microsoft.com/office/drawing/2014/main" id="{308F1241-D6FC-B64F-8588-F12CA928F8A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1008" y="4742056"/>
            <a:ext cx="1238888" cy="1238888"/>
          </a:xfrm>
          <a:prstGeom prst="rect">
            <a:avLst/>
          </a:prstGeom>
        </p:spPr>
      </p:pic>
      <p:pic>
        <p:nvPicPr>
          <p:cNvPr id="6" name="Picture 5" descr="Graphic that reads: Data driven, forward-thinking, innovative, safety focused">
            <a:extLst>
              <a:ext uri="{FF2B5EF4-FFF2-40B4-BE49-F238E27FC236}">
                <a16:creationId xmlns:a16="http://schemas.microsoft.com/office/drawing/2014/main" id="{BCC184A4-3E86-0D4B-B195-BB2203867E78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588" y="938673"/>
            <a:ext cx="4941611" cy="207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835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5D22F-2D5B-405B-B300-A563192DE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C6C6C-BF0E-40B7-9031-E73C9E332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E9BF0-DA3A-4051-A0BC-36E3B35E8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9AA3F-6FA0-4170-BC2D-6A4812E0E957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22603-E852-425E-A112-8D1DAB424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E946B-551B-473D-B610-4147FB9AB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1F6B6-2977-4BAB-9A5E-974B6C3FC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9309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AA23E-C249-D745-B99F-B0C79FA97380}"/>
              </a:ext>
            </a:extLst>
          </p:cNvPr>
          <p:cNvSpPr/>
          <p:nvPr userDrawn="1"/>
        </p:nvSpPr>
        <p:spPr>
          <a:xfrm>
            <a:off x="0" y="0"/>
            <a:ext cx="12192000" cy="620776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795F6-7597-054A-A50E-8242293743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A4C3-7EC9-1346-BB0B-5DEC7B883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AF46C-3D04-3744-A956-25B2458923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04073" y="6356350"/>
            <a:ext cx="931223" cy="365125"/>
          </a:xfrm>
        </p:spPr>
        <p:txBody>
          <a:bodyPr/>
          <a:lstStyle/>
          <a:p>
            <a:fld id="{18D09DA7-319F-FD43-B09E-BFFE8DFF0995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3666E-26AC-7F47-8E1D-C67061DF1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E80BA-4B94-134E-88E1-6CBE2C6D1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70919" y="6356350"/>
            <a:ext cx="582881" cy="365125"/>
          </a:xfrm>
        </p:spPr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8568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66656-3AEF-AB4C-ADB6-518DD79D4B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TYPE TITLE IN ALL CAPS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69E10-BD8C-4446-9FF0-3B25ED192D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4782-F63C-3142-86D0-7FC7CC1D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0A671-034D-D241-B2FC-E8675879E2C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4575-A9D7-9744-A403-D7D67F71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2A407-91F2-A442-92DA-A13BAD893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487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EB42A-CD4D-7C43-A13A-F23DBB6261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3DB94-27A7-3D46-A60F-573558D35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2C754-DE9C-BD4C-9A6F-B40AAE098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C119-3D3F-0F4B-8256-E6A87A126CED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B90BB-58E7-8C41-B1EC-3B83CAA0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9EFA-A852-0746-8420-5FC309C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884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87629-A257-7F42-BE61-E6754A89DA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TYPE TITLE IN ALL CAPS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4674B-CF85-8E49-8463-506B23537F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287FCB-4CA0-BF4D-A686-209F6DBCF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49CE3-E585-994D-8029-CF08876B2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44E92-F512-8742-BDF6-6B47059B78BF}" type="datetime1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76D34A-9778-E14E-91D9-7770A49DB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A08B60-463F-FE4E-BE5B-BA4C1613A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8288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FCCF-F277-7440-8BEF-B8171022B7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TYPE TITLE IN 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96162-C9A6-D149-BB78-0B130588A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0364DF-F5D3-994F-B38E-A072EBC67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B536D6-31B1-A74A-BF23-046DD79904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851A0C-4C1E-4A4B-AA18-95FA495818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2BA31B-5708-2441-BD6F-210247DE9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04BC5-233A-0943-B0C7-F9B281E38CA9}" type="datetime1">
              <a:rPr lang="en-US" smtClean="0"/>
              <a:t>8/16/2022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05F1B3-0A94-6543-A5E5-56F7D2618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2D6A89-1125-AC49-8B67-38985F7EB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8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76E26-CAF9-DB4C-BA33-3D3E15B022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TYPE TITLE IN ALL CAPS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797D4E-C50E-5344-846F-B7B653B64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814E-5C67-1442-8F8C-E0D76F12BC79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F7D19B-86D9-0548-B78B-7AF8EB0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9F58C-33A6-6344-87D3-1EFB7156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9367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535610-52D4-7340-9DF3-33A87DA2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B0248-48BC-AC4E-9A99-00CF7BD0EFD4}" type="datetime1">
              <a:rPr lang="en-US" smtClean="0"/>
              <a:t>8/16/2022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D8EF-0174-784E-ACAC-B477DE71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674E9-906B-1942-8828-345032A30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3181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BFF3A1-4780-F64A-B941-52F3EDF4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2EB10-CBC4-C34F-ADBE-7A2E73D54D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CE4B2-B534-BE46-80D3-A4D296659A1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D16F5-5417-0A4B-BA0F-E3D9CBBB094D}"/>
              </a:ext>
            </a:extLst>
          </p:cNvPr>
          <p:cNvSpPr/>
          <p:nvPr userDrawn="1"/>
        </p:nvSpPr>
        <p:spPr>
          <a:xfrm>
            <a:off x="0" y="0"/>
            <a:ext cx="12192000" cy="617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9417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5E46-267C-8348-B299-33EBED1959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77A37-2220-ED4B-9D5B-A1A9A6DCE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A38D0A-8E78-424C-8F43-EBC2567B7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D541BF-E7EE-C343-A34B-F095A5347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46D6-0567-E148-9A68-19187D070012}" type="datetime1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802561-0A66-9846-832E-9A892E7E7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01ADF7-ECD7-F74E-A0DB-97AB45E49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238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C6DE8-0658-A049-8FA7-693E739021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TYPE TITLE IN ALL CAPS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B790BA-0537-414F-AF99-8D81EAAB4D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1ACBDA-3B31-4E40-AC65-BCE77F1616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38263-1DE1-6644-8509-3C2B11C61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54A6-9E22-AD44-9E7D-91B7FC29050F}" type="datetime1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D80459-9B3B-5A42-B97B-FD94E18F2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F83E1-C126-194E-B457-0E1A0BC50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4519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C4519-BF8A-674C-BF4E-57F81C457D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TYPE TITLE IN ALL CAPS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E98C9C-784A-CC40-9A0C-7FAFCA057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08F2A-4D9D-3142-BE80-3B4CE0364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57891-D0C6-7F4A-B111-501E117A342F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0D5A2-6FEA-2346-BF90-D271BBA56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20878-57EB-8740-83AE-C059F880B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7827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7A7F46-D01D-174C-988F-952C5EE2A71D}"/>
              </a:ext>
            </a:extLst>
          </p:cNvPr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TYPE TITLE IN ALL CAPS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5CD7FF-D2F6-7443-AE9C-C67A46D7E9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99C4F-70F0-DA49-BC25-956EA94BB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261B-5743-A54B-8979-9CE19ADE1B8A}" type="datetime1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9C780-031C-AE41-9DF4-BCA6F3D47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230B8-2473-1144-A230-A638C651E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067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dient_Footer_1">
            <a:extLst>
              <a:ext uri="{FF2B5EF4-FFF2-40B4-BE49-F238E27FC236}">
                <a16:creationId xmlns:a16="http://schemas.microsoft.com/office/drawing/2014/main" id="{6C3E286F-3C4F-5848-BA67-C6CE1A95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172200"/>
            <a:ext cx="12188152" cy="685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F7D04-B5A5-2444-A9D1-79C023EB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TYPE TITLE IN 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2587A-E5C5-FC4E-9BB7-47C59479E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1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F0239-C7D5-0847-813E-0B7392FD1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85319" y="6356350"/>
            <a:ext cx="9312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47235-3292-8F4A-A322-034FA16B69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40291" y="6356350"/>
            <a:ext cx="7135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9CEE6B-3D0C-3049-AD72-8B41AFF334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OFFICE OF ENERGY INFRASTUCTURE SAFETY</a:t>
            </a:r>
          </a:p>
        </p:txBody>
      </p:sp>
    </p:spTree>
    <p:extLst>
      <p:ext uri="{BB962C8B-B14F-4D97-AF65-F5344CB8AC3E}">
        <p14:creationId xmlns:p14="http://schemas.microsoft.com/office/powerpoint/2010/main" val="758862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7" r:id="rId3"/>
    <p:sldLayoutId id="2147483681" r:id="rId4"/>
    <p:sldLayoutId id="2147483663" r:id="rId5"/>
    <p:sldLayoutId id="2147483695" r:id="rId6"/>
    <p:sldLayoutId id="2147483672" r:id="rId7"/>
    <p:sldLayoutId id="2147483696" r:id="rId8"/>
    <p:sldLayoutId id="2147483675" r:id="rId9"/>
    <p:sldLayoutId id="2147483698" r:id="rId10"/>
    <p:sldLayoutId id="2147483697" r:id="rId11"/>
    <p:sldLayoutId id="2147483674" r:id="rId12"/>
    <p:sldLayoutId id="2147483699" r:id="rId13"/>
    <p:sldLayoutId id="2147483666" r:id="rId14"/>
    <p:sldLayoutId id="2147483700" r:id="rId15"/>
    <p:sldLayoutId id="2147483679" r:id="rId16"/>
    <p:sldLayoutId id="2147483680" r:id="rId17"/>
    <p:sldLayoutId id="2147483701" r:id="rId1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3" pos="528" userDrawn="1">
          <p15:clr>
            <a:srgbClr val="F26B43"/>
          </p15:clr>
        </p15:guide>
        <p15:guide id="4" pos="7152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" userDrawn="1">
          <p15:clr>
            <a:srgbClr val="F26B43"/>
          </p15:clr>
        </p15:guide>
        <p15:guide id="7" orient="horz" pos="364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radient_Footer_1">
            <a:extLst>
              <a:ext uri="{FF2B5EF4-FFF2-40B4-BE49-F238E27FC236}">
                <a16:creationId xmlns:a16="http://schemas.microsoft.com/office/drawing/2014/main" id="{2687440D-88BD-FA4D-8155-DCEC241DDB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172200"/>
            <a:ext cx="12188152" cy="685800"/>
          </a:xfrm>
          <a:prstGeom prst="rect">
            <a:avLst/>
          </a:prstGeom>
          <a:gradFill>
            <a:gsLst>
              <a:gs pos="0">
                <a:srgbClr val="F4EC48"/>
              </a:gs>
              <a:gs pos="93000">
                <a:srgbClr val="00A7E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F7D04-B5A5-2444-A9D1-79C023EB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TYPE TITLE IN 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2587A-E5C5-FC4E-9BB7-47C59479E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1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F0239-C7D5-0847-813E-0B7392FD1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85319" y="6356350"/>
            <a:ext cx="9312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A3F81F-CA22-F14A-87D1-C6145E02E21D}" type="datetime1">
              <a:rPr lang="en-US" smtClean="0"/>
              <a:t>8/16/2022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47235-3292-8F4A-A322-034FA16B69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40291" y="6356350"/>
            <a:ext cx="7135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92B78E-5BF9-0B46-B1B8-04BFF5711F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9CEE6B-3D0C-3049-AD72-8B41AFF334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OFFICE OF ENERGY INFRASTUCTURE SAFETY</a:t>
            </a:r>
          </a:p>
        </p:txBody>
      </p:sp>
    </p:spTree>
    <p:extLst>
      <p:ext uri="{BB962C8B-B14F-4D97-AF65-F5344CB8AC3E}">
        <p14:creationId xmlns:p14="http://schemas.microsoft.com/office/powerpoint/2010/main" val="619537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4" r:id="rId8"/>
    <p:sldLayoutId id="2147483690" r:id="rId9"/>
    <p:sldLayoutId id="2147483691" r:id="rId10"/>
    <p:sldLayoutId id="2147483692" r:id="rId11"/>
    <p:sldLayoutId id="2147483693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8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4E65D-EE79-F94D-B216-E650CD2BA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6853518" cy="1957439"/>
          </a:xfrm>
        </p:spPr>
        <p:txBody>
          <a:bodyPr/>
          <a:lstStyle/>
          <a:p>
            <a:r>
              <a:rPr lang="en-US" dirty="0"/>
              <a:t>Underground Safety Board</a:t>
            </a:r>
            <a:endParaRPr lang="en-US" dirty="0">
              <a:cs typeface="Calibri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A2123A-C0D4-9A43-B98F-A10393A9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144" y="3294781"/>
            <a:ext cx="7929743" cy="11661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dirty="0">
                <a:solidFill>
                  <a:schemeClr val="accent4"/>
                </a:solidFill>
              </a:rPr>
              <a:t>Virtual Town Hall Meeting of the California Underground Safety Board</a:t>
            </a:r>
          </a:p>
          <a:p>
            <a:endParaRPr lang="en-US" sz="3200" b="1" dirty="0">
              <a:solidFill>
                <a:schemeClr val="accent4"/>
              </a:solidFill>
              <a:cs typeface="Calibri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ED37A5C9-388A-4159-8AB1-3A120D457B70}"/>
              </a:ext>
            </a:extLst>
          </p:cNvPr>
          <p:cNvSpPr txBox="1">
            <a:spLocks/>
          </p:cNvSpPr>
          <p:nvPr/>
        </p:nvSpPr>
        <p:spPr>
          <a:xfrm>
            <a:off x="3546987" y="4934309"/>
            <a:ext cx="3215583" cy="12399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>
                <a:solidFill>
                  <a:schemeClr val="accent4"/>
                </a:solidFill>
              </a:rPr>
              <a:t>January 25, 2022</a:t>
            </a:r>
            <a:endParaRPr lang="en-US">
              <a:solidFill>
                <a:schemeClr val="accent4"/>
              </a:solidFill>
              <a:cs typeface="Calibri" panose="020F0502020204030204"/>
            </a:endParaRPr>
          </a:p>
          <a:p>
            <a:r>
              <a:rPr lang="en-US" sz="3200" b="1">
                <a:solidFill>
                  <a:schemeClr val="accent4"/>
                </a:solidFill>
                <a:cs typeface="Calibri"/>
              </a:rPr>
              <a:t>1-3 p.m.</a:t>
            </a:r>
          </a:p>
        </p:txBody>
      </p:sp>
    </p:spTree>
    <p:extLst>
      <p:ext uri="{BB962C8B-B14F-4D97-AF65-F5344CB8AC3E}">
        <p14:creationId xmlns:p14="http://schemas.microsoft.com/office/powerpoint/2010/main" val="1806252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971852"/>
          </a:xfrm>
        </p:spPr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6135" y="1273733"/>
            <a:ext cx="7379110" cy="45174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b="1" dirty="0"/>
              <a:t>Tuesday January 25, 2022</a:t>
            </a:r>
          </a:p>
          <a:p>
            <a:pPr marL="457200" indent="-457200">
              <a:buAutoNum type="arabicPeriod"/>
            </a:pPr>
            <a:r>
              <a:rPr lang="en-US" sz="3600" dirty="0">
                <a:solidFill>
                  <a:srgbClr val="002060"/>
                </a:solidFill>
                <a:cs typeface="Calibri"/>
              </a:rPr>
              <a:t>Move Update</a:t>
            </a:r>
          </a:p>
          <a:p>
            <a:pPr marL="457200" indent="-457200">
              <a:buAutoNum type="arabicPeriod"/>
            </a:pPr>
            <a:r>
              <a:rPr lang="en-US" sz="3600" dirty="0">
                <a:solidFill>
                  <a:srgbClr val="002060"/>
                </a:solidFill>
                <a:cs typeface="Calibri"/>
              </a:rPr>
              <a:t>2022 Save The Dates</a:t>
            </a:r>
          </a:p>
          <a:p>
            <a:pPr marL="457200" indent="-457200">
              <a:buAutoNum type="arabicPeriod"/>
            </a:pPr>
            <a:r>
              <a:rPr lang="en-US" sz="3600" dirty="0">
                <a:solidFill>
                  <a:srgbClr val="002060"/>
                </a:solidFill>
                <a:cs typeface="Calibri"/>
              </a:rPr>
              <a:t>Presentation and Question and Answer Session on Revised Fee Regulation</a:t>
            </a:r>
          </a:p>
          <a:p>
            <a:pPr marL="457200" indent="-457200">
              <a:buAutoNum type="arabicPeriod"/>
            </a:pPr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547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B12AC20-1980-42CD-B9D1-3951FDE98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7571" y="-1032782"/>
            <a:ext cx="10515600" cy="524862"/>
          </a:xfrm>
        </p:spPr>
        <p:txBody>
          <a:bodyPr/>
          <a:lstStyle/>
          <a:p>
            <a:r>
              <a:rPr lang="en-US" dirty="0"/>
              <a:t>Move Update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1D621B-0D0A-BA49-867E-11C0F262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5F2EF-3B94-BE4F-B737-89AFBD03C3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8800" i="1" dirty="0">
                <a:cs typeface="Calibri"/>
              </a:rPr>
              <a:t>Move Update</a:t>
            </a:r>
            <a:endParaRPr lang="en-US" sz="6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00923-46A8-B748-B121-726857B446C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21B0CD-96B1-B046-9F63-6D13EB6358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8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194100"/>
            <a:ext cx="6629400" cy="971852"/>
          </a:xfrm>
        </p:spPr>
        <p:txBody>
          <a:bodyPr/>
          <a:lstStyle/>
          <a:p>
            <a:r>
              <a:rPr lang="en-US" dirty="0"/>
              <a:t> New Name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6135" y="342901"/>
            <a:ext cx="6629400" cy="5448300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dirty="0">
              <a:cs typeface="Calibri"/>
            </a:endParaRPr>
          </a:p>
          <a:p>
            <a:pPr algn="ctr"/>
            <a:r>
              <a:rPr lang="en-US" sz="6000" b="1" dirty="0">
                <a:cs typeface="Calibri"/>
              </a:rPr>
              <a:t>New Name!</a:t>
            </a:r>
          </a:p>
          <a:p>
            <a:pPr algn="ctr"/>
            <a:r>
              <a:rPr lang="en-US" sz="8000" b="1" dirty="0">
                <a:solidFill>
                  <a:srgbClr val="002060"/>
                </a:solidFill>
                <a:cs typeface="Calibri"/>
              </a:rPr>
              <a:t>Underground Safety </a:t>
            </a:r>
          </a:p>
          <a:p>
            <a:pPr algn="ctr"/>
            <a:r>
              <a:rPr lang="en-US" sz="8000" b="1" dirty="0">
                <a:solidFill>
                  <a:srgbClr val="002060"/>
                </a:solidFill>
                <a:cs typeface="Calibri"/>
              </a:rPr>
              <a:t>Board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04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CE472-6FEE-47B6-8570-9161BCA19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Sacramento Office</a:t>
            </a:r>
          </a:p>
        </p:txBody>
      </p:sp>
      <p:pic>
        <p:nvPicPr>
          <p:cNvPr id="9" name="Picture 8" descr="Image of Google Maps with Natural Resource Building, State Capitol and Alquist Building in relation of each other.">
            <a:extLst>
              <a:ext uri="{FF2B5EF4-FFF2-40B4-BE49-F238E27FC236}">
                <a16:creationId xmlns:a16="http://schemas.microsoft.com/office/drawing/2014/main" id="{20C262F6-ECE2-4BE5-9EA7-3F2F87481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69" y="1700520"/>
            <a:ext cx="5788120" cy="4194954"/>
          </a:xfrm>
          <a:prstGeom prst="rect">
            <a:avLst/>
          </a:prstGeom>
        </p:spPr>
      </p:pic>
      <p:pic>
        <p:nvPicPr>
          <p:cNvPr id="1026" name="Picture 2" descr="Warren-Alquist State Energy Building">
            <a:extLst>
              <a:ext uri="{FF2B5EF4-FFF2-40B4-BE49-F238E27FC236}">
                <a16:creationId xmlns:a16="http://schemas.microsoft.com/office/drawing/2014/main" id="{262976A2-A24C-4972-B7BA-0A7BDE38A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6831" y="1700520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EDFBBA-B3C8-4D8C-B199-39CEE9860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BC47D1-8665-4309-9D4B-B3BE9967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1F6B6-2977-4BAB-9A5E-974B6C3FC82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30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5306F-DB1B-439B-8183-858170ECDE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038" y="2697861"/>
            <a:ext cx="6518343" cy="2288784"/>
          </a:xfrm>
        </p:spPr>
        <p:txBody>
          <a:bodyPr/>
          <a:lstStyle/>
          <a:p>
            <a:br>
              <a:rPr lang="en-US" sz="3600" dirty="0">
                <a:latin typeface="Amasis MT Pro Black" panose="02040A04050005020304" pitchFamily="18" charset="0"/>
              </a:rPr>
            </a:br>
            <a:br>
              <a:rPr lang="en-US" sz="3600" dirty="0">
                <a:latin typeface="Amasis MT Pro Black" panose="02040A04050005020304" pitchFamily="18" charset="0"/>
              </a:rPr>
            </a:br>
            <a:r>
              <a:rPr lang="en-US" sz="3600" b="0" dirty="0">
                <a:latin typeface="+mn-lt"/>
              </a:rPr>
              <a:t>Underground Safety Board </a:t>
            </a:r>
            <a:br>
              <a:rPr lang="en-US" sz="3600" b="0" dirty="0">
                <a:latin typeface="+mn-lt"/>
              </a:rPr>
            </a:br>
            <a:r>
              <a:rPr lang="en-US" sz="3600" b="0" dirty="0">
                <a:latin typeface="+mn-lt"/>
              </a:rPr>
              <a:t>Office of Energy Infrastructure Safety</a:t>
            </a:r>
            <a:br>
              <a:rPr lang="en-US" sz="3600" b="0" dirty="0">
                <a:latin typeface="+mn-lt"/>
              </a:rPr>
            </a:br>
            <a:r>
              <a:rPr lang="en-US" sz="3600" b="0" dirty="0">
                <a:latin typeface="+mn-lt"/>
              </a:rPr>
              <a:t>715 P Street, 20</a:t>
            </a:r>
            <a:r>
              <a:rPr lang="en-US" sz="3600" b="0" baseline="30000" dirty="0">
                <a:latin typeface="+mn-lt"/>
              </a:rPr>
              <a:t>th</a:t>
            </a:r>
            <a:r>
              <a:rPr lang="en-US" sz="3600" b="0" dirty="0">
                <a:latin typeface="+mn-lt"/>
              </a:rPr>
              <a:t> Floor</a:t>
            </a:r>
            <a:br>
              <a:rPr lang="en-US" sz="3600" b="0" dirty="0">
                <a:latin typeface="+mn-lt"/>
              </a:rPr>
            </a:br>
            <a:r>
              <a:rPr lang="en-US" sz="3600" b="0" dirty="0">
                <a:latin typeface="+mn-lt"/>
              </a:rPr>
              <a:t>Sacramento CA 95814</a:t>
            </a:r>
            <a:br>
              <a:rPr lang="en-US" sz="3600" dirty="0">
                <a:latin typeface="Amasis MT Pro Black" panose="02040A04050005020304" pitchFamily="18" charset="0"/>
              </a:rPr>
            </a:br>
            <a:endParaRPr lang="en-US" sz="3600" dirty="0">
              <a:latin typeface="Amasis MT Pro Black" panose="02040A040500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FF7519-A133-43D6-99E4-209D79CB64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4038" y="925829"/>
            <a:ext cx="5519722" cy="945527"/>
          </a:xfrm>
        </p:spPr>
        <p:txBody>
          <a:bodyPr>
            <a:normAutofit/>
          </a:bodyPr>
          <a:lstStyle/>
          <a:p>
            <a:r>
              <a:rPr lang="en-US" sz="4400" b="1" dirty="0"/>
              <a:t>Mailing Address</a:t>
            </a:r>
          </a:p>
        </p:txBody>
      </p:sp>
      <p:pic>
        <p:nvPicPr>
          <p:cNvPr id="5" name="Picture 4" descr="A picture containing sky, outdoor, building, city of the California Natural Resources Agency building.">
            <a:extLst>
              <a:ext uri="{FF2B5EF4-FFF2-40B4-BE49-F238E27FC236}">
                <a16:creationId xmlns:a16="http://schemas.microsoft.com/office/drawing/2014/main" id="{41B3BA71-C213-4A29-AA8D-FBEA2B715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847" y="875713"/>
            <a:ext cx="4960054" cy="538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114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36E57-3C50-483F-AA63-A9F8E4FD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Website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AB5B75-CFE2-4C27-87E9-3CF547C011AF}"/>
              </a:ext>
            </a:extLst>
          </p:cNvPr>
          <p:cNvSpPr txBox="1"/>
          <p:nvPr/>
        </p:nvSpPr>
        <p:spPr>
          <a:xfrm>
            <a:off x="435428" y="2037171"/>
            <a:ext cx="3381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/>
              <a:t>https://energysafety.ca.gov/</a:t>
            </a:r>
          </a:p>
        </p:txBody>
      </p:sp>
      <p:pic>
        <p:nvPicPr>
          <p:cNvPr id="7" name="Picture 6" descr="Image the Energy Safety website">
            <a:extLst>
              <a:ext uri="{FF2B5EF4-FFF2-40B4-BE49-F238E27FC236}">
                <a16:creationId xmlns:a16="http://schemas.microsoft.com/office/drawing/2014/main" id="{C1099F24-0AC8-4C5B-995C-FCF0B24E0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810" y="136525"/>
            <a:ext cx="7548762" cy="6124467"/>
          </a:xfrm>
          <a:prstGeom prst="rect">
            <a:avLst/>
          </a:prstGeom>
          <a:ln w="1905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Oval 7" descr="Image of red oval circling location to Report Excavation Damage on the Energy Safety website.">
            <a:extLst>
              <a:ext uri="{FF2B5EF4-FFF2-40B4-BE49-F238E27FC236}">
                <a16:creationId xmlns:a16="http://schemas.microsoft.com/office/drawing/2014/main" id="{3CF57F63-E43D-4AB3-9136-61E316C27F28}"/>
              </a:ext>
            </a:extLst>
          </p:cNvPr>
          <p:cNvSpPr/>
          <p:nvPr/>
        </p:nvSpPr>
        <p:spPr>
          <a:xfrm>
            <a:off x="8882743" y="0"/>
            <a:ext cx="1031966" cy="4702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 descr="Image of red circle around Underground Safety Board website on the Energy Safety website">
            <a:extLst>
              <a:ext uri="{FF2B5EF4-FFF2-40B4-BE49-F238E27FC236}">
                <a16:creationId xmlns:a16="http://schemas.microsoft.com/office/drawing/2014/main" id="{48D7553D-9AA9-41F6-BC31-40C3D2D98064}"/>
              </a:ext>
            </a:extLst>
          </p:cNvPr>
          <p:cNvSpPr/>
          <p:nvPr/>
        </p:nvSpPr>
        <p:spPr>
          <a:xfrm>
            <a:off x="6634842" y="5029200"/>
            <a:ext cx="2445657" cy="123179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8C60EA-6869-41F2-BB21-4C368BD92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8D226-21FB-402D-BBBA-38D5D180C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1F6B6-2977-4BAB-9A5E-974B6C3FC82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172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E53-A9A3-4646-B9F7-85FD18932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8"/>
            <a:ext cx="2591085" cy="1494786"/>
          </a:xfrm>
        </p:spPr>
        <p:txBody>
          <a:bodyPr anchor="ctr"/>
          <a:lstStyle/>
          <a:p>
            <a:pPr algn="ctr"/>
            <a:r>
              <a:rPr lang="en-US" sz="4400" dirty="0"/>
              <a:t>Stay </a:t>
            </a:r>
            <a:br>
              <a:rPr lang="en-US" sz="4400" dirty="0"/>
            </a:br>
            <a:r>
              <a:rPr lang="en-US" sz="4400" dirty="0"/>
              <a:t>Informed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981EF3-95CE-45D4-9F11-AFC40A6A7133}"/>
              </a:ext>
            </a:extLst>
          </p:cNvPr>
          <p:cNvSpPr txBox="1"/>
          <p:nvPr/>
        </p:nvSpPr>
        <p:spPr>
          <a:xfrm>
            <a:off x="241867" y="2258627"/>
            <a:ext cx="40589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https://efiling.energysafety.ca.gov/</a:t>
            </a:r>
          </a:p>
        </p:txBody>
      </p:sp>
      <p:pic>
        <p:nvPicPr>
          <p:cNvPr id="7" name="Picture 6" descr="Image of Underground Safety Board's efiling website">
            <a:extLst>
              <a:ext uri="{FF2B5EF4-FFF2-40B4-BE49-F238E27FC236}">
                <a16:creationId xmlns:a16="http://schemas.microsoft.com/office/drawing/2014/main" id="{48C19B4C-76A0-4C46-952F-9512C0662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997" y="136525"/>
            <a:ext cx="7891136" cy="5949520"/>
          </a:xfrm>
          <a:prstGeom prst="rect">
            <a:avLst/>
          </a:prstGeom>
          <a:ln w="1905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3A26D8-7C49-4B9A-B467-CA490ADBD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2F15E9-BB30-4B4B-BA9B-284FF7560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1F6B6-2977-4BAB-9A5E-974B6C3FC82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179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FD6FB-4865-46E1-9F24-C31AE5AAEC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374" y="948429"/>
            <a:ext cx="7627808" cy="1188102"/>
          </a:xfrm>
        </p:spPr>
        <p:txBody>
          <a:bodyPr/>
          <a:lstStyle/>
          <a:p>
            <a:r>
              <a:rPr lang="en-US" dirty="0"/>
              <a:t>New Contact Emails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F70C2-BDC6-4D71-A49D-2E443ED91B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179" y="2250831"/>
            <a:ext cx="7871005" cy="2274787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endParaRPr lang="en-US" sz="35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r"/>
            <a:r>
              <a:rPr lang="en-US" sz="5700" dirty="0"/>
              <a:t>digboard@energysafety.ca.gov</a:t>
            </a:r>
          </a:p>
          <a:p>
            <a:pPr algn="r"/>
            <a:r>
              <a:rPr lang="en-US" sz="5700" dirty="0"/>
              <a:t>fee.dig@energysafety.ca.gov </a:t>
            </a:r>
          </a:p>
          <a:p>
            <a:endParaRPr lang="en-US" sz="3500" dirty="0">
              <a:latin typeface="Amasis MT Pro Black"/>
            </a:endParaRPr>
          </a:p>
          <a:p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38728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555FA65-66DE-45D5-815F-ECDAB6119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030514"/>
            <a:ext cx="10515600" cy="78377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2022 Event Dates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1D621B-0D0A-BA49-867E-11C0F262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5F2EF-3B94-BE4F-B737-89AFBD03C3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8000" i="1" dirty="0">
                <a:cs typeface="Calibri"/>
              </a:rPr>
              <a:t>2022 Event Dates</a:t>
            </a:r>
            <a:endParaRPr lang="en-US" sz="5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00923-46A8-B748-B121-726857B446C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21B0CD-96B1-B046-9F63-6D13EB6358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837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CEB8E20-2F3F-4179-9F25-8BDDDE90A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86003" y="-1156248"/>
            <a:ext cx="10515600" cy="76925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2022 Meeting and Workshop Dates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D86E9-2394-40C5-8857-F200180AB0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-13251"/>
            <a:ext cx="10515600" cy="1156248"/>
          </a:xfrm>
        </p:spPr>
        <p:txBody>
          <a:bodyPr>
            <a:normAutofit/>
          </a:bodyPr>
          <a:lstStyle/>
          <a:p>
            <a:r>
              <a:rPr lang="en-US" sz="4400" dirty="0"/>
              <a:t>2022 Meeting and Workshop Dates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56F48B-D8C0-4FF5-86BC-E5401348BC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134" y="1142998"/>
            <a:ext cx="11976095" cy="5213351"/>
          </a:xfrm>
        </p:spPr>
        <p:txBody>
          <a:bodyPr vert="horz" lIns="91440" tIns="45720" rIns="91440" bIns="45720" numCol="2" spcCol="914400" rtlCol="0" anchor="t">
            <a:normAutofit/>
          </a:bodyPr>
          <a:lstStyle/>
          <a:p>
            <a:pPr marL="342900" indent="-342900">
              <a:buFont typeface="Wingdings,Sans-Serif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February 22: Workshop on Non-Violation Safety Issues in Investigations 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February 28: Workshop on Planning and Design Ticket​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April 11-12: Board Meeting​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April 26: Workshop on Abandoned Lines​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July 11-12: Board Meeting​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September 12: Education and Outreach Meeting​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September 13: Enforcement Meeting​ 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dirty="0">
                <a:latin typeface="Calibri"/>
                <a:cs typeface="Calibri"/>
              </a:rPr>
              <a:t>November 7-8: Board Meeting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6" descr="Backhoe and bucket digging in the dirt">
            <a:extLst>
              <a:ext uri="{FF2B5EF4-FFF2-40B4-BE49-F238E27FC236}">
                <a16:creationId xmlns:a16="http://schemas.microsoft.com/office/drawing/2014/main" id="{E47DB5B6-F1CC-4C8C-8409-C49B9495B2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9928" y="1324425"/>
            <a:ext cx="5611675" cy="5006013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AE995F-759E-43EF-88A2-20E1407F0B5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8BDD4F-2E61-43BC-9635-F3E605A134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328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1D621B-0D0A-BA49-867E-11C0F262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77B19B6-2AE0-4048-A754-3E512CEA23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148896"/>
            <a:ext cx="10515600" cy="78377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Fee Information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5F2EF-3B94-BE4F-B737-89AFBD03C3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8000" i="1" dirty="0">
                <a:cs typeface="Calibri"/>
              </a:rPr>
              <a:t>Fee Information</a:t>
            </a:r>
            <a:endParaRPr lang="en-US" sz="5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00923-46A8-B748-B121-726857B446C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21B0CD-96B1-B046-9F63-6D13EB6358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83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E6B7E-A964-47DB-A345-710F78E8E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dirty="0"/>
              <a:t>ORGANIZATIONS INVOLVED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698D3-DF45-45C0-B434-6DF02EA58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459345"/>
            <a:ext cx="5157787" cy="879043"/>
          </a:xfrm>
        </p:spPr>
        <p:txBody>
          <a:bodyPr>
            <a:normAutofit fontScale="92500" lnSpcReduction="20000"/>
          </a:bodyPr>
          <a:lstStyle/>
          <a:p>
            <a:r>
              <a:rPr lang="en-US" sz="4000" dirty="0"/>
              <a:t>California Government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EC4B6-58E6-4C75-ABE7-41410D2BD4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338388"/>
            <a:ext cx="5157787" cy="3851275"/>
          </a:xfrm>
        </p:spPr>
        <p:txBody>
          <a:bodyPr/>
          <a:lstStyle/>
          <a:p>
            <a:r>
              <a:rPr lang="en-US" dirty="0"/>
              <a:t>Underground Safety Board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EE8FBF-F17E-4F76-9897-FF6F6770B5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/>
              <a:t>Independent Nonprofit One-Call Centers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90B3FE-337E-47F1-97E8-385AB5B3352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Underground Service Alert of Northern California and Nevada dba USA North 811</a:t>
            </a:r>
          </a:p>
          <a:p>
            <a:r>
              <a:rPr lang="en-US" dirty="0"/>
              <a:t>Underground Service Alert of Southern California dba </a:t>
            </a:r>
            <a:r>
              <a:rPr lang="en-US" dirty="0" err="1"/>
              <a:t>DigAlert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31C09A-F360-47FC-BD07-B3D206E9F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5997575" y="1459345"/>
            <a:ext cx="0" cy="4396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Office of Energy Infrastructure Safety Logo">
            <a:extLst>
              <a:ext uri="{FF2B5EF4-FFF2-40B4-BE49-F238E27FC236}">
                <a16:creationId xmlns:a16="http://schemas.microsoft.com/office/drawing/2014/main" id="{932A9961-87C8-43B3-B05E-273B2C7FAF8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866" y="3043382"/>
            <a:ext cx="2812473" cy="2812473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9DC3001-2CA8-4579-AA13-E8C8E47CC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DAC0C4F-6DFA-4564-B389-20F02DC8A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013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Stays the Same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1600" y="1438102"/>
            <a:ext cx="7943645" cy="43530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000" b="1" dirty="0">
                <a:cs typeface="Calibri"/>
              </a:rPr>
              <a:t>One-call centers issue invoices for Board fees as:</a:t>
            </a:r>
          </a:p>
          <a:p>
            <a:pPr marL="685800" lvl="1" indent="0">
              <a:buNone/>
            </a:pPr>
            <a:endParaRPr lang="en-US" sz="4000" b="1" dirty="0">
              <a:cs typeface="Calibri"/>
            </a:endParaRPr>
          </a:p>
          <a:p>
            <a:pPr marL="1714500" lvl="2" indent="-571500"/>
            <a:r>
              <a:rPr lang="en-US" sz="3600" b="1" dirty="0">
                <a:cs typeface="Calibri"/>
              </a:rPr>
              <a:t>Line-item on their existing member dues invoices </a:t>
            </a:r>
          </a:p>
          <a:p>
            <a:pPr lvl="2" indent="0" algn="ctr">
              <a:buNone/>
            </a:pPr>
            <a:r>
              <a:rPr lang="en-US" sz="3600" b="1" u="sng" dirty="0">
                <a:cs typeface="Calibri"/>
              </a:rPr>
              <a:t>OR</a:t>
            </a:r>
          </a:p>
          <a:p>
            <a:pPr marL="1714500" lvl="2" indent="-571500"/>
            <a:r>
              <a:rPr lang="en-US" sz="3600" b="1" dirty="0">
                <a:cs typeface="Calibri"/>
              </a:rPr>
              <a:t>Separate invoice dedicated to the Board fee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059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What is New?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9309" y="1911927"/>
            <a:ext cx="7915936" cy="387927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>
              <a:spcAft>
                <a:spcPts val="1000"/>
              </a:spcAft>
            </a:pPr>
            <a:r>
              <a:rPr lang="en-US" sz="4800" b="1" dirty="0">
                <a:cs typeface="Calibri"/>
              </a:rPr>
              <a:t>“New” tickets only</a:t>
            </a:r>
          </a:p>
          <a:p>
            <a:pPr marL="1257300" lvl="1" indent="-571500">
              <a:spcAft>
                <a:spcPts val="1000"/>
              </a:spcAft>
            </a:pPr>
            <a:r>
              <a:rPr lang="en-US" sz="4800" b="1" dirty="0">
                <a:cs typeface="Calibri"/>
              </a:rPr>
              <a:t>Threshold increased to 500 tickets</a:t>
            </a:r>
          </a:p>
          <a:p>
            <a:pPr marL="1257300" lvl="1" indent="-571500">
              <a:spcAft>
                <a:spcPts val="1000"/>
              </a:spcAft>
            </a:pPr>
            <a:r>
              <a:rPr lang="en-US" sz="4800" b="1" dirty="0">
                <a:cs typeface="Calibri"/>
              </a:rPr>
              <a:t>Total fee amount from $7mil to approx. $5mil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101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What is New?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" y="1546052"/>
            <a:ext cx="6419850" cy="42451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200" b="1" dirty="0">
                <a:cs typeface="Calibri"/>
              </a:rPr>
              <a:t>Fiscal year instead of Calendar year</a:t>
            </a:r>
          </a:p>
          <a:p>
            <a:pPr marL="1257300" lvl="1" indent="-571500"/>
            <a:r>
              <a:rPr lang="en-US" sz="4200" b="1" dirty="0">
                <a:cs typeface="Calibri"/>
              </a:rPr>
              <a:t>Amounts published </a:t>
            </a:r>
            <a:r>
              <a:rPr lang="en-US" sz="4200" b="1" i="1" dirty="0">
                <a:cs typeface="Calibri"/>
              </a:rPr>
              <a:t>months</a:t>
            </a:r>
            <a:r>
              <a:rPr lang="en-US" sz="4200" b="1" dirty="0">
                <a:cs typeface="Calibri"/>
              </a:rPr>
              <a:t> in advance</a:t>
            </a:r>
          </a:p>
          <a:p>
            <a:pPr marL="1714500" lvl="2" indent="-571500"/>
            <a:r>
              <a:rPr lang="en-US" sz="3800" b="1" dirty="0">
                <a:cs typeface="Calibri"/>
              </a:rPr>
              <a:t>By March 1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b="1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7" name="Picture 6" descr="Image of June Fiscal Year versus Calendar Fiscal Year Timeline&#10;">
            <a:extLst>
              <a:ext uri="{FF2B5EF4-FFF2-40B4-BE49-F238E27FC236}">
                <a16:creationId xmlns:a16="http://schemas.microsoft.com/office/drawing/2014/main" id="{A62E555C-A658-454E-8BC2-43BD474B6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675" y="1546052"/>
            <a:ext cx="5934075" cy="3438525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309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Billing Periods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127" y="1773382"/>
            <a:ext cx="7962118" cy="401781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>
              <a:spcAft>
                <a:spcPts val="1000"/>
              </a:spcAft>
            </a:pPr>
            <a:r>
              <a:rPr lang="en-US" sz="5400" b="1" dirty="0">
                <a:cs typeface="Calibri"/>
              </a:rPr>
              <a:t>First full year Jul 2022 - Jun 2023</a:t>
            </a:r>
          </a:p>
          <a:p>
            <a:pPr marL="1257300" lvl="1" indent="-571500">
              <a:spcAft>
                <a:spcPts val="1000"/>
              </a:spcAft>
            </a:pPr>
            <a:r>
              <a:rPr lang="en-US" sz="5400" b="1" dirty="0">
                <a:cs typeface="Calibri"/>
              </a:rPr>
              <a:t>“Bridge” Jan-Jun 2022 for alignment</a:t>
            </a: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u="sng" dirty="0"/>
              <a:t>Singular</a:t>
            </a:r>
            <a:r>
              <a:rPr lang="en-US" sz="4800" dirty="0"/>
              <a:t> Payment Source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7818" y="1828800"/>
            <a:ext cx="7837427" cy="39624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6000" b="1" dirty="0">
                <a:cs typeface="Calibri"/>
              </a:rPr>
              <a:t>Pay </a:t>
            </a:r>
            <a:r>
              <a:rPr lang="en-US" sz="6000" b="1" u="sng" dirty="0">
                <a:cs typeface="Calibri"/>
              </a:rPr>
              <a:t>directly</a:t>
            </a:r>
            <a:r>
              <a:rPr lang="en-US" sz="6000" b="1" dirty="0">
                <a:cs typeface="Calibri"/>
              </a:rPr>
              <a:t> to the one-call center</a:t>
            </a:r>
          </a:p>
          <a:p>
            <a:pPr marL="1257300" lvl="1" indent="-571500"/>
            <a:r>
              <a:rPr lang="en-US" sz="6000" b="1" dirty="0">
                <a:cs typeface="Calibri"/>
              </a:rPr>
              <a:t>Use same W-9 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00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Late Payments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5491" y="1789611"/>
            <a:ext cx="7869754" cy="400158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800" b="1" dirty="0">
                <a:cs typeface="Calibri"/>
              </a:rPr>
              <a:t>Reminders sent in advance</a:t>
            </a:r>
          </a:p>
          <a:p>
            <a:pPr marL="1257300" lvl="1" indent="-571500"/>
            <a:r>
              <a:rPr lang="en-US" sz="4800" b="1" dirty="0">
                <a:cs typeface="Calibri"/>
              </a:rPr>
              <a:t>90+ days = 5% Late Fee</a:t>
            </a:r>
          </a:p>
          <a:p>
            <a:pPr marL="1257300" lvl="1" indent="-571500"/>
            <a:r>
              <a:rPr lang="en-US" sz="4800" b="1" dirty="0">
                <a:cs typeface="Calibri"/>
              </a:rPr>
              <a:t>Pay directly to one-call center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656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r>
              <a:rPr lang="en-US" sz="4800" b="1" dirty="0">
                <a:cs typeface="Calibri"/>
              </a:rPr>
              <a:t>One-call centers: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-157018" y="1560945"/>
            <a:ext cx="8202263" cy="42302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800" b="1" dirty="0">
                <a:cs typeface="Calibri"/>
              </a:rPr>
              <a:t>Submit fees to Board quarterly</a:t>
            </a:r>
          </a:p>
          <a:p>
            <a:pPr marL="1257300" lvl="1" indent="-571500"/>
            <a:r>
              <a:rPr lang="en-US" sz="4800" b="1" dirty="0">
                <a:cs typeface="Calibri"/>
              </a:rPr>
              <a:t>Provide payment and info to Board monthly</a:t>
            </a:r>
            <a:endParaRPr lang="en-US" sz="6000" b="1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7289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A27211B-D4B2-42AE-BE33-A877FBE1C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912133"/>
            <a:ext cx="10515600" cy="638629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Fee FAQs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1D621B-0D0A-BA49-867E-11C0F262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5F2EF-3B94-BE4F-B737-89AFBD03C3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11500" dirty="0">
                <a:cs typeface="Calibri"/>
              </a:rPr>
              <a:t>Fee FAQs</a:t>
            </a:r>
            <a:endParaRPr lang="en-US" sz="11500" i="1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00923-46A8-B748-B121-726857B446C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21B0CD-96B1-B046-9F63-6D13EB6358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488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0"/>
            <a:ext cx="6629400" cy="1095202"/>
          </a:xfrm>
        </p:spPr>
        <p:txBody>
          <a:bodyPr anchor="ctr"/>
          <a:lstStyle/>
          <a:p>
            <a:pPr algn="ctr"/>
            <a:r>
              <a:rPr lang="en-US" sz="4800" dirty="0"/>
              <a:t>What is the bill for?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7946" y="1273733"/>
            <a:ext cx="6629400" cy="451746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000" b="1" dirty="0">
              <a:cs typeface="Calibri"/>
            </a:endParaRPr>
          </a:p>
          <a:p>
            <a:pPr marL="1257300" lvl="1" indent="-571500"/>
            <a:r>
              <a:rPr lang="en-US" sz="4000" b="1" dirty="0">
                <a:cs typeface="Calibri"/>
              </a:rPr>
              <a:t>Operational costs of Board</a:t>
            </a:r>
          </a:p>
          <a:p>
            <a:pPr marL="1257300" lvl="1" indent="-571500"/>
            <a:r>
              <a:rPr lang="en-US" sz="4000" b="1" dirty="0">
                <a:cs typeface="Calibri"/>
              </a:rPr>
              <a:t>Authorized by CA Law (Gov’t Code § 4216.16(b))</a:t>
            </a:r>
          </a:p>
          <a:p>
            <a:pPr marL="1257300" lvl="1" indent="-571500"/>
            <a:endParaRPr lang="en-US" sz="3600" b="1" dirty="0">
              <a:cs typeface="Calibri"/>
            </a:endParaRPr>
          </a:p>
          <a:p>
            <a:pPr marL="1257300" lvl="1" indent="-571500"/>
            <a:endParaRPr lang="en-US" sz="3600" b="1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53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899"/>
            <a:ext cx="6629400" cy="1855355"/>
          </a:xfrm>
        </p:spPr>
        <p:txBody>
          <a:bodyPr anchor="ctr"/>
          <a:lstStyle/>
          <a:p>
            <a:pPr algn="ctr"/>
            <a:r>
              <a:rPr lang="en-US" sz="4800" b="1" dirty="0">
                <a:cs typeface="Calibri"/>
              </a:rPr>
              <a:t>Why am I not paying the state of CA directly?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9258" y="2198255"/>
            <a:ext cx="6938088" cy="359294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000" b="1" dirty="0">
                <a:cs typeface="Calibri"/>
              </a:rPr>
              <a:t>Prevent duplication of billing/collection</a:t>
            </a:r>
          </a:p>
          <a:p>
            <a:pPr marL="1257300" lvl="1" indent="-571500"/>
            <a:r>
              <a:rPr lang="en-US" sz="4000" b="1" dirty="0">
                <a:cs typeface="Calibri"/>
              </a:rPr>
              <a:t>One-call centers already billing members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7077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899"/>
            <a:ext cx="6629400" cy="1464635"/>
          </a:xfrm>
        </p:spPr>
        <p:txBody>
          <a:bodyPr anchor="ctr"/>
          <a:lstStyle/>
          <a:p>
            <a:pPr algn="ctr"/>
            <a:r>
              <a:rPr lang="en-US" sz="4800" b="1" dirty="0">
                <a:cs typeface="Calibri"/>
              </a:rPr>
              <a:t>Why are there two invoices?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7946" y="2013527"/>
            <a:ext cx="6629400" cy="377767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4000" b="1" dirty="0">
                <a:cs typeface="Calibri"/>
              </a:rPr>
              <a:t>Regulation allows One-call centers two options:</a:t>
            </a:r>
          </a:p>
          <a:p>
            <a:pPr marL="1714500" lvl="2" indent="-571500"/>
            <a:r>
              <a:rPr lang="en-US" sz="3600" b="1" dirty="0">
                <a:cs typeface="Calibri"/>
              </a:rPr>
              <a:t>Line item</a:t>
            </a:r>
          </a:p>
          <a:p>
            <a:pPr lvl="2" indent="0">
              <a:buNone/>
            </a:pPr>
            <a:r>
              <a:rPr lang="en-US" sz="3600" b="1" u="sng" dirty="0">
                <a:cs typeface="Calibri"/>
              </a:rPr>
              <a:t>OR</a:t>
            </a:r>
          </a:p>
          <a:p>
            <a:pPr marL="1714500" lvl="2" indent="-571500"/>
            <a:r>
              <a:rPr lang="en-US" sz="3600" b="1" dirty="0">
                <a:cs typeface="Calibri"/>
              </a:rPr>
              <a:t>Separate invoice</a:t>
            </a:r>
          </a:p>
          <a:p>
            <a:pPr marL="1257300" lvl="1" indent="-571500"/>
            <a:endParaRPr lang="en-US" sz="3600" b="1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405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899"/>
            <a:ext cx="6629400" cy="1827645"/>
          </a:xfrm>
        </p:spPr>
        <p:txBody>
          <a:bodyPr anchor="ctr"/>
          <a:lstStyle/>
          <a:p>
            <a:pPr algn="ctr"/>
            <a:r>
              <a:rPr lang="en-US" sz="4800" b="1" dirty="0">
                <a:cs typeface="Calibri"/>
              </a:rPr>
              <a:t>Why am I being billed twice for tickets?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7946" y="2170545"/>
            <a:ext cx="6629400" cy="36206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3600" b="1" dirty="0">
                <a:cs typeface="Calibri"/>
              </a:rPr>
              <a:t>Fees are calculated from tickets, but go to different sources</a:t>
            </a:r>
          </a:p>
          <a:p>
            <a:pPr marL="2171700" lvl="3" indent="-571500"/>
            <a:r>
              <a:rPr lang="en-US" sz="3000" b="1" dirty="0">
                <a:cs typeface="Calibri"/>
              </a:rPr>
              <a:t>One-call centers for their costs of operations</a:t>
            </a:r>
          </a:p>
          <a:p>
            <a:pPr marL="2171700" lvl="3" indent="-571500"/>
            <a:r>
              <a:rPr lang="en-US" sz="3000" b="1" dirty="0">
                <a:cs typeface="Calibri"/>
              </a:rPr>
              <a:t>State of CA for costs of Underground Safety Board</a:t>
            </a:r>
          </a:p>
          <a:p>
            <a:pPr marL="1257300" lvl="1" indent="-571500"/>
            <a:endParaRPr lang="en-US" sz="3600" b="1" dirty="0"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052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E77F0-48A5-874F-830C-B9F5E4F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0795"/>
            <a:ext cx="6629400" cy="1412009"/>
          </a:xfrm>
        </p:spPr>
        <p:txBody>
          <a:bodyPr anchor="ctr"/>
          <a:lstStyle/>
          <a:p>
            <a:pPr algn="ctr"/>
            <a:r>
              <a:rPr lang="en-US" sz="4000" b="1" dirty="0">
                <a:cs typeface="Calibri"/>
              </a:rPr>
              <a:t>Why is the ticket count different on invoices?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CE9D6-827A-FC45-8645-6FF1EABBA4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0073" y="1967345"/>
            <a:ext cx="7685577" cy="38238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257300" lvl="1" indent="-571500"/>
            <a:r>
              <a:rPr lang="en-US" sz="2800" b="1" dirty="0">
                <a:cs typeface="Calibri"/>
              </a:rPr>
              <a:t>Beginning with July 2022 invoices, will align with “new” tickets received in Jan-Dec of the previous calendar year</a:t>
            </a:r>
          </a:p>
          <a:p>
            <a:pPr lvl="1" indent="0">
              <a:buNone/>
            </a:pPr>
            <a:r>
              <a:rPr lang="en-US" sz="2800" b="1" dirty="0">
                <a:cs typeface="Calibri"/>
              </a:rPr>
              <a:t>But….</a:t>
            </a:r>
          </a:p>
          <a:p>
            <a:pPr marL="1257300" lvl="1" indent="-571500"/>
            <a:r>
              <a:rPr lang="en-US" sz="2800" b="1" dirty="0">
                <a:cs typeface="Calibri"/>
              </a:rPr>
              <a:t>May still differ due to billing methodologies used by One-call centers</a:t>
            </a:r>
          </a:p>
          <a:p>
            <a:pPr marL="1714500" lvl="2" indent="-571500"/>
            <a:r>
              <a:rPr lang="en-US" sz="2400" b="1" dirty="0" err="1">
                <a:cs typeface="Calibri"/>
              </a:rPr>
              <a:t>DigAlert</a:t>
            </a:r>
            <a:r>
              <a:rPr lang="en-US" sz="2400" b="1" dirty="0">
                <a:cs typeface="Calibri"/>
              </a:rPr>
              <a:t> = per ticket billed monthly</a:t>
            </a:r>
          </a:p>
          <a:p>
            <a:pPr marL="1714500" lvl="2" indent="-571500"/>
            <a:r>
              <a:rPr lang="en-US" sz="2400" b="1" dirty="0">
                <a:cs typeface="Calibri"/>
              </a:rPr>
              <a:t>USA North 811 = proportional share billed yearly</a:t>
            </a:r>
          </a:p>
          <a:p>
            <a:pPr marL="2171700" lvl="3" indent="-571500"/>
            <a:endParaRPr lang="en-US" sz="4400" b="1" dirty="0">
              <a:cs typeface="Calibri"/>
            </a:endParaRPr>
          </a:p>
          <a:p>
            <a:pPr marL="1257300" lvl="1" indent="-571500"/>
            <a:endParaRPr lang="en-US" sz="4600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8090-BC49-A443-B3CC-4D163E01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64DB3-780D-104A-8397-405517ED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354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1D621B-0D0A-BA49-867E-11C0F262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8" y="2148007"/>
            <a:ext cx="7666182" cy="303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91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453BE84-AA96-46BD-BD99-611EF0455C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028247"/>
            <a:ext cx="10515600" cy="69668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5F2EF-3B94-BE4F-B737-89AFBD03C3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9600" dirty="0">
                <a:cs typeface="Calibri"/>
              </a:rPr>
              <a:t>Questions?</a:t>
            </a:r>
            <a:endParaRPr lang="en-US" sz="9600" i="1" dirty="0">
              <a:cs typeface="Calibri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00923-46A8-B748-B121-726857B446C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OFFICE OF ENERGY INFRASTRUCTURE SAFETY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21B0CD-96B1-B046-9F63-6D13EB6358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92B78E-5BF9-0B46-B1B8-04BFF5711F33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0857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FD6FB-4865-46E1-9F24-C31AE5AAEC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374" y="948429"/>
            <a:ext cx="7627808" cy="1273776"/>
          </a:xfrm>
        </p:spPr>
        <p:txBody>
          <a:bodyPr/>
          <a:lstStyle/>
          <a:p>
            <a:r>
              <a:rPr lang="en-US" dirty="0"/>
              <a:t>Fee Contact Email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F70C2-BDC6-4D71-A49D-2E443ED91B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180" y="2466753"/>
            <a:ext cx="8173278" cy="205886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US" sz="35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5400" dirty="0"/>
              <a:t>fee.dig@energysafety.ca.gov </a:t>
            </a:r>
          </a:p>
          <a:p>
            <a:endParaRPr lang="en-US" sz="3500" dirty="0">
              <a:latin typeface="Amasis MT Pro Black"/>
            </a:endParaRPr>
          </a:p>
          <a:p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423935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B27C9B-3B02-475B-945C-21044638D3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40291" y="6356350"/>
            <a:ext cx="713509" cy="365125"/>
          </a:xfrm>
        </p:spPr>
        <p:txBody>
          <a:bodyPr/>
          <a:lstStyle/>
          <a:p>
            <a:fld id="{5492B78E-5BF9-0B46-B1B8-04BFF5711F3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A66D43-DC3B-424B-8022-8EAF424A2A9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356350"/>
            <a:ext cx="7315200" cy="365125"/>
          </a:xfrm>
        </p:spPr>
        <p:txBody>
          <a:bodyPr/>
          <a:lstStyle/>
          <a:p>
            <a:r>
              <a:rPr lang="en-US"/>
              <a:t>OFFICE OF ENERGY INFRASTUCTURE SAFETY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B6B864E-DF55-4E18-A7B2-1A8BC17F8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-1363663"/>
            <a:ext cx="10515600" cy="7683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Underground Safety Board websites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454214-58CC-45E9-BA39-CF75D26CB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65783" y="9801"/>
            <a:ext cx="9128034" cy="438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/>
              <a:t>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5ECD60-63CB-4F96-BBC3-48EBDDEC6616}"/>
              </a:ext>
            </a:extLst>
          </p:cNvPr>
          <p:cNvSpPr txBox="1"/>
          <p:nvPr/>
        </p:nvSpPr>
        <p:spPr>
          <a:xfrm>
            <a:off x="3198518" y="1189365"/>
            <a:ext cx="77985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Office of Energy Infrastructure Safety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B587F0-CAE7-49EB-9BBC-70D51D9B0370}"/>
              </a:ext>
            </a:extLst>
          </p:cNvPr>
          <p:cNvSpPr txBox="1"/>
          <p:nvPr/>
        </p:nvSpPr>
        <p:spPr>
          <a:xfrm>
            <a:off x="3555272" y="1658348"/>
            <a:ext cx="3381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https://energysafety.ca.gov/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3329D6-CD60-4C4F-A76B-75A92307880A}"/>
              </a:ext>
            </a:extLst>
          </p:cNvPr>
          <p:cNvSpPr txBox="1"/>
          <p:nvPr/>
        </p:nvSpPr>
        <p:spPr>
          <a:xfrm>
            <a:off x="3198517" y="2452624"/>
            <a:ext cx="77985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Underground Safety Board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CECAD4-7124-4EF8-91AF-3F7C79D308AA}"/>
              </a:ext>
            </a:extLst>
          </p:cNvPr>
          <p:cNvSpPr txBox="1"/>
          <p:nvPr/>
        </p:nvSpPr>
        <p:spPr>
          <a:xfrm>
            <a:off x="3198518" y="2974637"/>
            <a:ext cx="77985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https://energysafety.ca.gov/who-we-are/underground-safety-board/</a:t>
            </a:r>
          </a:p>
        </p:txBody>
      </p:sp>
    </p:spTree>
    <p:extLst>
      <p:ext uri="{BB962C8B-B14F-4D97-AF65-F5344CB8AC3E}">
        <p14:creationId xmlns:p14="http://schemas.microsoft.com/office/powerpoint/2010/main" val="287270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EIS Custom Theme">
  <a:themeElements>
    <a:clrScheme name="OEIS Colors 2">
      <a:dk1>
        <a:srgbClr val="0459A5"/>
      </a:dk1>
      <a:lt1>
        <a:srgbClr val="FFFFFF"/>
      </a:lt1>
      <a:dk2>
        <a:srgbClr val="000000"/>
      </a:dk2>
      <a:lt2>
        <a:srgbClr val="DCEEF5"/>
      </a:lt2>
      <a:accent1>
        <a:srgbClr val="80CBAA"/>
      </a:accent1>
      <a:accent2>
        <a:srgbClr val="E15E30"/>
      </a:accent2>
      <a:accent3>
        <a:srgbClr val="89C8DF"/>
      </a:accent3>
      <a:accent4>
        <a:srgbClr val="F3EC48"/>
      </a:accent4>
      <a:accent5>
        <a:srgbClr val="00A7E5"/>
      </a:accent5>
      <a:accent6>
        <a:srgbClr val="73449E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EIS Simplified Theme - Office">
  <a:themeElements>
    <a:clrScheme name="OEIS Colors 2">
      <a:dk1>
        <a:srgbClr val="0459A5"/>
      </a:dk1>
      <a:lt1>
        <a:srgbClr val="FFFFFF"/>
      </a:lt1>
      <a:dk2>
        <a:srgbClr val="000000"/>
      </a:dk2>
      <a:lt2>
        <a:srgbClr val="DCEEF5"/>
      </a:lt2>
      <a:accent1>
        <a:srgbClr val="80CBAA"/>
      </a:accent1>
      <a:accent2>
        <a:srgbClr val="E15E30"/>
      </a:accent2>
      <a:accent3>
        <a:srgbClr val="89C8DF"/>
      </a:accent3>
      <a:accent4>
        <a:srgbClr val="F3EC48"/>
      </a:accent4>
      <a:accent5>
        <a:srgbClr val="00A7E5"/>
      </a:accent5>
      <a:accent6>
        <a:srgbClr val="73449E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EF3B0658BE8F42A416345DE9D51A56" ma:contentTypeVersion="14" ma:contentTypeDescription="Create a new document." ma:contentTypeScope="" ma:versionID="dfc676c6b793c4a0b2bee2f90b2c1cf8">
  <xsd:schema xmlns:xsd="http://www.w3.org/2001/XMLSchema" xmlns:xs="http://www.w3.org/2001/XMLSchema" xmlns:p="http://schemas.microsoft.com/office/2006/metadata/properties" xmlns:ns2="22de1217-337d-48c6-ae41-de18a9e76440" xmlns:ns3="0ea0eb6c-ee70-4a91-9e54-89ed245dd4a0" targetNamespace="http://schemas.microsoft.com/office/2006/metadata/properties" ma:root="true" ma:fieldsID="093a702607b1d040412c943b75540229" ns2:_="" ns3:_="">
    <xsd:import namespace="22de1217-337d-48c6-ae41-de18a9e76440"/>
    <xsd:import namespace="0ea0eb6c-ee70-4a91-9e54-89ed245dd4a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de1217-337d-48c6-ae41-de18a9e764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651b62a4-9796-44f9-b2a5-9cb121c108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a0eb6c-ee70-4a91-9e54-89ed245dd4a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894e1fd7-02f3-49c5-8a9b-948c5117dc3b}" ma:internalName="TaxCatchAll" ma:showField="CatchAllData" ma:web="0ea0eb6c-ee70-4a91-9e54-89ed245dd4a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ea0eb6c-ee70-4a91-9e54-89ed245dd4a0" xsi:nil="true"/>
    <lcf76f155ced4ddcb4097134ff3c332f xmlns="22de1217-337d-48c6-ae41-de18a9e7644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FAB9A1A-9E8D-45C2-AE7A-0ABA9E8FA3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de1217-337d-48c6-ae41-de18a9e76440"/>
    <ds:schemaRef ds:uri="0ea0eb6c-ee70-4a91-9e54-89ed245dd4a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8D980E-CD82-444C-9BB8-97D88FA063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956ED0-BFA0-4D60-BD69-5AAEEF683AD4}">
  <ds:schemaRefs>
    <ds:schemaRef ds:uri="0ea0eb6c-ee70-4a91-9e54-89ed245dd4a0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2de1217-337d-48c6-ae41-de18a9e7644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1411</TotalTime>
  <Words>765</Words>
  <Application>Microsoft Office PowerPoint</Application>
  <PresentationFormat>Widescreen</PresentationFormat>
  <Paragraphs>182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Aharoni</vt:lpstr>
      <vt:lpstr>Amasis MT Pro Black</vt:lpstr>
      <vt:lpstr>Arial</vt:lpstr>
      <vt:lpstr>Calibri</vt:lpstr>
      <vt:lpstr>Wingdings</vt:lpstr>
      <vt:lpstr>Wingdings,Sans-Serif</vt:lpstr>
      <vt:lpstr>OEIS Custom Theme</vt:lpstr>
      <vt:lpstr>OEIS Simplified Theme - Office</vt:lpstr>
      <vt:lpstr>Underground Safety Board</vt:lpstr>
      <vt:lpstr>Overview</vt:lpstr>
      <vt:lpstr>Move Update</vt:lpstr>
      <vt:lpstr> New Name</vt:lpstr>
      <vt:lpstr>New Sacramento Office</vt:lpstr>
      <vt:lpstr>  Underground Safety Board  Office of Energy Infrastructure Safety 715 P Street, 20th Floor Sacramento CA 95814 </vt:lpstr>
      <vt:lpstr>Website</vt:lpstr>
      <vt:lpstr>Stay  Informed</vt:lpstr>
      <vt:lpstr>New Contact Emails</vt:lpstr>
      <vt:lpstr>2022 Event Dates</vt:lpstr>
      <vt:lpstr>2022 Meeting and Workshop Dates</vt:lpstr>
      <vt:lpstr>Fee Information</vt:lpstr>
      <vt:lpstr>ORGANIZATIONS INVOLVED</vt:lpstr>
      <vt:lpstr>Stays the Same</vt:lpstr>
      <vt:lpstr>What is New?</vt:lpstr>
      <vt:lpstr>What is New?</vt:lpstr>
      <vt:lpstr>Billing Periods</vt:lpstr>
      <vt:lpstr>Singular Payment Source</vt:lpstr>
      <vt:lpstr>Late Payments</vt:lpstr>
      <vt:lpstr>One-call centers:</vt:lpstr>
      <vt:lpstr>Fee FAQs</vt:lpstr>
      <vt:lpstr>What is the bill for?</vt:lpstr>
      <vt:lpstr>Why am I not paying the state of CA directly?</vt:lpstr>
      <vt:lpstr>Why are there two invoices?</vt:lpstr>
      <vt:lpstr>Why am I being billed twice for tickets?</vt:lpstr>
      <vt:lpstr>Why is the ticket count different on invoices?</vt:lpstr>
      <vt:lpstr>Questions</vt:lpstr>
      <vt:lpstr>Fee Contact Email</vt:lpstr>
      <vt:lpstr>Underground Safety Board websites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OConnell</dc:creator>
  <cp:lastModifiedBy>Marino, Tony@EnergySafety</cp:lastModifiedBy>
  <cp:revision>28</cp:revision>
  <cp:lastPrinted>2022-01-24T22:24:37Z</cp:lastPrinted>
  <dcterms:created xsi:type="dcterms:W3CDTF">2021-04-09T17:39:20Z</dcterms:created>
  <dcterms:modified xsi:type="dcterms:W3CDTF">2022-08-16T18:24:54Z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2fa3fd3-029b-403d-91b4-1dc930cb0e60_Enabled">
    <vt:lpwstr>True</vt:lpwstr>
  </property>
  <property fmtid="{D5CDD505-2E9C-101B-9397-08002B2CF9AE}" pid="3" name="MSIP_Label_82fa3fd3-029b-403d-91b4-1dc930cb0e60_SiteId">
    <vt:lpwstr>4ae48b41-0137-4599-8661-fc641fe77bea</vt:lpwstr>
  </property>
  <property fmtid="{D5CDD505-2E9C-101B-9397-08002B2CF9AE}" pid="4" name="MSIP_Label_82fa3fd3-029b-403d-91b4-1dc930cb0e60_ActionId">
    <vt:lpwstr>4668584a-b875-4fb1-bc92-b2e93558cb7a</vt:lpwstr>
  </property>
  <property fmtid="{D5CDD505-2E9C-101B-9397-08002B2CF9AE}" pid="5" name="MSIP_Label_82fa3fd3-029b-403d-91b4-1dc930cb0e60_Method">
    <vt:lpwstr>Standard</vt:lpwstr>
  </property>
  <property fmtid="{D5CDD505-2E9C-101B-9397-08002B2CF9AE}" pid="6" name="MSIP_Label_82fa3fd3-029b-403d-91b4-1dc930cb0e60_SetDate">
    <vt:lpwstr>2021-05-21T01:57:02Z</vt:lpwstr>
  </property>
  <property fmtid="{D5CDD505-2E9C-101B-9397-08002B2CF9AE}" pid="7" name="MSIP_Label_82fa3fd3-029b-403d-91b4-1dc930cb0e60_Name">
    <vt:lpwstr>82fa3fd3-029b-403d-91b4-1dc930cb0e60</vt:lpwstr>
  </property>
  <property fmtid="{D5CDD505-2E9C-101B-9397-08002B2CF9AE}" pid="8" name="MSIP_Label_82fa3fd3-029b-403d-91b4-1dc930cb0e60_ContentBits">
    <vt:lpwstr>0</vt:lpwstr>
  </property>
  <property fmtid="{D5CDD505-2E9C-101B-9397-08002B2CF9AE}" pid="9" name="ContentTypeId">
    <vt:lpwstr>0x01010094EF3B0658BE8F42A416345DE9D51A56</vt:lpwstr>
  </property>
</Properties>
</file>