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256" r:id="rId5"/>
    <p:sldId id="347" r:id="rId6"/>
    <p:sldId id="348" r:id="rId7"/>
    <p:sldId id="350" r:id="rId8"/>
    <p:sldId id="351" r:id="rId9"/>
    <p:sldId id="340" r:id="rId10"/>
    <p:sldId id="353" r:id="rId11"/>
    <p:sldId id="361" r:id="rId12"/>
    <p:sldId id="360" r:id="rId13"/>
    <p:sldId id="354" r:id="rId14"/>
    <p:sldId id="356" r:id="rId15"/>
    <p:sldId id="355" r:id="rId16"/>
    <p:sldId id="357" r:id="rId17"/>
    <p:sldId id="346" r:id="rId18"/>
    <p:sldId id="34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am Daly" initials="AD" lastIdx="26" clrIdx="0">
    <p:extLst>
      <p:ext uri="{19B8F6BF-5375-455C-9EA6-DF929625EA0E}">
        <p15:presenceInfo xmlns:p15="http://schemas.microsoft.com/office/powerpoint/2012/main" userId="Adam Daly" providerId="None"/>
      </p:ext>
    </p:extLst>
  </p:cmAuthor>
  <p:cmAuthor id="2" name="Sarah Bilbao" initials="SB" lastIdx="11" clrIdx="1">
    <p:extLst>
      <p:ext uri="{19B8F6BF-5375-455C-9EA6-DF929625EA0E}">
        <p15:presenceInfo xmlns:p15="http://schemas.microsoft.com/office/powerpoint/2012/main" userId="Sarah Bilbao" providerId="None"/>
      </p:ext>
    </p:extLst>
  </p:cmAuthor>
  <p:cmAuthor id="3" name="Adam Daly" initials="AD [2]" lastIdx="7" clrIdx="2">
    <p:extLst>
      <p:ext uri="{19B8F6BF-5375-455C-9EA6-DF929625EA0E}">
        <p15:presenceInfo xmlns:p15="http://schemas.microsoft.com/office/powerpoint/2012/main" userId="S::adam.daly@guidehouse.com::d51ba8a8-e53d-4073-87a2-94c89be91f1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9BD4"/>
    <a:srgbClr val="92D050"/>
    <a:srgbClr val="D9D9D9"/>
    <a:srgbClr val="CC66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215C4A-42CF-43BB-8F28-85034E3905E5}" vWet="2" dt="2022-01-31T18:35:18.522"/>
    <p1510:client id="{4CCD9890-28CA-4AE2-9B68-9E0CAD024C50}" v="4" dt="2022-01-31T18:35:36.5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w Dressel" userId="S::andrew.dressel@guidehouse.com::ac4df191-f174-43b0-ab51-4911c9b1a3b7" providerId="AD" clId="Web-{4CCD9890-28CA-4AE2-9B68-9E0CAD024C50}"/>
    <pc:docChg chg="modSld">
      <pc:chgData name="Andrew Dressel" userId="S::andrew.dressel@guidehouse.com::ac4df191-f174-43b0-ab51-4911c9b1a3b7" providerId="AD" clId="Web-{4CCD9890-28CA-4AE2-9B68-9E0CAD024C50}" dt="2022-01-31T18:35:36.500" v="1" actId="20577"/>
      <pc:docMkLst>
        <pc:docMk/>
      </pc:docMkLst>
      <pc:sldChg chg="modSp">
        <pc:chgData name="Andrew Dressel" userId="S::andrew.dressel@guidehouse.com::ac4df191-f174-43b0-ab51-4911c9b1a3b7" providerId="AD" clId="Web-{4CCD9890-28CA-4AE2-9B68-9E0CAD024C50}" dt="2022-01-31T18:35:36.500" v="1" actId="20577"/>
        <pc:sldMkLst>
          <pc:docMk/>
          <pc:sldMk cId="985424470" sldId="340"/>
        </pc:sldMkLst>
        <pc:spChg chg="mod">
          <ac:chgData name="Andrew Dressel" userId="S::andrew.dressel@guidehouse.com::ac4df191-f174-43b0-ab51-4911c9b1a3b7" providerId="AD" clId="Web-{4CCD9890-28CA-4AE2-9B68-9E0CAD024C50}" dt="2022-01-31T18:35:36.500" v="1" actId="20577"/>
          <ac:spMkLst>
            <pc:docMk/>
            <pc:sldMk cId="985424470" sldId="340"/>
            <ac:spMk id="34" creationId="{3D2CE19E-59CE-4508-91B1-66A80550086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27916C-53E4-4F07-BDF4-44AB4FB1FC79}" type="datetimeFigureOut">
              <a:rPr lang="en-US" smtClean="0"/>
              <a:t>1/31/2022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33787B-7F84-4C58-95A4-4C41CD7BF81F}" type="slidenum">
              <a:rPr lang="en-US" smtClean="0"/>
              <a:t>‹#›</a:t>
            </a:fld>
            <a:endParaRPr lang="en-US"/>
          </a:p>
        </p:txBody>
      </p:sp>
    </p:spTree>
    <p:extLst>
      <p:ext uri="{BB962C8B-B14F-4D97-AF65-F5344CB8AC3E}">
        <p14:creationId xmlns:p14="http://schemas.microsoft.com/office/powerpoint/2010/main" val="3976158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B7CB773-E146-4AEA-9489-0D5016C15A55}" type="slidenum">
              <a:rPr lang="en-US" smtClean="0"/>
              <a:t>1</a:t>
            </a:fld>
            <a:endParaRPr lang="en-US"/>
          </a:p>
        </p:txBody>
      </p:sp>
    </p:spTree>
    <p:extLst>
      <p:ext uri="{BB962C8B-B14F-4D97-AF65-F5344CB8AC3E}">
        <p14:creationId xmlns:p14="http://schemas.microsoft.com/office/powerpoint/2010/main" val="10669696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2</a:t>
            </a:fld>
            <a:endParaRPr lang="en-US"/>
          </a:p>
        </p:txBody>
      </p:sp>
    </p:spTree>
    <p:extLst>
      <p:ext uri="{BB962C8B-B14F-4D97-AF65-F5344CB8AC3E}">
        <p14:creationId xmlns:p14="http://schemas.microsoft.com/office/powerpoint/2010/main" val="4099255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6</a:t>
            </a:fld>
            <a:endParaRPr lang="en-US"/>
          </a:p>
        </p:txBody>
      </p:sp>
    </p:spTree>
    <p:extLst>
      <p:ext uri="{BB962C8B-B14F-4D97-AF65-F5344CB8AC3E}">
        <p14:creationId xmlns:p14="http://schemas.microsoft.com/office/powerpoint/2010/main" val="2575712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7</a:t>
            </a:fld>
            <a:endParaRPr lang="en-US"/>
          </a:p>
        </p:txBody>
      </p:sp>
    </p:spTree>
    <p:extLst>
      <p:ext uri="{BB962C8B-B14F-4D97-AF65-F5344CB8AC3E}">
        <p14:creationId xmlns:p14="http://schemas.microsoft.com/office/powerpoint/2010/main" val="3163158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8</a:t>
            </a:fld>
            <a:endParaRPr lang="en-US"/>
          </a:p>
        </p:txBody>
      </p:sp>
    </p:spTree>
    <p:extLst>
      <p:ext uri="{BB962C8B-B14F-4D97-AF65-F5344CB8AC3E}">
        <p14:creationId xmlns:p14="http://schemas.microsoft.com/office/powerpoint/2010/main" val="2937439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9</a:t>
            </a:fld>
            <a:endParaRPr lang="en-US"/>
          </a:p>
        </p:txBody>
      </p:sp>
    </p:spTree>
    <p:extLst>
      <p:ext uri="{BB962C8B-B14F-4D97-AF65-F5344CB8AC3E}">
        <p14:creationId xmlns:p14="http://schemas.microsoft.com/office/powerpoint/2010/main" val="15901559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14</a:t>
            </a:fld>
            <a:endParaRPr lang="en-US"/>
          </a:p>
        </p:txBody>
      </p:sp>
    </p:spTree>
    <p:extLst>
      <p:ext uri="{BB962C8B-B14F-4D97-AF65-F5344CB8AC3E}">
        <p14:creationId xmlns:p14="http://schemas.microsoft.com/office/powerpoint/2010/main" val="3276332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15</a:t>
            </a:fld>
            <a:endParaRPr lang="en-US"/>
          </a:p>
        </p:txBody>
      </p:sp>
    </p:spTree>
    <p:extLst>
      <p:ext uri="{BB962C8B-B14F-4D97-AF65-F5344CB8AC3E}">
        <p14:creationId xmlns:p14="http://schemas.microsoft.com/office/powerpoint/2010/main" val="2415303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DE2E4-73A1-4E4C-BC76-4FD5EF85E2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EF95D90-3F90-4A06-A6BC-D172C8C2370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E4FCD92-7E56-40F8-8676-748DEABA2759}"/>
              </a:ext>
            </a:extLst>
          </p:cNvPr>
          <p:cNvSpPr>
            <a:spLocks noGrp="1"/>
          </p:cNvSpPr>
          <p:nvPr>
            <p:ph type="dt" sz="half" idx="10"/>
          </p:nvPr>
        </p:nvSpPr>
        <p:spPr/>
        <p:txBody>
          <a:bodyPr/>
          <a:lstStyle/>
          <a:p>
            <a:fld id="{65DEA992-3A94-4BE5-A186-29660D499A32}" type="datetimeFigureOut">
              <a:rPr lang="en-US" smtClean="0"/>
              <a:t>1/31/2022</a:t>
            </a:fld>
            <a:endParaRPr lang="en-US"/>
          </a:p>
        </p:txBody>
      </p:sp>
      <p:sp>
        <p:nvSpPr>
          <p:cNvPr id="5" name="Footer Placeholder 4">
            <a:extLst>
              <a:ext uri="{FF2B5EF4-FFF2-40B4-BE49-F238E27FC236}">
                <a16:creationId xmlns:a16="http://schemas.microsoft.com/office/drawing/2014/main" id="{E16AFA02-CC5B-4537-8C3A-423B5AA4A4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C94378-1124-4198-B68B-603E638A46F5}"/>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4254682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85C35-9CD9-42DD-A41A-8CB05CA559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2F62973-7DB1-4D8A-8530-EE214419ABB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A7E4B2-28EC-4DD1-9168-D87695AB780A}"/>
              </a:ext>
            </a:extLst>
          </p:cNvPr>
          <p:cNvSpPr>
            <a:spLocks noGrp="1"/>
          </p:cNvSpPr>
          <p:nvPr>
            <p:ph type="dt" sz="half" idx="10"/>
          </p:nvPr>
        </p:nvSpPr>
        <p:spPr/>
        <p:txBody>
          <a:bodyPr/>
          <a:lstStyle/>
          <a:p>
            <a:fld id="{65DEA992-3A94-4BE5-A186-29660D499A32}" type="datetimeFigureOut">
              <a:rPr lang="en-US" smtClean="0"/>
              <a:t>1/31/2022</a:t>
            </a:fld>
            <a:endParaRPr lang="en-US"/>
          </a:p>
        </p:txBody>
      </p:sp>
      <p:sp>
        <p:nvSpPr>
          <p:cNvPr id="5" name="Footer Placeholder 4">
            <a:extLst>
              <a:ext uri="{FF2B5EF4-FFF2-40B4-BE49-F238E27FC236}">
                <a16:creationId xmlns:a16="http://schemas.microsoft.com/office/drawing/2014/main" id="{9B72574C-532D-4641-9D49-D1CC559F57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DF43FB-D2E1-4F48-AC0D-7FE0357108BC}"/>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305797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28454-6FC0-47F2-86DE-B7E9D39B79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F11D4FB-C95D-4F99-A749-C49141999D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D895167-6097-4271-8667-3B7E1C35CB0B}"/>
              </a:ext>
            </a:extLst>
          </p:cNvPr>
          <p:cNvSpPr>
            <a:spLocks noGrp="1"/>
          </p:cNvSpPr>
          <p:nvPr>
            <p:ph type="dt" sz="half" idx="10"/>
          </p:nvPr>
        </p:nvSpPr>
        <p:spPr/>
        <p:txBody>
          <a:bodyPr/>
          <a:lstStyle/>
          <a:p>
            <a:fld id="{65DEA992-3A94-4BE5-A186-29660D499A32}" type="datetimeFigureOut">
              <a:rPr lang="en-US" smtClean="0"/>
              <a:t>1/31/2022</a:t>
            </a:fld>
            <a:endParaRPr lang="en-US"/>
          </a:p>
        </p:txBody>
      </p:sp>
      <p:sp>
        <p:nvSpPr>
          <p:cNvPr id="5" name="Footer Placeholder 4">
            <a:extLst>
              <a:ext uri="{FF2B5EF4-FFF2-40B4-BE49-F238E27FC236}">
                <a16:creationId xmlns:a16="http://schemas.microsoft.com/office/drawing/2014/main" id="{69FE6F8A-CE8B-4FE6-BC83-D58631BDDF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261A10-99CF-43B3-BD69-62AA8DF82ADA}"/>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1619560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A7E0D-C98E-43F7-805E-CD797B58242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084C92-8740-4031-A2F5-016B77FD345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9D049F-8111-40D3-BB37-94E2C8F8B6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0DF619B-122C-4567-A8EA-65A33B90C58C}"/>
              </a:ext>
            </a:extLst>
          </p:cNvPr>
          <p:cNvSpPr>
            <a:spLocks noGrp="1"/>
          </p:cNvSpPr>
          <p:nvPr>
            <p:ph type="dt" sz="half" idx="10"/>
          </p:nvPr>
        </p:nvSpPr>
        <p:spPr/>
        <p:txBody>
          <a:bodyPr/>
          <a:lstStyle/>
          <a:p>
            <a:fld id="{65DEA992-3A94-4BE5-A186-29660D499A32}" type="datetimeFigureOut">
              <a:rPr lang="en-US" smtClean="0"/>
              <a:t>1/31/2022</a:t>
            </a:fld>
            <a:endParaRPr lang="en-US"/>
          </a:p>
        </p:txBody>
      </p:sp>
      <p:sp>
        <p:nvSpPr>
          <p:cNvPr id="6" name="Footer Placeholder 5">
            <a:extLst>
              <a:ext uri="{FF2B5EF4-FFF2-40B4-BE49-F238E27FC236}">
                <a16:creationId xmlns:a16="http://schemas.microsoft.com/office/drawing/2014/main" id="{785F7473-3581-4090-8C89-4C21CD7FC4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B2DD9F-FFF9-4303-8CA1-7DB18DB98EAE}"/>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439501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EE01B-11BC-402A-968F-6915E991119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FF04389-977F-4BCE-B026-378A6F42BA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286A70-8744-44D7-BAED-6F3A14BBC41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70C8DC2-10C0-4E57-8F70-7C264B22A5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8E8049-8355-4C43-98B0-E477EBD130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304416E-760C-4705-A0D8-22C91DEF5954}"/>
              </a:ext>
            </a:extLst>
          </p:cNvPr>
          <p:cNvSpPr>
            <a:spLocks noGrp="1"/>
          </p:cNvSpPr>
          <p:nvPr>
            <p:ph type="dt" sz="half" idx="10"/>
          </p:nvPr>
        </p:nvSpPr>
        <p:spPr/>
        <p:txBody>
          <a:bodyPr/>
          <a:lstStyle/>
          <a:p>
            <a:fld id="{65DEA992-3A94-4BE5-A186-29660D499A32}" type="datetimeFigureOut">
              <a:rPr lang="en-US" smtClean="0"/>
              <a:t>1/31/2022</a:t>
            </a:fld>
            <a:endParaRPr lang="en-US"/>
          </a:p>
        </p:txBody>
      </p:sp>
      <p:sp>
        <p:nvSpPr>
          <p:cNvPr id="8" name="Footer Placeholder 7">
            <a:extLst>
              <a:ext uri="{FF2B5EF4-FFF2-40B4-BE49-F238E27FC236}">
                <a16:creationId xmlns:a16="http://schemas.microsoft.com/office/drawing/2014/main" id="{CAC53B87-40B1-4B20-8AC3-329ADD7B360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D47A809-B8AF-4CD4-B609-0CE79E5E95AB}"/>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751243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8419F-8D8A-4423-AFB7-103338C3164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FE652C1-67B5-474D-B32D-AF07DB1B3E59}"/>
              </a:ext>
            </a:extLst>
          </p:cNvPr>
          <p:cNvSpPr>
            <a:spLocks noGrp="1"/>
          </p:cNvSpPr>
          <p:nvPr>
            <p:ph type="dt" sz="half" idx="10"/>
          </p:nvPr>
        </p:nvSpPr>
        <p:spPr/>
        <p:txBody>
          <a:bodyPr/>
          <a:lstStyle/>
          <a:p>
            <a:fld id="{65DEA992-3A94-4BE5-A186-29660D499A32}" type="datetimeFigureOut">
              <a:rPr lang="en-US" smtClean="0"/>
              <a:t>1/31/2022</a:t>
            </a:fld>
            <a:endParaRPr lang="en-US"/>
          </a:p>
        </p:txBody>
      </p:sp>
      <p:sp>
        <p:nvSpPr>
          <p:cNvPr id="4" name="Footer Placeholder 3">
            <a:extLst>
              <a:ext uri="{FF2B5EF4-FFF2-40B4-BE49-F238E27FC236}">
                <a16:creationId xmlns:a16="http://schemas.microsoft.com/office/drawing/2014/main" id="{9557DF4D-EB0F-421D-B803-5460158038D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3178AE2-4846-4EB2-9D82-5E402A1AC2C7}"/>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499243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9AAA2F4-DB5A-4FC0-9082-4797B36FEA3C}"/>
              </a:ext>
            </a:extLst>
          </p:cNvPr>
          <p:cNvSpPr>
            <a:spLocks noGrp="1"/>
          </p:cNvSpPr>
          <p:nvPr>
            <p:ph type="dt" sz="half" idx="10"/>
          </p:nvPr>
        </p:nvSpPr>
        <p:spPr/>
        <p:txBody>
          <a:bodyPr/>
          <a:lstStyle/>
          <a:p>
            <a:fld id="{65DEA992-3A94-4BE5-A186-29660D499A32}" type="datetimeFigureOut">
              <a:rPr lang="en-US" smtClean="0"/>
              <a:t>1/31/2022</a:t>
            </a:fld>
            <a:endParaRPr lang="en-US"/>
          </a:p>
        </p:txBody>
      </p:sp>
      <p:sp>
        <p:nvSpPr>
          <p:cNvPr id="3" name="Footer Placeholder 2">
            <a:extLst>
              <a:ext uri="{FF2B5EF4-FFF2-40B4-BE49-F238E27FC236}">
                <a16:creationId xmlns:a16="http://schemas.microsoft.com/office/drawing/2014/main" id="{2E322A9C-AF98-445F-BAB3-9B8F43FCF58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5068C25-0703-407C-A7A5-273B81761A1A}"/>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1932753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AD8E0-7FF7-4C48-AF25-3E9814A07E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9765AEF-45EB-480C-8FB7-2E3C775C5B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0373194-90F9-4950-867D-73B9D027E4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E1A8CD-3B6A-49AC-A1A1-9A69FDFC22F9}"/>
              </a:ext>
            </a:extLst>
          </p:cNvPr>
          <p:cNvSpPr>
            <a:spLocks noGrp="1"/>
          </p:cNvSpPr>
          <p:nvPr>
            <p:ph type="dt" sz="half" idx="10"/>
          </p:nvPr>
        </p:nvSpPr>
        <p:spPr/>
        <p:txBody>
          <a:bodyPr/>
          <a:lstStyle/>
          <a:p>
            <a:fld id="{65DEA992-3A94-4BE5-A186-29660D499A32}" type="datetimeFigureOut">
              <a:rPr lang="en-US" smtClean="0"/>
              <a:t>1/31/2022</a:t>
            </a:fld>
            <a:endParaRPr lang="en-US"/>
          </a:p>
        </p:txBody>
      </p:sp>
      <p:sp>
        <p:nvSpPr>
          <p:cNvPr id="6" name="Footer Placeholder 5">
            <a:extLst>
              <a:ext uri="{FF2B5EF4-FFF2-40B4-BE49-F238E27FC236}">
                <a16:creationId xmlns:a16="http://schemas.microsoft.com/office/drawing/2014/main" id="{981B2C7A-5099-4BFE-AD39-1AE15E5562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096762-3A45-4489-9A82-5262B5783501}"/>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3540920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76B34-5427-4AC6-BFF6-4BFFC8B509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05D620A-09E9-4BA9-99B7-3A6D535CD5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85210F6-188B-4F22-9892-7AD5856131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0288AD-0693-4237-887D-2E0FC847A49E}"/>
              </a:ext>
            </a:extLst>
          </p:cNvPr>
          <p:cNvSpPr>
            <a:spLocks noGrp="1"/>
          </p:cNvSpPr>
          <p:nvPr>
            <p:ph type="dt" sz="half" idx="10"/>
          </p:nvPr>
        </p:nvSpPr>
        <p:spPr/>
        <p:txBody>
          <a:bodyPr/>
          <a:lstStyle/>
          <a:p>
            <a:fld id="{65DEA992-3A94-4BE5-A186-29660D499A32}" type="datetimeFigureOut">
              <a:rPr lang="en-US" smtClean="0"/>
              <a:t>1/31/2022</a:t>
            </a:fld>
            <a:endParaRPr lang="en-US"/>
          </a:p>
        </p:txBody>
      </p:sp>
      <p:sp>
        <p:nvSpPr>
          <p:cNvPr id="6" name="Footer Placeholder 5">
            <a:extLst>
              <a:ext uri="{FF2B5EF4-FFF2-40B4-BE49-F238E27FC236}">
                <a16:creationId xmlns:a16="http://schemas.microsoft.com/office/drawing/2014/main" id="{D8645673-E02F-4156-918F-023AE30AC0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1E2990-5E3D-403C-8885-A57D9CB1AEC7}"/>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418526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61C8A-10CB-4C0B-999C-5B8557509CE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F9AE19-ADBE-4152-AEFE-649EB79B84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1CB56A-1AD6-4E12-B36D-2F12AC963650}"/>
              </a:ext>
            </a:extLst>
          </p:cNvPr>
          <p:cNvSpPr>
            <a:spLocks noGrp="1"/>
          </p:cNvSpPr>
          <p:nvPr>
            <p:ph type="dt" sz="half" idx="10"/>
          </p:nvPr>
        </p:nvSpPr>
        <p:spPr/>
        <p:txBody>
          <a:bodyPr/>
          <a:lstStyle/>
          <a:p>
            <a:fld id="{65DEA992-3A94-4BE5-A186-29660D499A32}" type="datetimeFigureOut">
              <a:rPr lang="en-US" smtClean="0"/>
              <a:t>1/31/2022</a:t>
            </a:fld>
            <a:endParaRPr lang="en-US"/>
          </a:p>
        </p:txBody>
      </p:sp>
      <p:sp>
        <p:nvSpPr>
          <p:cNvPr id="5" name="Footer Placeholder 4">
            <a:extLst>
              <a:ext uri="{FF2B5EF4-FFF2-40B4-BE49-F238E27FC236}">
                <a16:creationId xmlns:a16="http://schemas.microsoft.com/office/drawing/2014/main" id="{045D46E5-0EEA-41B8-8D23-7134DFB73A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5C3104-44CA-4DE3-8119-0011ED9E764C}"/>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3877520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851E6A-9515-4E51-9F36-81107B1C880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07336C9-9878-4431-AA95-2B4BBC62C25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342964-E596-4548-9001-285732D0FF37}"/>
              </a:ext>
            </a:extLst>
          </p:cNvPr>
          <p:cNvSpPr>
            <a:spLocks noGrp="1"/>
          </p:cNvSpPr>
          <p:nvPr>
            <p:ph type="dt" sz="half" idx="10"/>
          </p:nvPr>
        </p:nvSpPr>
        <p:spPr/>
        <p:txBody>
          <a:bodyPr/>
          <a:lstStyle/>
          <a:p>
            <a:fld id="{65DEA992-3A94-4BE5-A186-29660D499A32}" type="datetimeFigureOut">
              <a:rPr lang="en-US" smtClean="0"/>
              <a:t>1/31/2022</a:t>
            </a:fld>
            <a:endParaRPr lang="en-US"/>
          </a:p>
        </p:txBody>
      </p:sp>
      <p:sp>
        <p:nvSpPr>
          <p:cNvPr id="5" name="Footer Placeholder 4">
            <a:extLst>
              <a:ext uri="{FF2B5EF4-FFF2-40B4-BE49-F238E27FC236}">
                <a16:creationId xmlns:a16="http://schemas.microsoft.com/office/drawing/2014/main" id="{1B6B5DE3-3089-47C3-A34E-1975C75149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45B049-41E4-4BDE-AD7C-B062B6CA1B60}"/>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48314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1">
            <a:extLst>
              <a:ext uri="{FF2B5EF4-FFF2-40B4-BE49-F238E27FC236}">
                <a16:creationId xmlns:a16="http://schemas.microsoft.com/office/drawing/2014/main" id="{3A5C59A8-38B8-4EE1-899A-1E8FFF9AA210}"/>
              </a:ext>
            </a:extLst>
          </p:cNvPr>
          <p:cNvSpPr>
            <a:spLocks noGrp="1"/>
          </p:cNvSpPr>
          <p:nvPr>
            <p:ph type="title"/>
          </p:nvPr>
        </p:nvSpPr>
        <p:spPr>
          <a:xfrm>
            <a:off x="457200" y="457204"/>
            <a:ext cx="11277600" cy="393261"/>
          </a:xfrm>
          <a:prstGeom prst="rect">
            <a:avLst/>
          </a:prstGeom>
        </p:spPr>
        <p:txBody>
          <a:bodyPr vert="horz" lIns="0" tIns="0" rIns="0" bIns="0" rtlCol="0" anchor="t" anchorCtr="0">
            <a:noAutofit/>
          </a:bodyPr>
          <a:lstStyle/>
          <a:p>
            <a:r>
              <a:rPr lang="en-US"/>
              <a:t>Click to edit Master title style</a:t>
            </a:r>
          </a:p>
        </p:txBody>
      </p:sp>
      <p:sp>
        <p:nvSpPr>
          <p:cNvPr id="11" name="Text Placeholder 7">
            <a:extLst>
              <a:ext uri="{FF2B5EF4-FFF2-40B4-BE49-F238E27FC236}">
                <a16:creationId xmlns:a16="http://schemas.microsoft.com/office/drawing/2014/main" id="{7E2ED012-0D7C-4C8D-8474-2EA2A64AA23E}"/>
              </a:ext>
            </a:extLst>
          </p:cNvPr>
          <p:cNvSpPr>
            <a:spLocks noGrp="1"/>
          </p:cNvSpPr>
          <p:nvPr>
            <p:ph type="body" sz="quarter" idx="13"/>
          </p:nvPr>
        </p:nvSpPr>
        <p:spPr>
          <a:xfrm>
            <a:off x="457200" y="900653"/>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0" name="Rectangle: Rounded Corners 9">
            <a:extLst>
              <a:ext uri="{FF2B5EF4-FFF2-40B4-BE49-F238E27FC236}">
                <a16:creationId xmlns:a16="http://schemas.microsoft.com/office/drawing/2014/main" id="{58E7C8D7-2D4A-48BE-B305-98D44276221F}"/>
              </a:ext>
            </a:extLst>
          </p:cNvPr>
          <p:cNvSpPr/>
          <p:nvPr userDrawn="1"/>
        </p:nvSpPr>
        <p:spPr>
          <a:xfrm>
            <a:off x="0" y="4"/>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3359762004"/>
      </p:ext>
    </p:extLst>
  </p:cSld>
  <p:clrMapOvr>
    <a:masterClrMapping/>
  </p:clrMapOvr>
  <p:extLst>
    <p:ext uri="{DCECCB84-F9BA-43D5-87BE-67443E8EF086}">
      <p15:sldGuideLst xmlns:p15="http://schemas.microsoft.com/office/powerpoint/2012/main">
        <p15:guide id="1" pos="2808">
          <p15:clr>
            <a:srgbClr val="FBAE40"/>
          </p15:clr>
        </p15:guide>
        <p15:guide id="2" pos="2952">
          <p15:clr>
            <a:srgbClr val="FBAE40"/>
          </p15:clr>
        </p15:guide>
        <p15:guide id="3" orient="horz" pos="3830">
          <p15:clr>
            <a:srgbClr val="FBAE40"/>
          </p15:clr>
        </p15:guide>
        <p15:guide id="4" orient="horz" pos="109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1">
            <a:extLst>
              <a:ext uri="{FF2B5EF4-FFF2-40B4-BE49-F238E27FC236}">
                <a16:creationId xmlns:a16="http://schemas.microsoft.com/office/drawing/2014/main" id="{3A5C59A8-38B8-4EE1-899A-1E8FFF9AA210}"/>
              </a:ext>
            </a:extLst>
          </p:cNvPr>
          <p:cNvSpPr>
            <a:spLocks noGrp="1"/>
          </p:cNvSpPr>
          <p:nvPr>
            <p:ph type="title"/>
          </p:nvPr>
        </p:nvSpPr>
        <p:spPr>
          <a:xfrm>
            <a:off x="457200" y="457204"/>
            <a:ext cx="11277600" cy="393261"/>
          </a:xfrm>
          <a:prstGeom prst="rect">
            <a:avLst/>
          </a:prstGeom>
        </p:spPr>
        <p:txBody>
          <a:bodyPr vert="horz" lIns="0" tIns="0" rIns="0" bIns="0" rtlCol="0" anchor="t" anchorCtr="0">
            <a:noAutofit/>
          </a:bodyPr>
          <a:lstStyle/>
          <a:p>
            <a:r>
              <a:rPr lang="en-US"/>
              <a:t>Click to edit Master title style</a:t>
            </a:r>
          </a:p>
        </p:txBody>
      </p:sp>
      <p:sp>
        <p:nvSpPr>
          <p:cNvPr id="11" name="Text Placeholder 7">
            <a:extLst>
              <a:ext uri="{FF2B5EF4-FFF2-40B4-BE49-F238E27FC236}">
                <a16:creationId xmlns:a16="http://schemas.microsoft.com/office/drawing/2014/main" id="{7E2ED012-0D7C-4C8D-8474-2EA2A64AA23E}"/>
              </a:ext>
            </a:extLst>
          </p:cNvPr>
          <p:cNvSpPr>
            <a:spLocks noGrp="1"/>
          </p:cNvSpPr>
          <p:nvPr>
            <p:ph type="body" sz="quarter" idx="13"/>
          </p:nvPr>
        </p:nvSpPr>
        <p:spPr>
          <a:xfrm>
            <a:off x="457200" y="900653"/>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0" name="Rectangle: Rounded Corners 9">
            <a:extLst>
              <a:ext uri="{FF2B5EF4-FFF2-40B4-BE49-F238E27FC236}">
                <a16:creationId xmlns:a16="http://schemas.microsoft.com/office/drawing/2014/main" id="{58E7C8D7-2D4A-48BE-B305-98D44276221F}"/>
              </a:ext>
            </a:extLst>
          </p:cNvPr>
          <p:cNvSpPr/>
          <p:nvPr userDrawn="1"/>
        </p:nvSpPr>
        <p:spPr>
          <a:xfrm>
            <a:off x="0" y="4"/>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195340759"/>
      </p:ext>
    </p:extLst>
  </p:cSld>
  <p:clrMapOvr>
    <a:masterClrMapping/>
  </p:clrMapOvr>
  <p:extLst>
    <p:ext uri="{DCECCB84-F9BA-43D5-87BE-67443E8EF086}">
      <p15:sldGuideLst xmlns:p15="http://schemas.microsoft.com/office/powerpoint/2012/main">
        <p15:guide id="1" pos="2808">
          <p15:clr>
            <a:srgbClr val="FBAE40"/>
          </p15:clr>
        </p15:guide>
        <p15:guide id="2" pos="2952">
          <p15:clr>
            <a:srgbClr val="FBAE40"/>
          </p15:clr>
        </p15:guide>
        <p15:guide id="3" orient="horz" pos="3830">
          <p15:clr>
            <a:srgbClr val="FBAE40"/>
          </p15:clr>
        </p15:guide>
        <p15:guide id="4" orient="horz" pos="1094">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1A7B3B-7850-4696-9891-871B1C7117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39A0865-BBA9-4C6F-B48A-60C0681F2B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A2C1592-A95B-4D9E-8195-3635E4F61E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DEA992-3A94-4BE5-A186-29660D499A32}" type="datetimeFigureOut">
              <a:rPr lang="en-US" smtClean="0"/>
              <a:t>1/31/2022</a:t>
            </a:fld>
            <a:endParaRPr lang="en-US"/>
          </a:p>
        </p:txBody>
      </p:sp>
      <p:sp>
        <p:nvSpPr>
          <p:cNvPr id="5" name="Footer Placeholder 4">
            <a:extLst>
              <a:ext uri="{FF2B5EF4-FFF2-40B4-BE49-F238E27FC236}">
                <a16:creationId xmlns:a16="http://schemas.microsoft.com/office/drawing/2014/main" id="{BDEF76D4-3C93-4BF7-B2E5-9EA297566E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32DFA83-5B72-497A-813C-1528202175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C5CEC1-F98F-4B04-9F17-951FA7D5EF01}" type="slidenum">
              <a:rPr lang="en-US" smtClean="0"/>
              <a:t>‹#›</a:t>
            </a:fld>
            <a:endParaRPr lang="en-US"/>
          </a:p>
        </p:txBody>
      </p:sp>
    </p:spTree>
    <p:extLst>
      <p:ext uri="{BB962C8B-B14F-4D97-AF65-F5344CB8AC3E}">
        <p14:creationId xmlns:p14="http://schemas.microsoft.com/office/powerpoint/2010/main" val="4227050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VES PPT Corporate slide.jpg"/>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924561" y="0"/>
            <a:ext cx="9956800" cy="6858000"/>
          </a:xfrm>
          <a:prstGeom prst="rect">
            <a:avLst/>
          </a:prstGeom>
        </p:spPr>
      </p:pic>
      <p:sp>
        <p:nvSpPr>
          <p:cNvPr id="4" name="TextBox 4"/>
          <p:cNvSpPr txBox="1"/>
          <p:nvPr/>
        </p:nvSpPr>
        <p:spPr>
          <a:xfrm>
            <a:off x="1546549" y="2956508"/>
            <a:ext cx="8712824" cy="397031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4400" b="1">
                <a:effectLst>
                  <a:outerShdw blurRad="38100" dist="38100" dir="2700000" algn="tl">
                    <a:srgbClr val="000000">
                      <a:alpha val="43137"/>
                    </a:srgbClr>
                  </a:outerShdw>
                </a:effectLst>
              </a:rPr>
              <a:t>Wildfire Mitigation Plan </a:t>
            </a:r>
          </a:p>
          <a:p>
            <a:pPr algn="ctr"/>
            <a:r>
              <a:rPr lang="en-US" sz="4000" b="1">
                <a:effectLst>
                  <a:outerShdw blurRad="38100" dist="38100" dir="2700000" algn="tl">
                    <a:srgbClr val="000000">
                      <a:alpha val="43137"/>
                    </a:srgbClr>
                  </a:outerShdw>
                </a:effectLst>
              </a:rPr>
              <a:t>Quarterly Advice Letter </a:t>
            </a:r>
          </a:p>
          <a:p>
            <a:pPr algn="ctr"/>
            <a:r>
              <a:rPr lang="en-US" sz="4000" b="1">
                <a:effectLst>
                  <a:outerShdw blurRad="38100" dist="38100" dir="2700000" algn="tl">
                    <a:srgbClr val="000000">
                      <a:alpha val="43137"/>
                    </a:srgbClr>
                  </a:outerShdw>
                </a:effectLst>
              </a:rPr>
              <a:t> </a:t>
            </a:r>
            <a:r>
              <a:rPr lang="en-US" sz="2400" b="1">
                <a:effectLst>
                  <a:outerShdw blurRad="38100" dist="38100" dir="2700000" algn="tl">
                    <a:srgbClr val="000000">
                      <a:alpha val="43137"/>
                    </a:srgbClr>
                  </a:outerShdw>
                </a:effectLst>
              </a:rPr>
              <a:t>(now an Information Only Report)</a:t>
            </a:r>
          </a:p>
          <a:p>
            <a:pPr algn="ctr"/>
            <a:r>
              <a:rPr lang="en-US" sz="3600" b="1">
                <a:effectLst>
                  <a:outerShdw blurRad="38100" dist="38100" dir="2700000" algn="tl">
                    <a:srgbClr val="000000">
                      <a:alpha val="43137"/>
                    </a:srgbClr>
                  </a:outerShdw>
                </a:effectLst>
              </a:rPr>
              <a:t>Initiatives Update</a:t>
            </a:r>
            <a:endParaRPr lang="en-US" sz="3200" b="1">
              <a:effectLst>
                <a:outerShdw blurRad="38100" dist="38100" dir="2700000" algn="tl">
                  <a:srgbClr val="000000">
                    <a:alpha val="43137"/>
                  </a:srgbClr>
                </a:outerShdw>
              </a:effectLst>
            </a:endParaRPr>
          </a:p>
          <a:p>
            <a:pPr algn="ctr"/>
            <a:endParaRPr lang="en-US" sz="2400" b="1">
              <a:effectLst>
                <a:outerShdw blurRad="38100" dist="38100" dir="2700000" algn="tl">
                  <a:srgbClr val="000000">
                    <a:alpha val="43137"/>
                  </a:srgbClr>
                </a:outerShdw>
              </a:effectLst>
            </a:endParaRPr>
          </a:p>
          <a:p>
            <a:pPr algn="ctr"/>
            <a:r>
              <a:rPr lang="en-US" sz="3600" b="1">
                <a:effectLst>
                  <a:outerShdw blurRad="38100" dist="38100" dir="2700000" algn="tl">
                    <a:srgbClr val="000000">
                      <a:alpha val="43137"/>
                    </a:srgbClr>
                  </a:outerShdw>
                </a:effectLst>
              </a:rPr>
              <a:t>Bear Valley Electric Service, Inc.</a:t>
            </a:r>
          </a:p>
          <a:p>
            <a:pPr algn="ctr"/>
            <a:r>
              <a:rPr lang="en-US" sz="2800" b="1" i="1">
                <a:solidFill>
                  <a:schemeClr val="bg1"/>
                </a:solidFill>
              </a:rPr>
              <a:t>Q4 2021</a:t>
            </a:r>
          </a:p>
        </p:txBody>
      </p:sp>
    </p:spTree>
    <p:extLst>
      <p:ext uri="{BB962C8B-B14F-4D97-AF65-F5344CB8AC3E}">
        <p14:creationId xmlns:p14="http://schemas.microsoft.com/office/powerpoint/2010/main" val="1345829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itle 3">
            <a:extLst>
              <a:ext uri="{FF2B5EF4-FFF2-40B4-BE49-F238E27FC236}">
                <a16:creationId xmlns:a16="http://schemas.microsoft.com/office/drawing/2014/main" id="{689215B1-6A2C-4C8C-8498-982BC41BF48F}"/>
              </a:ext>
            </a:extLst>
          </p:cNvPr>
          <p:cNvSpPr>
            <a:spLocks noGrp="1"/>
          </p:cNvSpPr>
          <p:nvPr>
            <p:ph type="title"/>
          </p:nvPr>
        </p:nvSpPr>
        <p:spPr>
          <a:xfrm>
            <a:off x="123003" y="187145"/>
            <a:ext cx="8458200" cy="393261"/>
          </a:xfrm>
        </p:spPr>
        <p:txBody>
          <a:bodyPr/>
          <a:lstStyle/>
          <a:p>
            <a:r>
              <a:rPr lang="en-US" sz="2800" spc="5"/>
              <a:t>WMP </a:t>
            </a:r>
            <a:r>
              <a:rPr lang="en-US" sz="2800"/>
              <a:t>Activity</a:t>
            </a:r>
            <a:r>
              <a:rPr lang="en-US" sz="2800" spc="-190"/>
              <a:t> </a:t>
            </a:r>
            <a:r>
              <a:rPr lang="en-US" sz="2800" spc="5"/>
              <a:t>Summary</a:t>
            </a:r>
            <a:endParaRPr lang="en-US" sz="2800"/>
          </a:p>
        </p:txBody>
      </p:sp>
      <p:grpSp>
        <p:nvGrpSpPr>
          <p:cNvPr id="4" name="Group 3">
            <a:extLst>
              <a:ext uri="{FF2B5EF4-FFF2-40B4-BE49-F238E27FC236}">
                <a16:creationId xmlns:a16="http://schemas.microsoft.com/office/drawing/2014/main" id="{99969981-B5FD-4AAC-AA7B-520254231A46}"/>
              </a:ext>
            </a:extLst>
          </p:cNvPr>
          <p:cNvGrpSpPr/>
          <p:nvPr/>
        </p:nvGrpSpPr>
        <p:grpSpPr>
          <a:xfrm>
            <a:off x="123003" y="690866"/>
            <a:ext cx="5249967" cy="153888"/>
            <a:chOff x="190346" y="6171636"/>
            <a:chExt cx="5249967" cy="153888"/>
          </a:xfrm>
        </p:grpSpPr>
        <p:sp>
          <p:nvSpPr>
            <p:cNvPr id="19" name="object 14">
              <a:extLst>
                <a:ext uri="{FF2B5EF4-FFF2-40B4-BE49-F238E27FC236}">
                  <a16:creationId xmlns:a16="http://schemas.microsoft.com/office/drawing/2014/main" id="{5F530C94-03F9-4BB2-9329-06A40F523470}"/>
                </a:ext>
              </a:extLst>
            </p:cNvPr>
            <p:cNvSpPr/>
            <p:nvPr/>
          </p:nvSpPr>
          <p:spPr>
            <a:xfrm>
              <a:off x="3481712" y="6190134"/>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0" name="object 15">
              <a:extLst>
                <a:ext uri="{FF2B5EF4-FFF2-40B4-BE49-F238E27FC236}">
                  <a16:creationId xmlns:a16="http://schemas.microsoft.com/office/drawing/2014/main" id="{9A238512-BA08-46C5-81A5-FFB8A4B46530}"/>
                </a:ext>
              </a:extLst>
            </p:cNvPr>
            <p:cNvSpPr txBox="1"/>
            <p:nvPr/>
          </p:nvSpPr>
          <p:spPr>
            <a:xfrm>
              <a:off x="3711836"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1" name="object 16">
              <a:extLst>
                <a:ext uri="{FF2B5EF4-FFF2-40B4-BE49-F238E27FC236}">
                  <a16:creationId xmlns:a16="http://schemas.microsoft.com/office/drawing/2014/main" id="{CDC3C7D0-B7BB-4CCD-AF46-9E4B6D0F0DC1}"/>
                </a:ext>
              </a:extLst>
            </p:cNvPr>
            <p:cNvSpPr/>
            <p:nvPr/>
          </p:nvSpPr>
          <p:spPr>
            <a:xfrm>
              <a:off x="4293063" y="619580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2" name="object 17">
              <a:extLst>
                <a:ext uri="{FF2B5EF4-FFF2-40B4-BE49-F238E27FC236}">
                  <a16:creationId xmlns:a16="http://schemas.microsoft.com/office/drawing/2014/main" id="{E61ADF9C-0644-4061-8884-4F4EBED1C26E}"/>
                </a:ext>
              </a:extLst>
            </p:cNvPr>
            <p:cNvSpPr txBox="1"/>
            <p:nvPr/>
          </p:nvSpPr>
          <p:spPr>
            <a:xfrm>
              <a:off x="4536342"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3" name="object 18">
              <a:extLst>
                <a:ext uri="{FF2B5EF4-FFF2-40B4-BE49-F238E27FC236}">
                  <a16:creationId xmlns:a16="http://schemas.microsoft.com/office/drawing/2014/main" id="{620F6D1F-51CD-4127-8073-6F3322F19CF3}"/>
                </a:ext>
              </a:extLst>
            </p:cNvPr>
            <p:cNvSpPr/>
            <p:nvPr/>
          </p:nvSpPr>
          <p:spPr>
            <a:xfrm>
              <a:off x="1087145" y="618554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24" name="object 19">
              <a:extLst>
                <a:ext uri="{FF2B5EF4-FFF2-40B4-BE49-F238E27FC236}">
                  <a16:creationId xmlns:a16="http://schemas.microsoft.com/office/drawing/2014/main" id="{D9BC1CE9-E849-4B99-87E4-D295B6DFB2E3}"/>
                </a:ext>
              </a:extLst>
            </p:cNvPr>
            <p:cNvSpPr txBox="1"/>
            <p:nvPr/>
          </p:nvSpPr>
          <p:spPr>
            <a:xfrm>
              <a:off x="1288730"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25" name="object 20">
              <a:extLst>
                <a:ext uri="{FF2B5EF4-FFF2-40B4-BE49-F238E27FC236}">
                  <a16:creationId xmlns:a16="http://schemas.microsoft.com/office/drawing/2014/main" id="{A7EAB4C3-97E5-4EDB-A79D-3B3DBC5D67C7}"/>
                </a:ext>
              </a:extLst>
            </p:cNvPr>
            <p:cNvSpPr/>
            <p:nvPr/>
          </p:nvSpPr>
          <p:spPr>
            <a:xfrm>
              <a:off x="2482603" y="61855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26" name="object 21">
              <a:extLst>
                <a:ext uri="{FF2B5EF4-FFF2-40B4-BE49-F238E27FC236}">
                  <a16:creationId xmlns:a16="http://schemas.microsoft.com/office/drawing/2014/main" id="{3D18006D-65A8-4B81-901F-BCF7BC6F30A1}"/>
                </a:ext>
              </a:extLst>
            </p:cNvPr>
            <p:cNvSpPr/>
            <p:nvPr/>
          </p:nvSpPr>
          <p:spPr>
            <a:xfrm>
              <a:off x="190346" y="6191173"/>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27" name="object 22">
              <a:extLst>
                <a:ext uri="{FF2B5EF4-FFF2-40B4-BE49-F238E27FC236}">
                  <a16:creationId xmlns:a16="http://schemas.microsoft.com/office/drawing/2014/main" id="{88FA1B24-7606-4B67-A105-99B9E425F0DA}"/>
                </a:ext>
              </a:extLst>
            </p:cNvPr>
            <p:cNvSpPr txBox="1"/>
            <p:nvPr/>
          </p:nvSpPr>
          <p:spPr>
            <a:xfrm>
              <a:off x="396611" y="6171636"/>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1" name="object 19">
              <a:extLst>
                <a:ext uri="{FF2B5EF4-FFF2-40B4-BE49-F238E27FC236}">
                  <a16:creationId xmlns:a16="http://schemas.microsoft.com/office/drawing/2014/main" id="{AD600017-D84E-498C-93C2-0EAD8A92A4CF}"/>
                </a:ext>
              </a:extLst>
            </p:cNvPr>
            <p:cNvSpPr txBox="1"/>
            <p:nvPr/>
          </p:nvSpPr>
          <p:spPr>
            <a:xfrm>
              <a:off x="2653549"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sp>
        <p:nvSpPr>
          <p:cNvPr id="95" name="object 91">
            <a:extLst>
              <a:ext uri="{FF2B5EF4-FFF2-40B4-BE49-F238E27FC236}">
                <a16:creationId xmlns:a16="http://schemas.microsoft.com/office/drawing/2014/main" id="{3C6F8285-0CDD-43D3-8541-6FCCBD1E44C8}"/>
              </a:ext>
            </a:extLst>
          </p:cNvPr>
          <p:cNvSpPr/>
          <p:nvPr/>
        </p:nvSpPr>
        <p:spPr>
          <a:xfrm>
            <a:off x="123003" y="1061093"/>
            <a:ext cx="11910211" cy="2124056"/>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2" name="TextBox 1">
            <a:extLst>
              <a:ext uri="{FF2B5EF4-FFF2-40B4-BE49-F238E27FC236}">
                <a16:creationId xmlns:a16="http://schemas.microsoft.com/office/drawing/2014/main" id="{085CCF9A-5FFD-4438-9CFD-EEB06C9EBC2A}"/>
              </a:ext>
            </a:extLst>
          </p:cNvPr>
          <p:cNvSpPr txBox="1"/>
          <p:nvPr/>
        </p:nvSpPr>
        <p:spPr>
          <a:xfrm>
            <a:off x="3187172" y="1061091"/>
            <a:ext cx="5781873" cy="338554"/>
          </a:xfrm>
          <a:prstGeom prst="rect">
            <a:avLst/>
          </a:prstGeom>
          <a:noFill/>
        </p:spPr>
        <p:txBody>
          <a:bodyPr wrap="square" lIns="91440" tIns="45720" rIns="91440" bIns="45720" rtlCol="0" anchor="t">
            <a:spAutoFit/>
          </a:bodyPr>
          <a:lstStyle/>
          <a:p>
            <a:pPr algn="ctr"/>
            <a:r>
              <a:rPr lang="en-US" sz="1600" b="1"/>
              <a:t>7.3.4 - Asset Management &amp; Inspections </a:t>
            </a:r>
          </a:p>
        </p:txBody>
      </p:sp>
      <p:sp>
        <p:nvSpPr>
          <p:cNvPr id="175" name="TextBox 174">
            <a:extLst>
              <a:ext uri="{FF2B5EF4-FFF2-40B4-BE49-F238E27FC236}">
                <a16:creationId xmlns:a16="http://schemas.microsoft.com/office/drawing/2014/main" id="{6986C6AF-A772-4F49-947E-A847169B0691}"/>
              </a:ext>
            </a:extLst>
          </p:cNvPr>
          <p:cNvSpPr txBox="1"/>
          <p:nvPr/>
        </p:nvSpPr>
        <p:spPr>
          <a:xfrm>
            <a:off x="8922398" y="1435716"/>
            <a:ext cx="1353653"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LiDAR inspections of distribution electric lines and equipment </a:t>
            </a:r>
          </a:p>
          <a:p>
            <a:r>
              <a:rPr lang="en-US"/>
              <a:t>7.3.4.7</a:t>
            </a:r>
          </a:p>
        </p:txBody>
      </p:sp>
      <p:sp>
        <p:nvSpPr>
          <p:cNvPr id="63" name="TextBox 62">
            <a:extLst>
              <a:ext uri="{FF2B5EF4-FFF2-40B4-BE49-F238E27FC236}">
                <a16:creationId xmlns:a16="http://schemas.microsoft.com/office/drawing/2014/main" id="{C2CE0AA0-C1EB-4BA7-BB9A-C877341D861A}"/>
              </a:ext>
            </a:extLst>
          </p:cNvPr>
          <p:cNvSpPr txBox="1"/>
          <p:nvPr/>
        </p:nvSpPr>
        <p:spPr>
          <a:xfrm>
            <a:off x="287112" y="2365230"/>
            <a:ext cx="2620008"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Other discretionary inspection of distribution electric lines and equipment, beyond inspections mandated by rules and regulations </a:t>
            </a:r>
          </a:p>
          <a:p>
            <a:r>
              <a:rPr lang="en-US"/>
              <a:t>7.3.4.9</a:t>
            </a:r>
          </a:p>
        </p:txBody>
      </p:sp>
      <p:sp>
        <p:nvSpPr>
          <p:cNvPr id="57" name="TextBox 56">
            <a:extLst>
              <a:ext uri="{FF2B5EF4-FFF2-40B4-BE49-F238E27FC236}">
                <a16:creationId xmlns:a16="http://schemas.microsoft.com/office/drawing/2014/main" id="{946ABB47-26CE-4CBA-A2FD-376F5649ACD9}"/>
              </a:ext>
            </a:extLst>
          </p:cNvPr>
          <p:cNvSpPr txBox="1"/>
          <p:nvPr/>
        </p:nvSpPr>
        <p:spPr>
          <a:xfrm>
            <a:off x="7870987" y="1435716"/>
            <a:ext cx="796264"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t>Intrusive Pole Inspections</a:t>
            </a:r>
            <a:endParaRPr lang="en-US" sz="1000">
              <a:cs typeface="Calibri"/>
            </a:endParaRPr>
          </a:p>
          <a:p>
            <a:pPr algn="ctr"/>
            <a:r>
              <a:rPr lang="en-US" sz="1000">
                <a:cs typeface="Calibri"/>
              </a:rPr>
              <a:t>7.3.4.6</a:t>
            </a:r>
          </a:p>
        </p:txBody>
      </p:sp>
      <p:sp>
        <p:nvSpPr>
          <p:cNvPr id="58" name="TextBox 57">
            <a:extLst>
              <a:ext uri="{FF2B5EF4-FFF2-40B4-BE49-F238E27FC236}">
                <a16:creationId xmlns:a16="http://schemas.microsoft.com/office/drawing/2014/main" id="{D26F8722-D583-41D8-8BE6-C1EA3AB72DBD}"/>
              </a:ext>
            </a:extLst>
          </p:cNvPr>
          <p:cNvSpPr txBox="1"/>
          <p:nvPr/>
        </p:nvSpPr>
        <p:spPr>
          <a:xfrm>
            <a:off x="9654530" y="2365230"/>
            <a:ext cx="1113764"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Quality assurance / quality control of inspections</a:t>
            </a:r>
          </a:p>
          <a:p>
            <a:r>
              <a:rPr lang="en-US"/>
              <a:t>7.3.4.14</a:t>
            </a:r>
          </a:p>
        </p:txBody>
      </p:sp>
      <p:sp>
        <p:nvSpPr>
          <p:cNvPr id="84" name="TextBox 83">
            <a:extLst>
              <a:ext uri="{FF2B5EF4-FFF2-40B4-BE49-F238E27FC236}">
                <a16:creationId xmlns:a16="http://schemas.microsoft.com/office/drawing/2014/main" id="{4093A48E-D2CF-446F-81C8-E857BAC92012}"/>
              </a:ext>
            </a:extLst>
          </p:cNvPr>
          <p:cNvSpPr txBox="1"/>
          <p:nvPr/>
        </p:nvSpPr>
        <p:spPr>
          <a:xfrm>
            <a:off x="3136212" y="2365230"/>
            <a:ext cx="1542947" cy="690574"/>
          </a:xfrm>
          <a:prstGeom prst="rect">
            <a:avLst/>
          </a:prstGeom>
          <a:solidFill>
            <a:schemeClr val="accent2"/>
          </a:solidFill>
          <a:ln w="12192">
            <a:solidFill>
              <a:schemeClr val="tx1">
                <a:lumMod val="85000"/>
                <a:lumOff val="15000"/>
              </a:schemeClr>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b="0">
                <a:latin typeface="+mn-lt"/>
              </a:rPr>
              <a:t>Other discretionary inspection of transmission electric lines and </a:t>
            </a:r>
            <a:endParaRPr lang="en-US" sz="1000">
              <a:latin typeface="+mn-lt"/>
            </a:endParaRPr>
          </a:p>
          <a:p>
            <a:r>
              <a:rPr lang="en-US" sz="1000" b="0">
                <a:latin typeface="+mn-lt"/>
              </a:rPr>
              <a:t>7.3.4.10</a:t>
            </a:r>
          </a:p>
        </p:txBody>
      </p:sp>
      <p:sp>
        <p:nvSpPr>
          <p:cNvPr id="83" name="object 16">
            <a:extLst>
              <a:ext uri="{FF2B5EF4-FFF2-40B4-BE49-F238E27FC236}">
                <a16:creationId xmlns:a16="http://schemas.microsoft.com/office/drawing/2014/main" id="{12A7F251-44A9-4843-8808-83341464F11E}"/>
              </a:ext>
            </a:extLst>
          </p:cNvPr>
          <p:cNvSpPr/>
          <p:nvPr/>
        </p:nvSpPr>
        <p:spPr>
          <a:xfrm>
            <a:off x="5081398" y="71503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a:p>
        </p:txBody>
      </p:sp>
      <p:sp>
        <p:nvSpPr>
          <p:cNvPr id="85" name="object 17">
            <a:extLst>
              <a:ext uri="{FF2B5EF4-FFF2-40B4-BE49-F238E27FC236}">
                <a16:creationId xmlns:a16="http://schemas.microsoft.com/office/drawing/2014/main" id="{6544218F-7770-4776-B8F9-DB39AC00FF09}"/>
              </a:ext>
            </a:extLst>
          </p:cNvPr>
          <p:cNvSpPr txBox="1"/>
          <p:nvPr/>
        </p:nvSpPr>
        <p:spPr>
          <a:xfrm>
            <a:off x="5324676" y="690866"/>
            <a:ext cx="1600559" cy="153888"/>
          </a:xfrm>
          <a:prstGeom prst="rect">
            <a:avLst/>
          </a:prstGeom>
        </p:spPr>
        <p:txBody>
          <a:bodyPr vert="horz" wrap="square" lIns="0" tIns="0" rIns="0" bIns="0" rtlCol="0">
            <a:spAutoFit/>
          </a:bodyPr>
          <a:lstStyle/>
          <a:p>
            <a:pPr marL="12700"/>
            <a:r>
              <a:rPr lang="en-US" sz="1000" spc="-5">
                <a:solidFill>
                  <a:srgbClr val="002776"/>
                </a:solidFill>
                <a:latin typeface="Segoe UI Light"/>
                <a:cs typeface="Segoe UI Light"/>
              </a:rPr>
              <a:t>Not Currently Scheduled*</a:t>
            </a:r>
            <a:endParaRPr sz="1000">
              <a:latin typeface="Segoe UI Light"/>
              <a:cs typeface="Segoe UI Light"/>
            </a:endParaRPr>
          </a:p>
        </p:txBody>
      </p:sp>
      <p:sp>
        <p:nvSpPr>
          <p:cNvPr id="88" name="TextBox 1">
            <a:extLst>
              <a:ext uri="{FF2B5EF4-FFF2-40B4-BE49-F238E27FC236}">
                <a16:creationId xmlns:a16="http://schemas.microsoft.com/office/drawing/2014/main" id="{476EDE81-19D4-4E6A-925E-CD1666D944AA}"/>
              </a:ext>
            </a:extLst>
          </p:cNvPr>
          <p:cNvSpPr txBox="1"/>
          <p:nvPr/>
        </p:nvSpPr>
        <p:spPr>
          <a:xfrm>
            <a:off x="6220277" y="1435716"/>
            <a:ext cx="1395563"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Infrared inspections of transmission electric lines and equipment</a:t>
            </a:r>
          </a:p>
          <a:p>
            <a:pPr algn="ctr"/>
            <a:r>
              <a:rPr lang="en-US" sz="1000">
                <a:cs typeface="Calibri"/>
              </a:rPr>
              <a:t>7.3.4.5</a:t>
            </a:r>
          </a:p>
        </p:txBody>
      </p:sp>
      <p:sp>
        <p:nvSpPr>
          <p:cNvPr id="86" name="TextBox 1">
            <a:extLst>
              <a:ext uri="{FF2B5EF4-FFF2-40B4-BE49-F238E27FC236}">
                <a16:creationId xmlns:a16="http://schemas.microsoft.com/office/drawing/2014/main" id="{476EDE81-19D4-4E6A-925E-CD1666D944AA}"/>
              </a:ext>
            </a:extLst>
          </p:cNvPr>
          <p:cNvSpPr txBox="1"/>
          <p:nvPr/>
        </p:nvSpPr>
        <p:spPr>
          <a:xfrm>
            <a:off x="4555190" y="1435716"/>
            <a:ext cx="1409940"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Infrared inspections of distribution electric lines and equipment</a:t>
            </a:r>
          </a:p>
          <a:p>
            <a:pPr algn="ctr"/>
            <a:r>
              <a:rPr lang="en-US" sz="1000">
                <a:cs typeface="Calibri"/>
              </a:rPr>
              <a:t>7.3.4.4</a:t>
            </a:r>
          </a:p>
        </p:txBody>
      </p:sp>
      <p:sp>
        <p:nvSpPr>
          <p:cNvPr id="89" name="TextBox 1">
            <a:extLst>
              <a:ext uri="{FF2B5EF4-FFF2-40B4-BE49-F238E27FC236}">
                <a16:creationId xmlns:a16="http://schemas.microsoft.com/office/drawing/2014/main" id="{476EDE81-19D4-4E6A-925E-CD1666D944AA}"/>
              </a:ext>
            </a:extLst>
          </p:cNvPr>
          <p:cNvSpPr txBox="1"/>
          <p:nvPr/>
        </p:nvSpPr>
        <p:spPr>
          <a:xfrm>
            <a:off x="287112" y="1435716"/>
            <a:ext cx="1362145"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Detailed inspections of distribution electric lines and equipment </a:t>
            </a:r>
          </a:p>
          <a:p>
            <a:pPr algn="ctr"/>
            <a:r>
              <a:rPr lang="en-US" sz="1000">
                <a:cs typeface="Calibri"/>
              </a:rPr>
              <a:t>7.3.4.1</a:t>
            </a:r>
          </a:p>
        </p:txBody>
      </p:sp>
      <p:sp>
        <p:nvSpPr>
          <p:cNvPr id="90" name="TextBox 1">
            <a:extLst>
              <a:ext uri="{FF2B5EF4-FFF2-40B4-BE49-F238E27FC236}">
                <a16:creationId xmlns:a16="http://schemas.microsoft.com/office/drawing/2014/main" id="{476EDE81-19D4-4E6A-925E-CD1666D944AA}"/>
              </a:ext>
            </a:extLst>
          </p:cNvPr>
          <p:cNvSpPr txBox="1"/>
          <p:nvPr/>
        </p:nvSpPr>
        <p:spPr>
          <a:xfrm>
            <a:off x="1904404" y="1435716"/>
            <a:ext cx="1362145"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Detailed inspections of transmission electric lines and equipment</a:t>
            </a:r>
          </a:p>
          <a:p>
            <a:pPr algn="ctr"/>
            <a:r>
              <a:rPr lang="en-US" sz="1000">
                <a:cs typeface="Calibri"/>
              </a:rPr>
              <a:t>7.3.4.2</a:t>
            </a:r>
          </a:p>
        </p:txBody>
      </p:sp>
      <p:sp>
        <p:nvSpPr>
          <p:cNvPr id="103" name="TextBox 102">
            <a:extLst>
              <a:ext uri="{FF2B5EF4-FFF2-40B4-BE49-F238E27FC236}">
                <a16:creationId xmlns:a16="http://schemas.microsoft.com/office/drawing/2014/main" id="{D11C29C6-7B28-4274-88A4-4A38EECD2E3A}"/>
              </a:ext>
            </a:extLst>
          </p:cNvPr>
          <p:cNvSpPr txBox="1"/>
          <p:nvPr/>
        </p:nvSpPr>
        <p:spPr>
          <a:xfrm>
            <a:off x="6412229" y="2365230"/>
            <a:ext cx="1274886" cy="731520"/>
          </a:xfrm>
          <a:prstGeom prst="rect">
            <a:avLst/>
          </a:prstGeom>
          <a:solidFill>
            <a:schemeClr val="accent2"/>
          </a:solidFill>
          <a:ln w="12700">
            <a:solidFill>
              <a:schemeClr val="tx1">
                <a:lumMod val="85000"/>
                <a:lumOff val="15000"/>
              </a:schemeClr>
            </a:solidFill>
          </a:ln>
        </p:spPr>
        <p:txBody>
          <a:bodyPr wrap="square" lIns="91440" tIns="45720" rIns="91440" bIns="45720" rtlCol="0" anchor="t">
            <a:spAutoFit/>
          </a:bodyPr>
          <a:lstStyle/>
          <a:p>
            <a:pPr algn="ctr"/>
            <a:r>
              <a:rPr lang="en-US" sz="1000">
                <a:ea typeface="+mn-lt"/>
                <a:cs typeface="+mn-lt"/>
              </a:rPr>
              <a:t>Patrol inspections of transmission electric lines and equipment </a:t>
            </a:r>
            <a:endParaRPr lang="en-US">
              <a:ea typeface="+mn-lt"/>
              <a:cs typeface="+mn-lt"/>
            </a:endParaRPr>
          </a:p>
          <a:p>
            <a:pPr algn="ctr"/>
            <a:r>
              <a:rPr lang="en-US" sz="1000">
                <a:cs typeface="Calibri"/>
              </a:rPr>
              <a:t>7.3.4.12</a:t>
            </a:r>
          </a:p>
        </p:txBody>
      </p:sp>
      <p:sp>
        <p:nvSpPr>
          <p:cNvPr id="104" name="TextBox 103">
            <a:extLst>
              <a:ext uri="{FF2B5EF4-FFF2-40B4-BE49-F238E27FC236}">
                <a16:creationId xmlns:a16="http://schemas.microsoft.com/office/drawing/2014/main" id="{57748DE5-5648-4A56-9547-E3E845CF5608}"/>
              </a:ext>
            </a:extLst>
          </p:cNvPr>
          <p:cNvSpPr txBox="1"/>
          <p:nvPr/>
        </p:nvSpPr>
        <p:spPr>
          <a:xfrm>
            <a:off x="10997384" y="2365230"/>
            <a:ext cx="887463" cy="55399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stStyle>
          <a:p>
            <a:r>
              <a:rPr lang="en-US"/>
              <a:t>Substation inspections </a:t>
            </a:r>
          </a:p>
          <a:p>
            <a:r>
              <a:rPr lang="en-US"/>
              <a:t>7.3.4.15</a:t>
            </a:r>
          </a:p>
        </p:txBody>
      </p:sp>
      <p:sp>
        <p:nvSpPr>
          <p:cNvPr id="105" name="TextBox 104">
            <a:extLst>
              <a:ext uri="{FF2B5EF4-FFF2-40B4-BE49-F238E27FC236}">
                <a16:creationId xmlns:a16="http://schemas.microsoft.com/office/drawing/2014/main" id="{966CBE38-4D39-4B68-A147-1764F77FC113}"/>
              </a:ext>
            </a:extLst>
          </p:cNvPr>
          <p:cNvSpPr txBox="1"/>
          <p:nvPr/>
        </p:nvSpPr>
        <p:spPr>
          <a:xfrm>
            <a:off x="10531195" y="1435716"/>
            <a:ext cx="1353652" cy="731520"/>
          </a:xfrm>
          <a:prstGeom prst="rect">
            <a:avLst/>
          </a:prstGeom>
          <a:solidFill>
            <a:schemeClr val="accent2"/>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4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a:ea typeface="+mn-lt"/>
                <a:cs typeface="+mn-lt"/>
              </a:rPr>
              <a:t>LiDAR inspections of transmission electric lines and equipment </a:t>
            </a:r>
            <a:endParaRPr lang="en-US">
              <a:ea typeface="+mn-lt"/>
              <a:cs typeface="+mn-lt"/>
            </a:endParaRPr>
          </a:p>
          <a:p>
            <a:r>
              <a:rPr lang="en-US" sz="1000">
                <a:cs typeface="Calibri"/>
              </a:rPr>
              <a:t>7.3.4.8</a:t>
            </a:r>
          </a:p>
        </p:txBody>
      </p:sp>
      <p:sp>
        <p:nvSpPr>
          <p:cNvPr id="106" name="TextBox 105">
            <a:extLst>
              <a:ext uri="{FF2B5EF4-FFF2-40B4-BE49-F238E27FC236}">
                <a16:creationId xmlns:a16="http://schemas.microsoft.com/office/drawing/2014/main" id="{B1D0B524-2F16-4810-8404-EEE796AB3EFF}"/>
              </a:ext>
            </a:extLst>
          </p:cNvPr>
          <p:cNvSpPr txBox="1"/>
          <p:nvPr/>
        </p:nvSpPr>
        <p:spPr>
          <a:xfrm>
            <a:off x="4908251" y="2365230"/>
            <a:ext cx="1274886"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Patrol inspections of distribution electric lines and equipment </a:t>
            </a:r>
            <a:endParaRPr lang="en-US">
              <a:ea typeface="+mn-lt"/>
              <a:cs typeface="+mn-lt"/>
            </a:endParaRPr>
          </a:p>
          <a:p>
            <a:pPr algn="ctr"/>
            <a:r>
              <a:rPr lang="en-US" sz="1000">
                <a:cs typeface="Calibri"/>
              </a:rPr>
              <a:t>7.3.4.11</a:t>
            </a:r>
          </a:p>
        </p:txBody>
      </p:sp>
      <p:sp>
        <p:nvSpPr>
          <p:cNvPr id="107" name="TextBox 106">
            <a:extLst>
              <a:ext uri="{FF2B5EF4-FFF2-40B4-BE49-F238E27FC236}">
                <a16:creationId xmlns:a16="http://schemas.microsoft.com/office/drawing/2014/main" id="{0CFE2772-588A-4494-9A28-11624DBAAAB4}"/>
              </a:ext>
            </a:extLst>
          </p:cNvPr>
          <p:cNvSpPr txBox="1"/>
          <p:nvPr/>
        </p:nvSpPr>
        <p:spPr>
          <a:xfrm>
            <a:off x="7916207" y="2365230"/>
            <a:ext cx="1509231"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Pole loading assessment program to determine safety factor </a:t>
            </a:r>
            <a:endParaRPr lang="en-US">
              <a:ea typeface="+mn-lt"/>
              <a:cs typeface="+mn-lt"/>
            </a:endParaRPr>
          </a:p>
          <a:p>
            <a:pPr algn="ctr"/>
            <a:r>
              <a:rPr lang="en-US" sz="1000">
                <a:cs typeface="Calibri"/>
              </a:rPr>
              <a:t>7.3.4.13</a:t>
            </a:r>
          </a:p>
        </p:txBody>
      </p:sp>
      <p:sp>
        <p:nvSpPr>
          <p:cNvPr id="32" name="object 91">
            <a:extLst>
              <a:ext uri="{FF2B5EF4-FFF2-40B4-BE49-F238E27FC236}">
                <a16:creationId xmlns:a16="http://schemas.microsoft.com/office/drawing/2014/main" id="{755F7A70-134E-4D8A-9092-638F0738181E}"/>
              </a:ext>
            </a:extLst>
          </p:cNvPr>
          <p:cNvSpPr/>
          <p:nvPr/>
        </p:nvSpPr>
        <p:spPr>
          <a:xfrm>
            <a:off x="123003" y="5385585"/>
            <a:ext cx="5723156" cy="1203161"/>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33" name="TextBox 32">
            <a:extLst>
              <a:ext uri="{FF2B5EF4-FFF2-40B4-BE49-F238E27FC236}">
                <a16:creationId xmlns:a16="http://schemas.microsoft.com/office/drawing/2014/main" id="{FA7575AA-C4E8-48F3-A29E-4DE803BE898C}"/>
              </a:ext>
            </a:extLst>
          </p:cNvPr>
          <p:cNvSpPr txBox="1"/>
          <p:nvPr/>
        </p:nvSpPr>
        <p:spPr>
          <a:xfrm>
            <a:off x="794204" y="5385585"/>
            <a:ext cx="4380754" cy="338554"/>
          </a:xfrm>
          <a:prstGeom prst="rect">
            <a:avLst/>
          </a:prstGeom>
          <a:noFill/>
        </p:spPr>
        <p:txBody>
          <a:bodyPr wrap="square" lIns="91440" tIns="45720" rIns="91440" bIns="45720" rtlCol="0" anchor="t">
            <a:spAutoFit/>
          </a:bodyPr>
          <a:lstStyle/>
          <a:p>
            <a:pPr algn="ctr"/>
            <a:r>
              <a:rPr lang="en-US" sz="1600" b="1"/>
              <a:t>7.3.7 - Data Governance </a:t>
            </a:r>
          </a:p>
        </p:txBody>
      </p:sp>
      <p:sp>
        <p:nvSpPr>
          <p:cNvPr id="34" name="TextBox 33">
            <a:extLst>
              <a:ext uri="{FF2B5EF4-FFF2-40B4-BE49-F238E27FC236}">
                <a16:creationId xmlns:a16="http://schemas.microsoft.com/office/drawing/2014/main" id="{2051D7F1-419A-4F44-B81B-DBD2E04C1242}"/>
              </a:ext>
            </a:extLst>
          </p:cNvPr>
          <p:cNvSpPr txBox="1"/>
          <p:nvPr/>
        </p:nvSpPr>
        <p:spPr>
          <a:xfrm>
            <a:off x="4725503" y="5726043"/>
            <a:ext cx="99382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Tracking and Analysis of Near Miss Data</a:t>
            </a:r>
          </a:p>
          <a:p>
            <a:r>
              <a:rPr lang="en-US"/>
              <a:t>7.3.7.4</a:t>
            </a:r>
          </a:p>
        </p:txBody>
      </p:sp>
      <p:sp>
        <p:nvSpPr>
          <p:cNvPr id="35" name="TextBox 1">
            <a:extLst>
              <a:ext uri="{FF2B5EF4-FFF2-40B4-BE49-F238E27FC236}">
                <a16:creationId xmlns:a16="http://schemas.microsoft.com/office/drawing/2014/main" id="{A0CFEF79-75E1-41CE-8AAF-478EDC59AAC8}"/>
              </a:ext>
            </a:extLst>
          </p:cNvPr>
          <p:cNvSpPr txBox="1"/>
          <p:nvPr/>
        </p:nvSpPr>
        <p:spPr>
          <a:xfrm>
            <a:off x="1267580" y="5726043"/>
            <a:ext cx="1394890"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Collaborative Research on Utility Ignition and/or Wildfire</a:t>
            </a:r>
          </a:p>
          <a:p>
            <a:pPr algn="ctr"/>
            <a:r>
              <a:rPr lang="en-US" sz="1000">
                <a:cs typeface="Calibri"/>
              </a:rPr>
              <a:t>7.3.7.2</a:t>
            </a:r>
          </a:p>
        </p:txBody>
      </p:sp>
      <p:sp>
        <p:nvSpPr>
          <p:cNvPr id="36" name="TextBox 1">
            <a:extLst>
              <a:ext uri="{FF2B5EF4-FFF2-40B4-BE49-F238E27FC236}">
                <a16:creationId xmlns:a16="http://schemas.microsoft.com/office/drawing/2014/main" id="{917C28FF-09C6-4038-BF28-BD9CA472D890}"/>
              </a:ext>
            </a:extLst>
          </p:cNvPr>
          <p:cNvSpPr txBox="1"/>
          <p:nvPr/>
        </p:nvSpPr>
        <p:spPr>
          <a:xfrm>
            <a:off x="290725" y="5726043"/>
            <a:ext cx="779030"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Centralized Repository for Data</a:t>
            </a:r>
          </a:p>
          <a:p>
            <a:r>
              <a:rPr lang="en-US"/>
              <a:t>7.3.7.1</a:t>
            </a:r>
          </a:p>
        </p:txBody>
      </p:sp>
      <p:sp>
        <p:nvSpPr>
          <p:cNvPr id="37" name="TextBox 36">
            <a:extLst>
              <a:ext uri="{FF2B5EF4-FFF2-40B4-BE49-F238E27FC236}">
                <a16:creationId xmlns:a16="http://schemas.microsoft.com/office/drawing/2014/main" id="{FD2E8BF1-B816-4799-A9C6-1530673C1E44}"/>
              </a:ext>
            </a:extLst>
          </p:cNvPr>
          <p:cNvSpPr txBox="1"/>
          <p:nvPr/>
        </p:nvSpPr>
        <p:spPr>
          <a:xfrm>
            <a:off x="2860295" y="5726043"/>
            <a:ext cx="1667383" cy="731520"/>
          </a:xfrm>
          <a:prstGeom prst="rect">
            <a:avLst/>
          </a:prstGeom>
          <a:solidFill>
            <a:schemeClr val="accent2"/>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4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a:ea typeface="+mn-lt"/>
                <a:cs typeface="+mn-lt"/>
              </a:rPr>
              <a:t>Documentation and Disclosure of Wildfire-Related Data and Algorithms</a:t>
            </a:r>
            <a:endParaRPr lang="en-US">
              <a:ea typeface="+mn-lt"/>
              <a:cs typeface="+mn-lt"/>
            </a:endParaRPr>
          </a:p>
          <a:p>
            <a:r>
              <a:rPr lang="en-US" sz="1000">
                <a:cs typeface="Calibri"/>
              </a:rPr>
              <a:t>7.3.7.3</a:t>
            </a:r>
          </a:p>
        </p:txBody>
      </p:sp>
      <p:sp>
        <p:nvSpPr>
          <p:cNvPr id="44" name="object 91">
            <a:extLst>
              <a:ext uri="{FF2B5EF4-FFF2-40B4-BE49-F238E27FC236}">
                <a16:creationId xmlns:a16="http://schemas.microsoft.com/office/drawing/2014/main" id="{44F8137F-6E09-4E3D-A70E-4A1985CF5BB8}"/>
              </a:ext>
            </a:extLst>
          </p:cNvPr>
          <p:cNvSpPr/>
          <p:nvPr/>
        </p:nvSpPr>
        <p:spPr>
          <a:xfrm>
            <a:off x="127344" y="3250112"/>
            <a:ext cx="4641301" cy="2031638"/>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45" name="TextBox 44">
            <a:extLst>
              <a:ext uri="{FF2B5EF4-FFF2-40B4-BE49-F238E27FC236}">
                <a16:creationId xmlns:a16="http://schemas.microsoft.com/office/drawing/2014/main" id="{0F17B063-352A-4671-973E-C221B59335E6}"/>
              </a:ext>
            </a:extLst>
          </p:cNvPr>
          <p:cNvSpPr txBox="1"/>
          <p:nvPr/>
        </p:nvSpPr>
        <p:spPr>
          <a:xfrm>
            <a:off x="625427" y="3250112"/>
            <a:ext cx="3645134" cy="338554"/>
          </a:xfrm>
          <a:prstGeom prst="rect">
            <a:avLst/>
          </a:prstGeom>
          <a:noFill/>
        </p:spPr>
        <p:txBody>
          <a:bodyPr wrap="square" lIns="91440" tIns="45720" rIns="91440" bIns="45720" rtlCol="0" anchor="t">
            <a:spAutoFit/>
          </a:bodyPr>
          <a:lstStyle/>
          <a:p>
            <a:pPr algn="ctr"/>
            <a:r>
              <a:rPr lang="en-US" sz="1600" b="1"/>
              <a:t>7.3.6 - Grid Operations &amp; Protocols</a:t>
            </a:r>
          </a:p>
        </p:txBody>
      </p:sp>
      <p:sp>
        <p:nvSpPr>
          <p:cNvPr id="46" name="TextBox 45">
            <a:extLst>
              <a:ext uri="{FF2B5EF4-FFF2-40B4-BE49-F238E27FC236}">
                <a16:creationId xmlns:a16="http://schemas.microsoft.com/office/drawing/2014/main" id="{708484C9-41E1-4A1E-A074-F3B404BF7B0B}"/>
              </a:ext>
            </a:extLst>
          </p:cNvPr>
          <p:cNvSpPr txBox="1"/>
          <p:nvPr/>
        </p:nvSpPr>
        <p:spPr>
          <a:xfrm>
            <a:off x="259975" y="4423919"/>
            <a:ext cx="870718"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Protocols for PSPS Re-Energization</a:t>
            </a:r>
          </a:p>
          <a:p>
            <a:r>
              <a:rPr lang="en-US"/>
              <a:t>7.3.6.4</a:t>
            </a:r>
          </a:p>
        </p:txBody>
      </p:sp>
      <p:sp>
        <p:nvSpPr>
          <p:cNvPr id="47" name="TextBox 1">
            <a:extLst>
              <a:ext uri="{FF2B5EF4-FFF2-40B4-BE49-F238E27FC236}">
                <a16:creationId xmlns:a16="http://schemas.microsoft.com/office/drawing/2014/main" id="{7265EA02-59B1-4AD6-A72A-2E3B33A98814}"/>
              </a:ext>
            </a:extLst>
          </p:cNvPr>
          <p:cNvSpPr txBox="1"/>
          <p:nvPr/>
        </p:nvSpPr>
        <p:spPr>
          <a:xfrm>
            <a:off x="1165021" y="3588564"/>
            <a:ext cx="1665713"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Crew-Accompanying Ignition Prevention and Suppression Resources and Services</a:t>
            </a:r>
          </a:p>
          <a:p>
            <a:r>
              <a:rPr lang="en-US"/>
              <a:t>7.3.6.2</a:t>
            </a:r>
          </a:p>
        </p:txBody>
      </p:sp>
      <p:sp>
        <p:nvSpPr>
          <p:cNvPr id="48" name="TextBox 1">
            <a:extLst>
              <a:ext uri="{FF2B5EF4-FFF2-40B4-BE49-F238E27FC236}">
                <a16:creationId xmlns:a16="http://schemas.microsoft.com/office/drawing/2014/main" id="{40BA8D98-AF8A-4EB0-A3F6-143A9AD2E9AD}"/>
              </a:ext>
            </a:extLst>
          </p:cNvPr>
          <p:cNvSpPr txBox="1"/>
          <p:nvPr/>
        </p:nvSpPr>
        <p:spPr>
          <a:xfrm>
            <a:off x="259975" y="3588564"/>
            <a:ext cx="759713" cy="731520"/>
          </a:xfrm>
          <a:prstGeom prst="rect">
            <a:avLst/>
          </a:prstGeom>
          <a:solidFill>
            <a:srgbClr val="CC66FF"/>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Automatic Recloser Operations</a:t>
            </a:r>
          </a:p>
          <a:p>
            <a:r>
              <a:rPr lang="en-US"/>
              <a:t>7.3.6.1</a:t>
            </a:r>
          </a:p>
        </p:txBody>
      </p:sp>
      <p:sp>
        <p:nvSpPr>
          <p:cNvPr id="49" name="TextBox 48">
            <a:extLst>
              <a:ext uri="{FF2B5EF4-FFF2-40B4-BE49-F238E27FC236}">
                <a16:creationId xmlns:a16="http://schemas.microsoft.com/office/drawing/2014/main" id="{1D1224B8-0BE2-4BC8-8A33-CE7E14519B55}"/>
              </a:ext>
            </a:extLst>
          </p:cNvPr>
          <p:cNvSpPr txBox="1"/>
          <p:nvPr/>
        </p:nvSpPr>
        <p:spPr>
          <a:xfrm>
            <a:off x="2976067" y="3588564"/>
            <a:ext cx="1646015"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Personnel Work Procedures and Training in Conditions of Elevated Fire Risk</a:t>
            </a:r>
          </a:p>
          <a:p>
            <a:r>
              <a:rPr lang="en-US"/>
              <a:t>7.3.6.3</a:t>
            </a:r>
          </a:p>
        </p:txBody>
      </p:sp>
      <p:sp>
        <p:nvSpPr>
          <p:cNvPr id="50" name="TextBox 49">
            <a:extLst>
              <a:ext uri="{FF2B5EF4-FFF2-40B4-BE49-F238E27FC236}">
                <a16:creationId xmlns:a16="http://schemas.microsoft.com/office/drawing/2014/main" id="{43DAE735-6B5D-49FD-9498-ED8A824E93F9}"/>
              </a:ext>
            </a:extLst>
          </p:cNvPr>
          <p:cNvSpPr txBox="1"/>
          <p:nvPr/>
        </p:nvSpPr>
        <p:spPr>
          <a:xfrm>
            <a:off x="1452618" y="4423919"/>
            <a:ext cx="1009531"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PSPS Events and Mitigation of PSPS Impacts</a:t>
            </a:r>
          </a:p>
          <a:p>
            <a:r>
              <a:rPr lang="en-US"/>
              <a:t>7.3.6.5</a:t>
            </a:r>
          </a:p>
        </p:txBody>
      </p:sp>
      <p:sp>
        <p:nvSpPr>
          <p:cNvPr id="51" name="TextBox 50">
            <a:extLst>
              <a:ext uri="{FF2B5EF4-FFF2-40B4-BE49-F238E27FC236}">
                <a16:creationId xmlns:a16="http://schemas.microsoft.com/office/drawing/2014/main" id="{165343D5-04FF-42A6-9A27-8A99709EEABE}"/>
              </a:ext>
            </a:extLst>
          </p:cNvPr>
          <p:cNvSpPr txBox="1"/>
          <p:nvPr/>
        </p:nvSpPr>
        <p:spPr>
          <a:xfrm>
            <a:off x="2784074" y="4423919"/>
            <a:ext cx="1838008"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Stationed and On-Call Ignition Prevention and Suppression Resources and Services</a:t>
            </a:r>
          </a:p>
          <a:p>
            <a:r>
              <a:rPr lang="en-US"/>
              <a:t>7.3.6.6</a:t>
            </a:r>
          </a:p>
        </p:txBody>
      </p:sp>
      <p:sp>
        <p:nvSpPr>
          <p:cNvPr id="52" name="object 91">
            <a:extLst>
              <a:ext uri="{FF2B5EF4-FFF2-40B4-BE49-F238E27FC236}">
                <a16:creationId xmlns:a16="http://schemas.microsoft.com/office/drawing/2014/main" id="{23D4854F-C110-4F1B-8963-DFB4D143AE33}"/>
              </a:ext>
            </a:extLst>
          </p:cNvPr>
          <p:cNvSpPr/>
          <p:nvPr/>
        </p:nvSpPr>
        <p:spPr>
          <a:xfrm>
            <a:off x="4842545" y="3243461"/>
            <a:ext cx="7190670" cy="2038289"/>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53" name="TextBox 52">
            <a:extLst>
              <a:ext uri="{FF2B5EF4-FFF2-40B4-BE49-F238E27FC236}">
                <a16:creationId xmlns:a16="http://schemas.microsoft.com/office/drawing/2014/main" id="{608BDC7F-C6E8-414C-B521-21EA4A1F4B2B}"/>
              </a:ext>
            </a:extLst>
          </p:cNvPr>
          <p:cNvSpPr txBox="1"/>
          <p:nvPr/>
        </p:nvSpPr>
        <p:spPr>
          <a:xfrm>
            <a:off x="6155029" y="3243460"/>
            <a:ext cx="5056501" cy="338554"/>
          </a:xfrm>
          <a:prstGeom prst="rect">
            <a:avLst/>
          </a:prstGeom>
          <a:noFill/>
        </p:spPr>
        <p:txBody>
          <a:bodyPr wrap="square" lIns="91440" tIns="45720" rIns="91440" bIns="45720" rtlCol="0" anchor="t">
            <a:spAutoFit/>
          </a:bodyPr>
          <a:lstStyle/>
          <a:p>
            <a:pPr algn="ctr"/>
            <a:r>
              <a:rPr lang="en-US" sz="1600" b="1"/>
              <a:t>7.3.1 - Risk Assessment &amp; Mapping </a:t>
            </a:r>
          </a:p>
        </p:txBody>
      </p:sp>
      <p:sp>
        <p:nvSpPr>
          <p:cNvPr id="54" name="TextBox 53">
            <a:extLst>
              <a:ext uri="{FF2B5EF4-FFF2-40B4-BE49-F238E27FC236}">
                <a16:creationId xmlns:a16="http://schemas.microsoft.com/office/drawing/2014/main" id="{F4D2C9E0-7AEA-4C07-AD66-44375AD10194}"/>
              </a:ext>
            </a:extLst>
          </p:cNvPr>
          <p:cNvSpPr txBox="1"/>
          <p:nvPr/>
        </p:nvSpPr>
        <p:spPr>
          <a:xfrm>
            <a:off x="10227535" y="3588564"/>
            <a:ext cx="1652477"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Initiative Mapping and Estimation of Wildfire and PSPS Risk-Reduction Impact</a:t>
            </a:r>
          </a:p>
          <a:p>
            <a:r>
              <a:rPr lang="en-US"/>
              <a:t>7.3.1.4</a:t>
            </a:r>
          </a:p>
        </p:txBody>
      </p:sp>
      <p:sp>
        <p:nvSpPr>
          <p:cNvPr id="55" name="TextBox 1">
            <a:extLst>
              <a:ext uri="{FF2B5EF4-FFF2-40B4-BE49-F238E27FC236}">
                <a16:creationId xmlns:a16="http://schemas.microsoft.com/office/drawing/2014/main" id="{65117287-C7AF-4455-B924-FF2EB8DF405D}"/>
              </a:ext>
            </a:extLst>
          </p:cNvPr>
          <p:cNvSpPr txBox="1"/>
          <p:nvPr/>
        </p:nvSpPr>
        <p:spPr>
          <a:xfrm>
            <a:off x="8207491" y="3588564"/>
            <a:ext cx="1750571"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Climate-Driven Risk Map and Modeling Based on Various Relevant Weather Scenarios</a:t>
            </a:r>
          </a:p>
          <a:p>
            <a:r>
              <a:rPr lang="en-US"/>
              <a:t>7.3.1.2</a:t>
            </a:r>
          </a:p>
        </p:txBody>
      </p:sp>
      <p:sp>
        <p:nvSpPr>
          <p:cNvPr id="56" name="TextBox 1">
            <a:extLst>
              <a:ext uri="{FF2B5EF4-FFF2-40B4-BE49-F238E27FC236}">
                <a16:creationId xmlns:a16="http://schemas.microsoft.com/office/drawing/2014/main" id="{CEA82437-6FC2-4870-B54D-FDFEDD9532B5}"/>
              </a:ext>
            </a:extLst>
          </p:cNvPr>
          <p:cNvSpPr txBox="1"/>
          <p:nvPr/>
        </p:nvSpPr>
        <p:spPr>
          <a:xfrm>
            <a:off x="4977859" y="3588564"/>
            <a:ext cx="296015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A Summarized Risk Map That Shows the Overall Ignition Probability and Estimated Wildfire Consequence Along the Electric Lines and Equipment</a:t>
            </a:r>
          </a:p>
          <a:p>
            <a:r>
              <a:rPr lang="en-US"/>
              <a:t>7.3.1.1</a:t>
            </a:r>
          </a:p>
        </p:txBody>
      </p:sp>
      <p:sp>
        <p:nvSpPr>
          <p:cNvPr id="59" name="TextBox 58">
            <a:extLst>
              <a:ext uri="{FF2B5EF4-FFF2-40B4-BE49-F238E27FC236}">
                <a16:creationId xmlns:a16="http://schemas.microsoft.com/office/drawing/2014/main" id="{2B1C582D-6B7D-49F5-A5CB-0FE43FF5BE05}"/>
              </a:ext>
            </a:extLst>
          </p:cNvPr>
          <p:cNvSpPr txBox="1"/>
          <p:nvPr/>
        </p:nvSpPr>
        <p:spPr>
          <a:xfrm>
            <a:off x="5836291" y="4423919"/>
            <a:ext cx="221411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Ignition Probability Mapping Showing the Probability of Ignition Along the Electric Lines and Equipment</a:t>
            </a:r>
          </a:p>
          <a:p>
            <a:r>
              <a:rPr lang="en-US"/>
              <a:t>7.3.1.3</a:t>
            </a:r>
          </a:p>
        </p:txBody>
      </p:sp>
      <p:sp>
        <p:nvSpPr>
          <p:cNvPr id="60" name="TextBox 59">
            <a:extLst>
              <a:ext uri="{FF2B5EF4-FFF2-40B4-BE49-F238E27FC236}">
                <a16:creationId xmlns:a16="http://schemas.microsoft.com/office/drawing/2014/main" id="{6BE028D3-792B-4214-9B6D-F8F89722EA0A}"/>
              </a:ext>
            </a:extLst>
          </p:cNvPr>
          <p:cNvSpPr txBox="1"/>
          <p:nvPr/>
        </p:nvSpPr>
        <p:spPr>
          <a:xfrm>
            <a:off x="8349430" y="4423919"/>
            <a:ext cx="2595040"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Match Drop Simulations Showing the Potential Wildfire Consequence of Ignitions that Occurs Along the Electric Lines and Equipment</a:t>
            </a:r>
          </a:p>
          <a:p>
            <a:r>
              <a:rPr lang="en-US"/>
              <a:t>7.3.1.5</a:t>
            </a:r>
          </a:p>
        </p:txBody>
      </p:sp>
      <p:sp>
        <p:nvSpPr>
          <p:cNvPr id="61" name="TextBox 60">
            <a:extLst>
              <a:ext uri="{FF2B5EF4-FFF2-40B4-BE49-F238E27FC236}">
                <a16:creationId xmlns:a16="http://schemas.microsoft.com/office/drawing/2014/main" id="{AEB38E0F-D1F3-45EB-B112-C5D1F3E1457E}"/>
              </a:ext>
            </a:extLst>
          </p:cNvPr>
          <p:cNvSpPr txBox="1"/>
          <p:nvPr/>
        </p:nvSpPr>
        <p:spPr>
          <a:xfrm>
            <a:off x="3521696" y="1435716"/>
            <a:ext cx="778347" cy="707886"/>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sz="800"/>
              <a:t>Improvement</a:t>
            </a:r>
            <a:r>
              <a:rPr lang="en-US"/>
              <a:t> of Inspections</a:t>
            </a:r>
          </a:p>
          <a:p>
            <a:r>
              <a:rPr lang="en-US"/>
              <a:t>7.3.4.3</a:t>
            </a:r>
          </a:p>
        </p:txBody>
      </p:sp>
      <p:sp>
        <p:nvSpPr>
          <p:cNvPr id="62" name="object 91">
            <a:extLst>
              <a:ext uri="{FF2B5EF4-FFF2-40B4-BE49-F238E27FC236}">
                <a16:creationId xmlns:a16="http://schemas.microsoft.com/office/drawing/2014/main" id="{D3F28061-C3AD-475B-B4C5-831791471F13}"/>
              </a:ext>
            </a:extLst>
          </p:cNvPr>
          <p:cNvSpPr/>
          <p:nvPr/>
        </p:nvSpPr>
        <p:spPr>
          <a:xfrm>
            <a:off x="5933778" y="5385584"/>
            <a:ext cx="6099435" cy="1203161"/>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64" name="TextBox 63">
            <a:extLst>
              <a:ext uri="{FF2B5EF4-FFF2-40B4-BE49-F238E27FC236}">
                <a16:creationId xmlns:a16="http://schemas.microsoft.com/office/drawing/2014/main" id="{C31CFA9D-E703-440E-8DBC-D4CE292289DE}"/>
              </a:ext>
            </a:extLst>
          </p:cNvPr>
          <p:cNvSpPr txBox="1"/>
          <p:nvPr/>
        </p:nvSpPr>
        <p:spPr>
          <a:xfrm>
            <a:off x="6241433" y="5389291"/>
            <a:ext cx="5484123" cy="338554"/>
          </a:xfrm>
          <a:prstGeom prst="rect">
            <a:avLst/>
          </a:prstGeom>
          <a:noFill/>
        </p:spPr>
        <p:txBody>
          <a:bodyPr wrap="square" rtlCol="0">
            <a:spAutoFit/>
          </a:bodyPr>
          <a:lstStyle/>
          <a:p>
            <a:pPr algn="ctr"/>
            <a:r>
              <a:rPr lang="en-US" sz="1600" b="1"/>
              <a:t>7.3.10 - Stakeholder Cooperation &amp; Community Outreach  </a:t>
            </a:r>
          </a:p>
        </p:txBody>
      </p:sp>
      <p:sp>
        <p:nvSpPr>
          <p:cNvPr id="65" name="TextBox 64">
            <a:extLst>
              <a:ext uri="{FF2B5EF4-FFF2-40B4-BE49-F238E27FC236}">
                <a16:creationId xmlns:a16="http://schemas.microsoft.com/office/drawing/2014/main" id="{07750317-F097-4C35-9EAB-76E98330400E}"/>
              </a:ext>
            </a:extLst>
          </p:cNvPr>
          <p:cNvSpPr txBox="1"/>
          <p:nvPr/>
        </p:nvSpPr>
        <p:spPr>
          <a:xfrm>
            <a:off x="7303816" y="5726043"/>
            <a:ext cx="1383522" cy="731520"/>
          </a:xfrm>
          <a:prstGeom prst="rect">
            <a:avLst/>
          </a:prstGeom>
          <a:solidFill>
            <a:srgbClr val="D9D9D9"/>
          </a:solidFill>
          <a:ln w="12700">
            <a:solidFill>
              <a:schemeClr val="tx1"/>
            </a:solidFill>
          </a:ln>
        </p:spPr>
        <p:txBody>
          <a:bodyPr wrap="square" lIns="91440" tIns="45720" rIns="91440" bIns="45720" rtlCol="0" anchor="t">
            <a:spAutoFit/>
          </a:bodyPr>
          <a:lstStyle/>
          <a:p>
            <a:pPr algn="ctr"/>
            <a:r>
              <a:rPr lang="en-US" sz="1000">
                <a:ea typeface="+mn-lt"/>
                <a:cs typeface="+mn-lt"/>
              </a:rPr>
              <a:t>Cooperation and best practice sharing with agencies outside CA </a:t>
            </a:r>
            <a:endParaRPr lang="en-US">
              <a:ea typeface="+mn-lt"/>
              <a:cs typeface="+mn-lt"/>
            </a:endParaRPr>
          </a:p>
          <a:p>
            <a:pPr algn="ctr"/>
            <a:r>
              <a:rPr lang="en-US" sz="1000">
                <a:cs typeface="Calibri"/>
              </a:rPr>
              <a:t>7.3.10.2</a:t>
            </a:r>
          </a:p>
        </p:txBody>
      </p:sp>
      <p:sp>
        <p:nvSpPr>
          <p:cNvPr id="66" name="TextBox 65">
            <a:extLst>
              <a:ext uri="{FF2B5EF4-FFF2-40B4-BE49-F238E27FC236}">
                <a16:creationId xmlns:a16="http://schemas.microsoft.com/office/drawing/2014/main" id="{0CE08627-168D-49DF-B259-896EDEDD1F94}"/>
              </a:ext>
            </a:extLst>
          </p:cNvPr>
          <p:cNvSpPr txBox="1"/>
          <p:nvPr/>
        </p:nvSpPr>
        <p:spPr>
          <a:xfrm>
            <a:off x="6059190" y="5726043"/>
            <a:ext cx="852887" cy="553998"/>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Community Engagement</a:t>
            </a:r>
          </a:p>
          <a:p>
            <a:r>
              <a:rPr lang="en-US"/>
              <a:t>7.3.10.1</a:t>
            </a:r>
          </a:p>
        </p:txBody>
      </p:sp>
      <p:sp>
        <p:nvSpPr>
          <p:cNvPr id="67" name="TextBox 66">
            <a:extLst>
              <a:ext uri="{FF2B5EF4-FFF2-40B4-BE49-F238E27FC236}">
                <a16:creationId xmlns:a16="http://schemas.microsoft.com/office/drawing/2014/main" id="{23BC8C4B-0C78-45D1-A771-5F27485759C3}"/>
              </a:ext>
            </a:extLst>
          </p:cNvPr>
          <p:cNvSpPr txBox="1"/>
          <p:nvPr/>
        </p:nvSpPr>
        <p:spPr>
          <a:xfrm>
            <a:off x="10531195" y="5726043"/>
            <a:ext cx="1348817" cy="731520"/>
          </a:xfrm>
          <a:prstGeom prst="rect">
            <a:avLst/>
          </a:prstGeom>
          <a:solidFill>
            <a:srgbClr val="D9D9D9"/>
          </a:solidFill>
          <a:ln w="12700">
            <a:solidFill>
              <a:schemeClr val="tx1"/>
            </a:solidFill>
          </a:ln>
        </p:spPr>
        <p:txBody>
          <a:bodyPr wrap="square" lIns="91440" tIns="45720" rIns="91440" bIns="45720" rtlCol="0" anchor="t">
            <a:spAutoFit/>
          </a:bodyPr>
          <a:lstStyle/>
          <a:p>
            <a:pPr algn="ctr"/>
            <a:r>
              <a:rPr lang="en-US" sz="1000">
                <a:ea typeface="+mn-lt"/>
                <a:cs typeface="+mn-lt"/>
              </a:rPr>
              <a:t>Forest service and fuel reduction cooperation and joint roadmap</a:t>
            </a:r>
          </a:p>
          <a:p>
            <a:pPr algn="ctr"/>
            <a:r>
              <a:rPr lang="en-US" sz="1000">
                <a:cs typeface="Calibri"/>
              </a:rPr>
              <a:t>7.3.10.4</a:t>
            </a:r>
          </a:p>
        </p:txBody>
      </p:sp>
      <p:sp>
        <p:nvSpPr>
          <p:cNvPr id="68" name="TextBox 67">
            <a:extLst>
              <a:ext uri="{FF2B5EF4-FFF2-40B4-BE49-F238E27FC236}">
                <a16:creationId xmlns:a16="http://schemas.microsoft.com/office/drawing/2014/main" id="{9768A0AE-A2A0-4FF2-BF60-D7EE8E638904}"/>
              </a:ext>
            </a:extLst>
          </p:cNvPr>
          <p:cNvSpPr txBox="1"/>
          <p:nvPr/>
        </p:nvSpPr>
        <p:spPr>
          <a:xfrm>
            <a:off x="9079077" y="5726043"/>
            <a:ext cx="1060380" cy="731520"/>
          </a:xfrm>
          <a:prstGeom prst="rect">
            <a:avLst/>
          </a:prstGeom>
          <a:solidFill>
            <a:srgbClr val="92D050"/>
          </a:solidFill>
          <a:ln w="12700">
            <a:solidFill>
              <a:schemeClr val="tx1"/>
            </a:solidFill>
          </a:ln>
        </p:spPr>
        <p:txBody>
          <a:bodyPr wrap="square" lIns="91440" tIns="45720" rIns="91440" bIns="45720" rtlCol="0" anchor="t">
            <a:spAutoFit/>
          </a:bodyPr>
          <a:lstStyle/>
          <a:p>
            <a:pPr algn="ctr"/>
            <a:r>
              <a:rPr lang="en-US" sz="1000">
                <a:ea typeface="+mn-lt"/>
                <a:cs typeface="+mn-lt"/>
              </a:rPr>
              <a:t>Cooperation with suppression agencies</a:t>
            </a:r>
          </a:p>
          <a:p>
            <a:pPr algn="ctr"/>
            <a:r>
              <a:rPr lang="en-US" sz="1000">
                <a:cs typeface="Calibri"/>
              </a:rPr>
              <a:t>7.3.10.3</a:t>
            </a:r>
          </a:p>
        </p:txBody>
      </p:sp>
      <p:sp>
        <p:nvSpPr>
          <p:cNvPr id="69" name="object 17">
            <a:extLst>
              <a:ext uri="{FF2B5EF4-FFF2-40B4-BE49-F238E27FC236}">
                <a16:creationId xmlns:a16="http://schemas.microsoft.com/office/drawing/2014/main" id="{B10FA26B-7740-4775-9F84-77910842F07A}"/>
              </a:ext>
            </a:extLst>
          </p:cNvPr>
          <p:cNvSpPr txBox="1"/>
          <p:nvPr/>
        </p:nvSpPr>
        <p:spPr>
          <a:xfrm>
            <a:off x="123003" y="6644133"/>
            <a:ext cx="12179064" cy="138499"/>
          </a:xfrm>
          <a:prstGeom prst="rect">
            <a:avLst/>
          </a:prstGeom>
        </p:spPr>
        <p:txBody>
          <a:bodyPr vert="horz" wrap="square" lIns="0" tIns="0" rIns="0" bIns="0" rtlCol="0">
            <a:spAutoFit/>
          </a:bodyPr>
          <a:lstStyle/>
          <a:p>
            <a:pPr marL="12700"/>
            <a:r>
              <a:rPr lang="en-US" sz="900" b="1" spc="-5">
                <a:solidFill>
                  <a:srgbClr val="002776"/>
                </a:solidFill>
                <a:latin typeface="Segoe UI Light"/>
                <a:cs typeface="Segoe UI Light"/>
              </a:rPr>
              <a:t>(*) Not Currently Scheduled </a:t>
            </a:r>
            <a:r>
              <a:rPr lang="en-US" sz="900" spc="-5">
                <a:solidFill>
                  <a:srgbClr val="002776"/>
                </a:solidFill>
                <a:latin typeface="Segoe UI Light"/>
                <a:cs typeface="Segoe UI Light"/>
              </a:rPr>
              <a:t>– BVES included this Status Icon to indicate where an initiative is not currently identified for this WMP cycle, or, that it is not applicable (BVES does not own or operate assets equal to or greater than 65kV).</a:t>
            </a:r>
            <a:endParaRPr sz="900">
              <a:latin typeface="Segoe UI Light"/>
              <a:cs typeface="Segoe UI Light"/>
            </a:endParaRPr>
          </a:p>
        </p:txBody>
      </p:sp>
    </p:spTree>
    <p:extLst>
      <p:ext uri="{BB962C8B-B14F-4D97-AF65-F5344CB8AC3E}">
        <p14:creationId xmlns:p14="http://schemas.microsoft.com/office/powerpoint/2010/main" val="1467667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itle 3">
            <a:extLst>
              <a:ext uri="{FF2B5EF4-FFF2-40B4-BE49-F238E27FC236}">
                <a16:creationId xmlns:a16="http://schemas.microsoft.com/office/drawing/2014/main" id="{689215B1-6A2C-4C8C-8498-982BC41BF48F}"/>
              </a:ext>
            </a:extLst>
          </p:cNvPr>
          <p:cNvSpPr>
            <a:spLocks noGrp="1"/>
          </p:cNvSpPr>
          <p:nvPr>
            <p:ph type="title"/>
          </p:nvPr>
        </p:nvSpPr>
        <p:spPr>
          <a:xfrm>
            <a:off x="123003" y="187145"/>
            <a:ext cx="8458200" cy="393261"/>
          </a:xfrm>
        </p:spPr>
        <p:txBody>
          <a:bodyPr/>
          <a:lstStyle/>
          <a:p>
            <a:r>
              <a:rPr lang="en-US" sz="2800" spc="5"/>
              <a:t>WMP </a:t>
            </a:r>
            <a:r>
              <a:rPr lang="en-US" sz="2800"/>
              <a:t>Activity</a:t>
            </a:r>
            <a:r>
              <a:rPr lang="en-US" sz="2800" spc="-190"/>
              <a:t> </a:t>
            </a:r>
            <a:r>
              <a:rPr lang="en-US" sz="2800" spc="5"/>
              <a:t>Summary</a:t>
            </a:r>
            <a:endParaRPr lang="en-US" sz="2800"/>
          </a:p>
        </p:txBody>
      </p:sp>
      <p:grpSp>
        <p:nvGrpSpPr>
          <p:cNvPr id="4" name="Group 3">
            <a:extLst>
              <a:ext uri="{FF2B5EF4-FFF2-40B4-BE49-F238E27FC236}">
                <a16:creationId xmlns:a16="http://schemas.microsoft.com/office/drawing/2014/main" id="{99969981-B5FD-4AAC-AA7B-520254231A46}"/>
              </a:ext>
            </a:extLst>
          </p:cNvPr>
          <p:cNvGrpSpPr/>
          <p:nvPr/>
        </p:nvGrpSpPr>
        <p:grpSpPr>
          <a:xfrm>
            <a:off x="123003" y="690866"/>
            <a:ext cx="5249967" cy="153888"/>
            <a:chOff x="190346" y="6171636"/>
            <a:chExt cx="5249967" cy="153888"/>
          </a:xfrm>
        </p:grpSpPr>
        <p:sp>
          <p:nvSpPr>
            <p:cNvPr id="19" name="object 14">
              <a:extLst>
                <a:ext uri="{FF2B5EF4-FFF2-40B4-BE49-F238E27FC236}">
                  <a16:creationId xmlns:a16="http://schemas.microsoft.com/office/drawing/2014/main" id="{5F530C94-03F9-4BB2-9329-06A40F523470}"/>
                </a:ext>
              </a:extLst>
            </p:cNvPr>
            <p:cNvSpPr/>
            <p:nvPr/>
          </p:nvSpPr>
          <p:spPr>
            <a:xfrm>
              <a:off x="3481712" y="6190134"/>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0" name="object 15">
              <a:extLst>
                <a:ext uri="{FF2B5EF4-FFF2-40B4-BE49-F238E27FC236}">
                  <a16:creationId xmlns:a16="http://schemas.microsoft.com/office/drawing/2014/main" id="{9A238512-BA08-46C5-81A5-FFB8A4B46530}"/>
                </a:ext>
              </a:extLst>
            </p:cNvPr>
            <p:cNvSpPr txBox="1"/>
            <p:nvPr/>
          </p:nvSpPr>
          <p:spPr>
            <a:xfrm>
              <a:off x="3711836"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1" name="object 16">
              <a:extLst>
                <a:ext uri="{FF2B5EF4-FFF2-40B4-BE49-F238E27FC236}">
                  <a16:creationId xmlns:a16="http://schemas.microsoft.com/office/drawing/2014/main" id="{CDC3C7D0-B7BB-4CCD-AF46-9E4B6D0F0DC1}"/>
                </a:ext>
              </a:extLst>
            </p:cNvPr>
            <p:cNvSpPr/>
            <p:nvPr/>
          </p:nvSpPr>
          <p:spPr>
            <a:xfrm>
              <a:off x="4293063" y="619580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2" name="object 17">
              <a:extLst>
                <a:ext uri="{FF2B5EF4-FFF2-40B4-BE49-F238E27FC236}">
                  <a16:creationId xmlns:a16="http://schemas.microsoft.com/office/drawing/2014/main" id="{E61ADF9C-0644-4061-8884-4F4EBED1C26E}"/>
                </a:ext>
              </a:extLst>
            </p:cNvPr>
            <p:cNvSpPr txBox="1"/>
            <p:nvPr/>
          </p:nvSpPr>
          <p:spPr>
            <a:xfrm>
              <a:off x="4536342"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3" name="object 18">
              <a:extLst>
                <a:ext uri="{FF2B5EF4-FFF2-40B4-BE49-F238E27FC236}">
                  <a16:creationId xmlns:a16="http://schemas.microsoft.com/office/drawing/2014/main" id="{620F6D1F-51CD-4127-8073-6F3322F19CF3}"/>
                </a:ext>
              </a:extLst>
            </p:cNvPr>
            <p:cNvSpPr/>
            <p:nvPr/>
          </p:nvSpPr>
          <p:spPr>
            <a:xfrm>
              <a:off x="1087145" y="618554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24" name="object 19">
              <a:extLst>
                <a:ext uri="{FF2B5EF4-FFF2-40B4-BE49-F238E27FC236}">
                  <a16:creationId xmlns:a16="http://schemas.microsoft.com/office/drawing/2014/main" id="{D9BC1CE9-E849-4B99-87E4-D295B6DFB2E3}"/>
                </a:ext>
              </a:extLst>
            </p:cNvPr>
            <p:cNvSpPr txBox="1"/>
            <p:nvPr/>
          </p:nvSpPr>
          <p:spPr>
            <a:xfrm>
              <a:off x="1288730"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25" name="object 20">
              <a:extLst>
                <a:ext uri="{FF2B5EF4-FFF2-40B4-BE49-F238E27FC236}">
                  <a16:creationId xmlns:a16="http://schemas.microsoft.com/office/drawing/2014/main" id="{A7EAB4C3-97E5-4EDB-A79D-3B3DBC5D67C7}"/>
                </a:ext>
              </a:extLst>
            </p:cNvPr>
            <p:cNvSpPr/>
            <p:nvPr/>
          </p:nvSpPr>
          <p:spPr>
            <a:xfrm>
              <a:off x="2482603" y="61855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26" name="object 21">
              <a:extLst>
                <a:ext uri="{FF2B5EF4-FFF2-40B4-BE49-F238E27FC236}">
                  <a16:creationId xmlns:a16="http://schemas.microsoft.com/office/drawing/2014/main" id="{3D18006D-65A8-4B81-901F-BCF7BC6F30A1}"/>
                </a:ext>
              </a:extLst>
            </p:cNvPr>
            <p:cNvSpPr/>
            <p:nvPr/>
          </p:nvSpPr>
          <p:spPr>
            <a:xfrm>
              <a:off x="190346" y="6191173"/>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27" name="object 22">
              <a:extLst>
                <a:ext uri="{FF2B5EF4-FFF2-40B4-BE49-F238E27FC236}">
                  <a16:creationId xmlns:a16="http://schemas.microsoft.com/office/drawing/2014/main" id="{88FA1B24-7606-4B67-A105-99B9E425F0DA}"/>
                </a:ext>
              </a:extLst>
            </p:cNvPr>
            <p:cNvSpPr txBox="1"/>
            <p:nvPr/>
          </p:nvSpPr>
          <p:spPr>
            <a:xfrm>
              <a:off x="396611" y="6171636"/>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1" name="object 19">
              <a:extLst>
                <a:ext uri="{FF2B5EF4-FFF2-40B4-BE49-F238E27FC236}">
                  <a16:creationId xmlns:a16="http://schemas.microsoft.com/office/drawing/2014/main" id="{AD600017-D84E-498C-93C2-0EAD8A92A4CF}"/>
                </a:ext>
              </a:extLst>
            </p:cNvPr>
            <p:cNvSpPr txBox="1"/>
            <p:nvPr/>
          </p:nvSpPr>
          <p:spPr>
            <a:xfrm>
              <a:off x="2653549"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sp>
        <p:nvSpPr>
          <p:cNvPr id="95" name="object 91">
            <a:extLst>
              <a:ext uri="{FF2B5EF4-FFF2-40B4-BE49-F238E27FC236}">
                <a16:creationId xmlns:a16="http://schemas.microsoft.com/office/drawing/2014/main" id="{3C6F8285-0CDD-43D3-8541-6FCCBD1E44C8}"/>
              </a:ext>
            </a:extLst>
          </p:cNvPr>
          <p:cNvSpPr/>
          <p:nvPr/>
        </p:nvSpPr>
        <p:spPr>
          <a:xfrm>
            <a:off x="234928" y="1060038"/>
            <a:ext cx="5781873" cy="2174778"/>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2" name="TextBox 1">
            <a:extLst>
              <a:ext uri="{FF2B5EF4-FFF2-40B4-BE49-F238E27FC236}">
                <a16:creationId xmlns:a16="http://schemas.microsoft.com/office/drawing/2014/main" id="{085CCF9A-5FFD-4438-9CFD-EEB06C9EBC2A}"/>
              </a:ext>
            </a:extLst>
          </p:cNvPr>
          <p:cNvSpPr txBox="1"/>
          <p:nvPr/>
        </p:nvSpPr>
        <p:spPr>
          <a:xfrm>
            <a:off x="587353" y="1060038"/>
            <a:ext cx="5077023" cy="338554"/>
          </a:xfrm>
          <a:prstGeom prst="rect">
            <a:avLst/>
          </a:prstGeom>
          <a:noFill/>
        </p:spPr>
        <p:txBody>
          <a:bodyPr wrap="square" lIns="91440" tIns="45720" rIns="91440" bIns="45720" rtlCol="0" anchor="t">
            <a:spAutoFit/>
          </a:bodyPr>
          <a:lstStyle/>
          <a:p>
            <a:pPr algn="ctr"/>
            <a:r>
              <a:rPr lang="en-US" sz="1600" b="1"/>
              <a:t>7.3.9 - Emergency Planning &amp; Preparedness</a:t>
            </a:r>
          </a:p>
        </p:txBody>
      </p:sp>
      <p:sp>
        <p:nvSpPr>
          <p:cNvPr id="175" name="TextBox 174">
            <a:extLst>
              <a:ext uri="{FF2B5EF4-FFF2-40B4-BE49-F238E27FC236}">
                <a16:creationId xmlns:a16="http://schemas.microsoft.com/office/drawing/2014/main" id="{6986C6AF-A772-4F49-947E-A847169B0691}"/>
              </a:ext>
            </a:extLst>
          </p:cNvPr>
          <p:cNvSpPr txBox="1"/>
          <p:nvPr/>
        </p:nvSpPr>
        <p:spPr>
          <a:xfrm>
            <a:off x="3366293" y="2392018"/>
            <a:ext cx="1119597"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Protocols in Place to Learn  from Wildfire Events</a:t>
            </a:r>
          </a:p>
          <a:p>
            <a:r>
              <a:rPr lang="en-US"/>
              <a:t>7.3.9.6</a:t>
            </a:r>
          </a:p>
        </p:txBody>
      </p:sp>
      <p:sp>
        <p:nvSpPr>
          <p:cNvPr id="57" name="TextBox 56">
            <a:extLst>
              <a:ext uri="{FF2B5EF4-FFF2-40B4-BE49-F238E27FC236}">
                <a16:creationId xmlns:a16="http://schemas.microsoft.com/office/drawing/2014/main" id="{946ABB47-26CE-4CBA-A2FD-376F5649ACD9}"/>
              </a:ext>
            </a:extLst>
          </p:cNvPr>
          <p:cNvSpPr txBox="1"/>
          <p:nvPr/>
        </p:nvSpPr>
        <p:spPr>
          <a:xfrm>
            <a:off x="3671294" y="1532598"/>
            <a:ext cx="91602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t>Customer Support in Emergencies</a:t>
            </a:r>
            <a:endParaRPr lang="en-US" sz="1000">
              <a:cs typeface="Calibri"/>
            </a:endParaRPr>
          </a:p>
          <a:p>
            <a:pPr algn="ctr"/>
            <a:r>
              <a:rPr lang="en-US" sz="1000">
                <a:cs typeface="Calibri"/>
              </a:rPr>
              <a:t>7.3.9.3</a:t>
            </a:r>
          </a:p>
        </p:txBody>
      </p:sp>
      <p:sp>
        <p:nvSpPr>
          <p:cNvPr id="58" name="TextBox 57">
            <a:extLst>
              <a:ext uri="{FF2B5EF4-FFF2-40B4-BE49-F238E27FC236}">
                <a16:creationId xmlns:a16="http://schemas.microsoft.com/office/drawing/2014/main" id="{D26F8722-D583-41D8-8BE6-C1EA3AB72DBD}"/>
              </a:ext>
            </a:extLst>
          </p:cNvPr>
          <p:cNvSpPr txBox="1"/>
          <p:nvPr/>
        </p:nvSpPr>
        <p:spPr>
          <a:xfrm>
            <a:off x="2003303" y="2392018"/>
            <a:ext cx="1201903"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Preparedness and Planning for Service Restoration</a:t>
            </a:r>
            <a:endParaRPr lang="en-US" sz="1000">
              <a:cs typeface="Calibri"/>
            </a:endParaRPr>
          </a:p>
          <a:p>
            <a:pPr algn="ctr"/>
            <a:r>
              <a:rPr lang="en-US" sz="1000">
                <a:cs typeface="Calibri"/>
              </a:rPr>
              <a:t>7.3.9.5</a:t>
            </a:r>
            <a:endParaRPr lang="en-US"/>
          </a:p>
        </p:txBody>
      </p:sp>
      <p:sp>
        <p:nvSpPr>
          <p:cNvPr id="83" name="object 16">
            <a:extLst>
              <a:ext uri="{FF2B5EF4-FFF2-40B4-BE49-F238E27FC236}">
                <a16:creationId xmlns:a16="http://schemas.microsoft.com/office/drawing/2014/main" id="{12A7F251-44A9-4843-8808-83341464F11E}"/>
              </a:ext>
            </a:extLst>
          </p:cNvPr>
          <p:cNvSpPr/>
          <p:nvPr/>
        </p:nvSpPr>
        <p:spPr>
          <a:xfrm>
            <a:off x="5081398" y="71503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a:p>
        </p:txBody>
      </p:sp>
      <p:sp>
        <p:nvSpPr>
          <p:cNvPr id="85" name="object 17">
            <a:extLst>
              <a:ext uri="{FF2B5EF4-FFF2-40B4-BE49-F238E27FC236}">
                <a16:creationId xmlns:a16="http://schemas.microsoft.com/office/drawing/2014/main" id="{6544218F-7770-4776-B8F9-DB39AC00FF09}"/>
              </a:ext>
            </a:extLst>
          </p:cNvPr>
          <p:cNvSpPr txBox="1"/>
          <p:nvPr/>
        </p:nvSpPr>
        <p:spPr>
          <a:xfrm>
            <a:off x="5324676" y="690866"/>
            <a:ext cx="1426113" cy="307777"/>
          </a:xfrm>
          <a:prstGeom prst="rect">
            <a:avLst/>
          </a:prstGeom>
        </p:spPr>
        <p:txBody>
          <a:bodyPr vert="horz" wrap="square" lIns="0" tIns="0" rIns="0" bIns="0" rtlCol="0">
            <a:spAutoFit/>
          </a:bodyPr>
          <a:lstStyle/>
          <a:p>
            <a:pPr marL="12700"/>
            <a:r>
              <a:rPr lang="en-US" sz="1000" spc="-5">
                <a:solidFill>
                  <a:srgbClr val="002776"/>
                </a:solidFill>
                <a:latin typeface="Segoe UI Light"/>
                <a:cs typeface="Segoe UI Light"/>
              </a:rPr>
              <a:t>Not Currently Scheduled*</a:t>
            </a:r>
            <a:endParaRPr lang="en-US" sz="1000">
              <a:latin typeface="Segoe UI Light"/>
              <a:cs typeface="Segoe UI Light"/>
            </a:endParaRPr>
          </a:p>
          <a:p>
            <a:pPr marL="12700"/>
            <a:endParaRPr sz="1000">
              <a:latin typeface="Segoe UI Light"/>
              <a:cs typeface="Segoe UI Light"/>
            </a:endParaRPr>
          </a:p>
        </p:txBody>
      </p:sp>
      <p:sp>
        <p:nvSpPr>
          <p:cNvPr id="86" name="TextBox 1">
            <a:extLst>
              <a:ext uri="{FF2B5EF4-FFF2-40B4-BE49-F238E27FC236}">
                <a16:creationId xmlns:a16="http://schemas.microsoft.com/office/drawing/2014/main" id="{476EDE81-19D4-4E6A-925E-CD1666D944AA}"/>
              </a:ext>
            </a:extLst>
          </p:cNvPr>
          <p:cNvSpPr txBox="1"/>
          <p:nvPr/>
        </p:nvSpPr>
        <p:spPr>
          <a:xfrm>
            <a:off x="1893192" y="1532598"/>
            <a:ext cx="1614222"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Community Outreach, Public Awareness, and Communications Efforts</a:t>
            </a:r>
          </a:p>
          <a:p>
            <a:pPr algn="ctr"/>
            <a:r>
              <a:rPr lang="en-US" sz="1000">
                <a:cs typeface="Calibri"/>
              </a:rPr>
              <a:t>7.3.9.2</a:t>
            </a:r>
          </a:p>
        </p:txBody>
      </p:sp>
      <p:sp>
        <p:nvSpPr>
          <p:cNvPr id="89" name="TextBox 1">
            <a:extLst>
              <a:ext uri="{FF2B5EF4-FFF2-40B4-BE49-F238E27FC236}">
                <a16:creationId xmlns:a16="http://schemas.microsoft.com/office/drawing/2014/main" id="{476EDE81-19D4-4E6A-925E-CD1666D944AA}"/>
              </a:ext>
            </a:extLst>
          </p:cNvPr>
          <p:cNvSpPr txBox="1"/>
          <p:nvPr/>
        </p:nvSpPr>
        <p:spPr>
          <a:xfrm>
            <a:off x="390810" y="1532598"/>
            <a:ext cx="1338502"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Adequate and Trained Workforce for service Restoration</a:t>
            </a:r>
          </a:p>
          <a:p>
            <a:r>
              <a:rPr lang="en-US"/>
              <a:t>7.3.9.1</a:t>
            </a:r>
          </a:p>
        </p:txBody>
      </p:sp>
      <p:sp>
        <p:nvSpPr>
          <p:cNvPr id="106" name="TextBox 105">
            <a:extLst>
              <a:ext uri="{FF2B5EF4-FFF2-40B4-BE49-F238E27FC236}">
                <a16:creationId xmlns:a16="http://schemas.microsoft.com/office/drawing/2014/main" id="{B1D0B524-2F16-4810-8404-EEE796AB3EFF}"/>
              </a:ext>
            </a:extLst>
          </p:cNvPr>
          <p:cNvSpPr txBox="1"/>
          <p:nvPr/>
        </p:nvSpPr>
        <p:spPr>
          <a:xfrm>
            <a:off x="4751196" y="1532598"/>
            <a:ext cx="115934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Disaster and Emergency Preparedness Plan</a:t>
            </a:r>
            <a:endParaRPr lang="en-US">
              <a:ea typeface="+mn-lt"/>
              <a:cs typeface="+mn-lt"/>
            </a:endParaRPr>
          </a:p>
          <a:p>
            <a:pPr algn="ctr"/>
            <a:r>
              <a:rPr lang="en-US" sz="1000">
                <a:cs typeface="Calibri"/>
              </a:rPr>
              <a:t>7.3.9.4</a:t>
            </a:r>
          </a:p>
        </p:txBody>
      </p:sp>
      <p:sp>
        <p:nvSpPr>
          <p:cNvPr id="32" name="object 91">
            <a:extLst>
              <a:ext uri="{FF2B5EF4-FFF2-40B4-BE49-F238E27FC236}">
                <a16:creationId xmlns:a16="http://schemas.microsoft.com/office/drawing/2014/main" id="{755F7A70-134E-4D8A-9092-638F0738181E}"/>
              </a:ext>
            </a:extLst>
          </p:cNvPr>
          <p:cNvSpPr/>
          <p:nvPr/>
        </p:nvSpPr>
        <p:spPr>
          <a:xfrm>
            <a:off x="203687" y="3357729"/>
            <a:ext cx="9338982" cy="2984077"/>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33" name="TextBox 32">
            <a:extLst>
              <a:ext uri="{FF2B5EF4-FFF2-40B4-BE49-F238E27FC236}">
                <a16:creationId xmlns:a16="http://schemas.microsoft.com/office/drawing/2014/main" id="{FA7575AA-C4E8-48F3-A29E-4DE803BE898C}"/>
              </a:ext>
            </a:extLst>
          </p:cNvPr>
          <p:cNvSpPr txBox="1"/>
          <p:nvPr/>
        </p:nvSpPr>
        <p:spPr>
          <a:xfrm>
            <a:off x="2682801" y="3357729"/>
            <a:ext cx="4380754" cy="338554"/>
          </a:xfrm>
          <a:prstGeom prst="rect">
            <a:avLst/>
          </a:prstGeom>
          <a:noFill/>
        </p:spPr>
        <p:txBody>
          <a:bodyPr wrap="square" lIns="91440" tIns="45720" rIns="91440" bIns="45720" rtlCol="0" anchor="t">
            <a:spAutoFit/>
          </a:bodyPr>
          <a:lstStyle/>
          <a:p>
            <a:pPr algn="ctr"/>
            <a:r>
              <a:rPr lang="en-US" sz="1600" b="1"/>
              <a:t>7.3.3 - Grid Design &amp; System Hardening</a:t>
            </a:r>
          </a:p>
        </p:txBody>
      </p:sp>
      <p:sp>
        <p:nvSpPr>
          <p:cNvPr id="34" name="TextBox 33">
            <a:extLst>
              <a:ext uri="{FF2B5EF4-FFF2-40B4-BE49-F238E27FC236}">
                <a16:creationId xmlns:a16="http://schemas.microsoft.com/office/drawing/2014/main" id="{2051D7F1-419A-4F44-B81B-DBD2E04C1242}"/>
              </a:ext>
            </a:extLst>
          </p:cNvPr>
          <p:cNvSpPr txBox="1"/>
          <p:nvPr/>
        </p:nvSpPr>
        <p:spPr>
          <a:xfrm>
            <a:off x="5012395" y="3761693"/>
            <a:ext cx="877177"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Covered Conductor Maintenance</a:t>
            </a:r>
          </a:p>
          <a:p>
            <a:r>
              <a:rPr lang="en-US"/>
              <a:t>7.3.3.4</a:t>
            </a:r>
          </a:p>
        </p:txBody>
      </p:sp>
      <p:sp>
        <p:nvSpPr>
          <p:cNvPr id="35" name="TextBox 1">
            <a:extLst>
              <a:ext uri="{FF2B5EF4-FFF2-40B4-BE49-F238E27FC236}">
                <a16:creationId xmlns:a16="http://schemas.microsoft.com/office/drawing/2014/main" id="{A0CFEF79-75E1-41CE-8AAF-478EDC59AAC8}"/>
              </a:ext>
            </a:extLst>
          </p:cNvPr>
          <p:cNvSpPr txBox="1"/>
          <p:nvPr/>
        </p:nvSpPr>
        <p:spPr>
          <a:xfrm>
            <a:off x="1919634" y="3761693"/>
            <a:ext cx="183493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Circuit Breaker Maintenance and Installation to De-Energize Lines Upon Detecting a Fault</a:t>
            </a:r>
          </a:p>
          <a:p>
            <a:pPr algn="ctr"/>
            <a:r>
              <a:rPr lang="en-US" sz="1000">
                <a:cs typeface="Calibri"/>
              </a:rPr>
              <a:t>7.3.3.2</a:t>
            </a:r>
          </a:p>
        </p:txBody>
      </p:sp>
      <p:sp>
        <p:nvSpPr>
          <p:cNvPr id="36" name="TextBox 1">
            <a:extLst>
              <a:ext uri="{FF2B5EF4-FFF2-40B4-BE49-F238E27FC236}">
                <a16:creationId xmlns:a16="http://schemas.microsoft.com/office/drawing/2014/main" id="{917C28FF-09C6-4038-BF28-BD9CA472D890}"/>
              </a:ext>
            </a:extLst>
          </p:cNvPr>
          <p:cNvSpPr txBox="1"/>
          <p:nvPr/>
        </p:nvSpPr>
        <p:spPr>
          <a:xfrm>
            <a:off x="379223" y="3761693"/>
            <a:ext cx="135008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Capacitor Maintenance and Replacement Program</a:t>
            </a:r>
          </a:p>
          <a:p>
            <a:r>
              <a:rPr lang="en-US"/>
              <a:t>7.3.3.1</a:t>
            </a:r>
          </a:p>
        </p:txBody>
      </p:sp>
      <p:sp>
        <p:nvSpPr>
          <p:cNvPr id="37" name="TextBox 36">
            <a:extLst>
              <a:ext uri="{FF2B5EF4-FFF2-40B4-BE49-F238E27FC236}">
                <a16:creationId xmlns:a16="http://schemas.microsoft.com/office/drawing/2014/main" id="{FD2E8BF1-B816-4799-A9C6-1530673C1E44}"/>
              </a:ext>
            </a:extLst>
          </p:cNvPr>
          <p:cNvSpPr txBox="1"/>
          <p:nvPr/>
        </p:nvSpPr>
        <p:spPr>
          <a:xfrm>
            <a:off x="3944895" y="3761693"/>
            <a:ext cx="877178"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Covered Conductor Installation</a:t>
            </a:r>
          </a:p>
          <a:p>
            <a:r>
              <a:rPr lang="en-US"/>
              <a:t>7.3.3.3</a:t>
            </a:r>
          </a:p>
        </p:txBody>
      </p:sp>
      <p:sp>
        <p:nvSpPr>
          <p:cNvPr id="38" name="TextBox 37">
            <a:extLst>
              <a:ext uri="{FF2B5EF4-FFF2-40B4-BE49-F238E27FC236}">
                <a16:creationId xmlns:a16="http://schemas.microsoft.com/office/drawing/2014/main" id="{E2343F60-9A85-4708-8600-CFE12922B45D}"/>
              </a:ext>
            </a:extLst>
          </p:cNvPr>
          <p:cNvSpPr txBox="1"/>
          <p:nvPr/>
        </p:nvSpPr>
        <p:spPr>
          <a:xfrm>
            <a:off x="6079894" y="3761693"/>
            <a:ext cx="132244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Crossarm Maintenance, Repair, and Replacement</a:t>
            </a:r>
          </a:p>
          <a:p>
            <a:r>
              <a:rPr lang="en-US"/>
              <a:t>7.3.3.5</a:t>
            </a:r>
          </a:p>
        </p:txBody>
      </p:sp>
      <p:sp>
        <p:nvSpPr>
          <p:cNvPr id="39" name="TextBox 38">
            <a:extLst>
              <a:ext uri="{FF2B5EF4-FFF2-40B4-BE49-F238E27FC236}">
                <a16:creationId xmlns:a16="http://schemas.microsoft.com/office/drawing/2014/main" id="{BCD02EDC-AED9-43A8-BF41-43AFE3B8088F}"/>
              </a:ext>
            </a:extLst>
          </p:cNvPr>
          <p:cNvSpPr txBox="1"/>
          <p:nvPr/>
        </p:nvSpPr>
        <p:spPr>
          <a:xfrm>
            <a:off x="7592661" y="3761693"/>
            <a:ext cx="1828800"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Distribution Pole Replacement and Reinforcement, Including with Composite Poles</a:t>
            </a:r>
          </a:p>
          <a:p>
            <a:r>
              <a:rPr lang="en-US"/>
              <a:t>7.3.3.6</a:t>
            </a:r>
          </a:p>
        </p:txBody>
      </p:sp>
      <p:sp>
        <p:nvSpPr>
          <p:cNvPr id="40" name="TextBox 39">
            <a:extLst>
              <a:ext uri="{FF2B5EF4-FFF2-40B4-BE49-F238E27FC236}">
                <a16:creationId xmlns:a16="http://schemas.microsoft.com/office/drawing/2014/main" id="{159DED83-BAA2-4E9B-B20C-88198619C09A}"/>
              </a:ext>
            </a:extLst>
          </p:cNvPr>
          <p:cNvSpPr txBox="1"/>
          <p:nvPr/>
        </p:nvSpPr>
        <p:spPr>
          <a:xfrm>
            <a:off x="379223" y="4612873"/>
            <a:ext cx="903400"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Expulsion Fuse Replacement</a:t>
            </a:r>
          </a:p>
          <a:p>
            <a:r>
              <a:rPr lang="en-US"/>
              <a:t>7.3.3.7</a:t>
            </a:r>
          </a:p>
        </p:txBody>
      </p:sp>
      <p:sp>
        <p:nvSpPr>
          <p:cNvPr id="41" name="TextBox 40">
            <a:extLst>
              <a:ext uri="{FF2B5EF4-FFF2-40B4-BE49-F238E27FC236}">
                <a16:creationId xmlns:a16="http://schemas.microsoft.com/office/drawing/2014/main" id="{B091585B-2CBF-4DA9-9C16-0B7024DD7A4E}"/>
              </a:ext>
            </a:extLst>
          </p:cNvPr>
          <p:cNvSpPr txBox="1"/>
          <p:nvPr/>
        </p:nvSpPr>
        <p:spPr>
          <a:xfrm>
            <a:off x="1493368" y="4612873"/>
            <a:ext cx="1495606"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Grid Topology Improvement to Mitigate or Reduce PSPS events</a:t>
            </a:r>
          </a:p>
          <a:p>
            <a:r>
              <a:rPr lang="en-US"/>
              <a:t>7.3.3.8</a:t>
            </a:r>
          </a:p>
        </p:txBody>
      </p:sp>
      <p:sp>
        <p:nvSpPr>
          <p:cNvPr id="42" name="TextBox 41">
            <a:extLst>
              <a:ext uri="{FF2B5EF4-FFF2-40B4-BE49-F238E27FC236}">
                <a16:creationId xmlns:a16="http://schemas.microsoft.com/office/drawing/2014/main" id="{C89AC8F7-0F8B-407D-8EE7-A178CDB9F594}"/>
              </a:ext>
            </a:extLst>
          </p:cNvPr>
          <p:cNvSpPr txBox="1"/>
          <p:nvPr/>
        </p:nvSpPr>
        <p:spPr>
          <a:xfrm>
            <a:off x="3199719" y="4612873"/>
            <a:ext cx="1274884"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Installation of System Automation Equipment</a:t>
            </a:r>
          </a:p>
          <a:p>
            <a:r>
              <a:rPr lang="en-US"/>
              <a:t>7.3.3.9</a:t>
            </a:r>
          </a:p>
        </p:txBody>
      </p:sp>
      <p:sp>
        <p:nvSpPr>
          <p:cNvPr id="43" name="TextBox 42">
            <a:extLst>
              <a:ext uri="{FF2B5EF4-FFF2-40B4-BE49-F238E27FC236}">
                <a16:creationId xmlns:a16="http://schemas.microsoft.com/office/drawing/2014/main" id="{6D7BC6E5-E3D3-4694-A7CB-61287120F2DD}"/>
              </a:ext>
            </a:extLst>
          </p:cNvPr>
          <p:cNvSpPr txBox="1"/>
          <p:nvPr/>
        </p:nvSpPr>
        <p:spPr>
          <a:xfrm>
            <a:off x="4685348" y="4612873"/>
            <a:ext cx="165331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Maintenance, Repair, and Replacement of Connectors, Including Hotline Clamps</a:t>
            </a:r>
          </a:p>
          <a:p>
            <a:r>
              <a:rPr lang="en-US"/>
              <a:t>7.3.3.10</a:t>
            </a:r>
          </a:p>
        </p:txBody>
      </p:sp>
      <p:sp>
        <p:nvSpPr>
          <p:cNvPr id="44" name="TextBox 43">
            <a:extLst>
              <a:ext uri="{FF2B5EF4-FFF2-40B4-BE49-F238E27FC236}">
                <a16:creationId xmlns:a16="http://schemas.microsoft.com/office/drawing/2014/main" id="{00AE0FCE-39BD-4F3A-9116-C10D74DA7ED3}"/>
              </a:ext>
            </a:extLst>
          </p:cNvPr>
          <p:cNvSpPr txBox="1"/>
          <p:nvPr/>
        </p:nvSpPr>
        <p:spPr>
          <a:xfrm>
            <a:off x="6549405" y="4612873"/>
            <a:ext cx="1828799"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Mitigation of Impact on Customers and Other Residents Affected During PSPS Events</a:t>
            </a:r>
          </a:p>
          <a:p>
            <a:r>
              <a:rPr lang="en-US"/>
              <a:t>7.3.3.11</a:t>
            </a:r>
          </a:p>
        </p:txBody>
      </p:sp>
      <p:sp>
        <p:nvSpPr>
          <p:cNvPr id="45" name="TextBox 44">
            <a:extLst>
              <a:ext uri="{FF2B5EF4-FFF2-40B4-BE49-F238E27FC236}">
                <a16:creationId xmlns:a16="http://schemas.microsoft.com/office/drawing/2014/main" id="{EF2A275C-220A-4419-A090-280BE821DB67}"/>
              </a:ext>
            </a:extLst>
          </p:cNvPr>
          <p:cNvSpPr txBox="1"/>
          <p:nvPr/>
        </p:nvSpPr>
        <p:spPr>
          <a:xfrm>
            <a:off x="8588948" y="4612873"/>
            <a:ext cx="832513"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Other Corrective Action</a:t>
            </a:r>
          </a:p>
          <a:p>
            <a:r>
              <a:rPr lang="en-US"/>
              <a:t>7.3.3.12</a:t>
            </a:r>
          </a:p>
        </p:txBody>
      </p:sp>
      <p:sp>
        <p:nvSpPr>
          <p:cNvPr id="46" name="TextBox 45">
            <a:extLst>
              <a:ext uri="{FF2B5EF4-FFF2-40B4-BE49-F238E27FC236}">
                <a16:creationId xmlns:a16="http://schemas.microsoft.com/office/drawing/2014/main" id="{C5937828-C80C-44DD-9F54-F058DA4011D3}"/>
              </a:ext>
            </a:extLst>
          </p:cNvPr>
          <p:cNvSpPr txBox="1"/>
          <p:nvPr/>
        </p:nvSpPr>
        <p:spPr>
          <a:xfrm>
            <a:off x="379223" y="5491795"/>
            <a:ext cx="2435868"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Pole Loading Infrastructure Hardening and Replacement Program Based on Pole Loading Assessment Program</a:t>
            </a:r>
          </a:p>
          <a:p>
            <a:r>
              <a:rPr lang="en-US"/>
              <a:t>7.3.3.13</a:t>
            </a:r>
          </a:p>
        </p:txBody>
      </p:sp>
      <p:sp>
        <p:nvSpPr>
          <p:cNvPr id="47" name="TextBox 46">
            <a:extLst>
              <a:ext uri="{FF2B5EF4-FFF2-40B4-BE49-F238E27FC236}">
                <a16:creationId xmlns:a16="http://schemas.microsoft.com/office/drawing/2014/main" id="{22605EB8-2D87-4291-B5BD-3740EA264116}"/>
              </a:ext>
            </a:extLst>
          </p:cNvPr>
          <p:cNvSpPr txBox="1"/>
          <p:nvPr/>
        </p:nvSpPr>
        <p:spPr>
          <a:xfrm>
            <a:off x="3128939" y="5491795"/>
            <a:ext cx="112691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Transformers Maintenance and Replacement</a:t>
            </a:r>
          </a:p>
          <a:p>
            <a:r>
              <a:rPr lang="en-US"/>
              <a:t>7.3.3.14</a:t>
            </a:r>
          </a:p>
        </p:txBody>
      </p:sp>
      <p:sp>
        <p:nvSpPr>
          <p:cNvPr id="48" name="TextBox 47">
            <a:extLst>
              <a:ext uri="{FF2B5EF4-FFF2-40B4-BE49-F238E27FC236}">
                <a16:creationId xmlns:a16="http://schemas.microsoft.com/office/drawing/2014/main" id="{6258630E-755E-4771-A06B-DE2E45FA8142}"/>
              </a:ext>
            </a:extLst>
          </p:cNvPr>
          <p:cNvSpPr txBox="1"/>
          <p:nvPr/>
        </p:nvSpPr>
        <p:spPr>
          <a:xfrm>
            <a:off x="4569701" y="5491795"/>
            <a:ext cx="1353652"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Transmission Tower Maintenance and Replacement</a:t>
            </a:r>
          </a:p>
          <a:p>
            <a:r>
              <a:rPr lang="en-US"/>
              <a:t>7.3.3.15</a:t>
            </a:r>
          </a:p>
        </p:txBody>
      </p:sp>
      <p:sp>
        <p:nvSpPr>
          <p:cNvPr id="49" name="TextBox 48">
            <a:extLst>
              <a:ext uri="{FF2B5EF4-FFF2-40B4-BE49-F238E27FC236}">
                <a16:creationId xmlns:a16="http://schemas.microsoft.com/office/drawing/2014/main" id="{A1F3979F-1960-474D-8774-92E555B58F88}"/>
              </a:ext>
            </a:extLst>
          </p:cNvPr>
          <p:cNvSpPr txBox="1"/>
          <p:nvPr/>
        </p:nvSpPr>
        <p:spPr>
          <a:xfrm>
            <a:off x="6237201" y="5491795"/>
            <a:ext cx="1353652"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Undergrounding of Electric Lines and/or Equipment</a:t>
            </a:r>
          </a:p>
          <a:p>
            <a:r>
              <a:rPr lang="en-US"/>
              <a:t>7.3.3.16</a:t>
            </a:r>
          </a:p>
        </p:txBody>
      </p:sp>
      <p:sp>
        <p:nvSpPr>
          <p:cNvPr id="50" name="TextBox 49">
            <a:extLst>
              <a:ext uri="{FF2B5EF4-FFF2-40B4-BE49-F238E27FC236}">
                <a16:creationId xmlns:a16="http://schemas.microsoft.com/office/drawing/2014/main" id="{A0102B12-B510-4A1B-9807-DD2C89C96A26}"/>
              </a:ext>
            </a:extLst>
          </p:cNvPr>
          <p:cNvSpPr txBox="1"/>
          <p:nvPr/>
        </p:nvSpPr>
        <p:spPr>
          <a:xfrm>
            <a:off x="7904699" y="5491795"/>
            <a:ext cx="1516762"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Updates to Grid Topology to Minimize Risk of Ignition in HFTDs</a:t>
            </a:r>
          </a:p>
          <a:p>
            <a:r>
              <a:rPr lang="en-US"/>
              <a:t>7.3.3.17</a:t>
            </a:r>
          </a:p>
        </p:txBody>
      </p:sp>
      <p:sp>
        <p:nvSpPr>
          <p:cNvPr id="51" name="object 91">
            <a:extLst>
              <a:ext uri="{FF2B5EF4-FFF2-40B4-BE49-F238E27FC236}">
                <a16:creationId xmlns:a16="http://schemas.microsoft.com/office/drawing/2014/main" id="{39BC988F-B9CE-4267-BAE4-D11816726943}"/>
              </a:ext>
            </a:extLst>
          </p:cNvPr>
          <p:cNvSpPr/>
          <p:nvPr/>
        </p:nvSpPr>
        <p:spPr>
          <a:xfrm>
            <a:off x="9680094" y="3357730"/>
            <a:ext cx="2360086" cy="2984076"/>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53" name="TextBox 52">
            <a:extLst>
              <a:ext uri="{FF2B5EF4-FFF2-40B4-BE49-F238E27FC236}">
                <a16:creationId xmlns:a16="http://schemas.microsoft.com/office/drawing/2014/main" id="{39FA2FFC-6D33-41CC-8AEF-9172FB70A8D6}"/>
              </a:ext>
            </a:extLst>
          </p:cNvPr>
          <p:cNvSpPr txBox="1"/>
          <p:nvPr/>
        </p:nvSpPr>
        <p:spPr>
          <a:xfrm>
            <a:off x="9994568" y="5823205"/>
            <a:ext cx="1828800"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Risk Spend Efficiency Analysis</a:t>
            </a:r>
          </a:p>
          <a:p>
            <a:r>
              <a:rPr lang="en-US"/>
              <a:t>7.3.8.3</a:t>
            </a:r>
          </a:p>
        </p:txBody>
      </p:sp>
      <p:sp>
        <p:nvSpPr>
          <p:cNvPr id="55" name="TextBox 1">
            <a:extLst>
              <a:ext uri="{FF2B5EF4-FFF2-40B4-BE49-F238E27FC236}">
                <a16:creationId xmlns:a16="http://schemas.microsoft.com/office/drawing/2014/main" id="{5ACD6AAD-8CA6-4AD6-A044-7FF421E524F9}"/>
              </a:ext>
            </a:extLst>
          </p:cNvPr>
          <p:cNvSpPr txBox="1"/>
          <p:nvPr/>
        </p:nvSpPr>
        <p:spPr>
          <a:xfrm>
            <a:off x="9994568" y="5059487"/>
            <a:ext cx="1828800" cy="55399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Risk Reduction Scenario Development and Analysis</a:t>
            </a:r>
          </a:p>
          <a:p>
            <a:r>
              <a:rPr lang="en-US"/>
              <a:t>7.3.8.2</a:t>
            </a:r>
          </a:p>
        </p:txBody>
      </p:sp>
      <p:sp>
        <p:nvSpPr>
          <p:cNvPr id="56" name="TextBox 1">
            <a:extLst>
              <a:ext uri="{FF2B5EF4-FFF2-40B4-BE49-F238E27FC236}">
                <a16:creationId xmlns:a16="http://schemas.microsoft.com/office/drawing/2014/main" id="{5A8CB84D-043B-4E36-AB72-A4CD78C83E98}"/>
              </a:ext>
            </a:extLst>
          </p:cNvPr>
          <p:cNvSpPr txBox="1"/>
          <p:nvPr/>
        </p:nvSpPr>
        <p:spPr>
          <a:xfrm>
            <a:off x="9994568" y="4295769"/>
            <a:ext cx="1828800"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Allocation Methodology Development and Application</a:t>
            </a:r>
          </a:p>
          <a:p>
            <a:pPr algn="ctr"/>
            <a:r>
              <a:rPr lang="en-US" sz="1000">
                <a:cs typeface="Calibri"/>
              </a:rPr>
              <a:t>7.3.8.1</a:t>
            </a:r>
          </a:p>
        </p:txBody>
      </p:sp>
      <p:sp>
        <p:nvSpPr>
          <p:cNvPr id="60" name="TextBox 59">
            <a:extLst>
              <a:ext uri="{FF2B5EF4-FFF2-40B4-BE49-F238E27FC236}">
                <a16:creationId xmlns:a16="http://schemas.microsoft.com/office/drawing/2014/main" id="{6C12B642-1E8D-4BF7-A947-63D183981FE8}"/>
              </a:ext>
            </a:extLst>
          </p:cNvPr>
          <p:cNvSpPr txBox="1"/>
          <p:nvPr/>
        </p:nvSpPr>
        <p:spPr>
          <a:xfrm>
            <a:off x="9764411" y="3357730"/>
            <a:ext cx="2191452" cy="830997"/>
          </a:xfrm>
          <a:prstGeom prst="rect">
            <a:avLst/>
          </a:prstGeom>
          <a:noFill/>
        </p:spPr>
        <p:txBody>
          <a:bodyPr wrap="square" lIns="91440" tIns="45720" rIns="91440" bIns="45720" rtlCol="0" anchor="t">
            <a:spAutoFit/>
          </a:bodyPr>
          <a:lstStyle/>
          <a:p>
            <a:pPr algn="ctr"/>
            <a:r>
              <a:rPr lang="en-US" sz="1600" b="1"/>
              <a:t>7.3.8 - Resource Allocation Methodology </a:t>
            </a:r>
          </a:p>
        </p:txBody>
      </p:sp>
      <p:sp>
        <p:nvSpPr>
          <p:cNvPr id="61" name="object 91">
            <a:extLst>
              <a:ext uri="{FF2B5EF4-FFF2-40B4-BE49-F238E27FC236}">
                <a16:creationId xmlns:a16="http://schemas.microsoft.com/office/drawing/2014/main" id="{1BAD91BB-6CB1-4844-A435-0BD963A0DCB6}"/>
              </a:ext>
            </a:extLst>
          </p:cNvPr>
          <p:cNvSpPr/>
          <p:nvPr/>
        </p:nvSpPr>
        <p:spPr>
          <a:xfrm>
            <a:off x="6205298" y="1071783"/>
            <a:ext cx="5781873" cy="2174778"/>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62" name="TextBox 61">
            <a:extLst>
              <a:ext uri="{FF2B5EF4-FFF2-40B4-BE49-F238E27FC236}">
                <a16:creationId xmlns:a16="http://schemas.microsoft.com/office/drawing/2014/main" id="{77EDC7EE-F511-4A47-8C5C-BF1772C68FAE}"/>
              </a:ext>
            </a:extLst>
          </p:cNvPr>
          <p:cNvSpPr txBox="1"/>
          <p:nvPr/>
        </p:nvSpPr>
        <p:spPr>
          <a:xfrm>
            <a:off x="6877713" y="1071783"/>
            <a:ext cx="4437043" cy="338554"/>
          </a:xfrm>
          <a:prstGeom prst="rect">
            <a:avLst/>
          </a:prstGeom>
          <a:noFill/>
        </p:spPr>
        <p:txBody>
          <a:bodyPr wrap="square" lIns="91440" tIns="45720" rIns="91440" bIns="45720" rtlCol="0" anchor="t">
            <a:spAutoFit/>
          </a:bodyPr>
          <a:lstStyle/>
          <a:p>
            <a:pPr algn="ctr"/>
            <a:r>
              <a:rPr lang="en-US" sz="1600" b="1"/>
              <a:t>7.3.2 - Situational Awareness &amp; Forecasting</a:t>
            </a:r>
          </a:p>
        </p:txBody>
      </p:sp>
      <p:sp>
        <p:nvSpPr>
          <p:cNvPr id="64" name="TextBox 63">
            <a:extLst>
              <a:ext uri="{FF2B5EF4-FFF2-40B4-BE49-F238E27FC236}">
                <a16:creationId xmlns:a16="http://schemas.microsoft.com/office/drawing/2014/main" id="{63E18B0F-8F91-47C3-9DAA-B4E0B23472FC}"/>
              </a:ext>
            </a:extLst>
          </p:cNvPr>
          <p:cNvSpPr txBox="1"/>
          <p:nvPr/>
        </p:nvSpPr>
        <p:spPr>
          <a:xfrm>
            <a:off x="10507024" y="1532598"/>
            <a:ext cx="1338176"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Forecast of a Fire Risk Index, Fire Potential Index, or Similar</a:t>
            </a:r>
          </a:p>
          <a:p>
            <a:r>
              <a:rPr lang="en-US"/>
              <a:t>7.3.2.4</a:t>
            </a:r>
          </a:p>
        </p:txBody>
      </p:sp>
      <p:sp>
        <p:nvSpPr>
          <p:cNvPr id="65" name="TextBox 64">
            <a:extLst>
              <a:ext uri="{FF2B5EF4-FFF2-40B4-BE49-F238E27FC236}">
                <a16:creationId xmlns:a16="http://schemas.microsoft.com/office/drawing/2014/main" id="{BBD20897-5736-4A97-B5B2-8DE7DF4B42AB}"/>
              </a:ext>
            </a:extLst>
          </p:cNvPr>
          <p:cNvSpPr txBox="1"/>
          <p:nvPr/>
        </p:nvSpPr>
        <p:spPr>
          <a:xfrm>
            <a:off x="8690514" y="1532598"/>
            <a:ext cx="1660839"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Fault Indicators for Detecting Faults on Electric Lines and Equipment</a:t>
            </a:r>
          </a:p>
          <a:p>
            <a:r>
              <a:rPr lang="en-US"/>
              <a:t>7.3.2.3</a:t>
            </a:r>
          </a:p>
        </p:txBody>
      </p:sp>
      <p:sp>
        <p:nvSpPr>
          <p:cNvPr id="66" name="TextBox 65">
            <a:extLst>
              <a:ext uri="{FF2B5EF4-FFF2-40B4-BE49-F238E27FC236}">
                <a16:creationId xmlns:a16="http://schemas.microsoft.com/office/drawing/2014/main" id="{EAF05E5C-FA3F-4935-A8FF-82E370A874CA}"/>
              </a:ext>
            </a:extLst>
          </p:cNvPr>
          <p:cNvSpPr txBox="1"/>
          <p:nvPr/>
        </p:nvSpPr>
        <p:spPr>
          <a:xfrm>
            <a:off x="7134699" y="2392018"/>
            <a:ext cx="1874819"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Personnel Monitoring Areas of Electric Lines and Equipment in Elevated Fire Risk Conditions</a:t>
            </a:r>
            <a:endParaRPr lang="en-US" sz="1000">
              <a:cs typeface="Calibri"/>
            </a:endParaRPr>
          </a:p>
          <a:p>
            <a:pPr algn="ctr"/>
            <a:r>
              <a:rPr lang="en-US" sz="1000">
                <a:cs typeface="Calibri"/>
              </a:rPr>
              <a:t>7.3.2.5</a:t>
            </a:r>
            <a:endParaRPr lang="en-US"/>
          </a:p>
        </p:txBody>
      </p:sp>
      <p:sp>
        <p:nvSpPr>
          <p:cNvPr id="67" name="TextBox 1">
            <a:extLst>
              <a:ext uri="{FF2B5EF4-FFF2-40B4-BE49-F238E27FC236}">
                <a16:creationId xmlns:a16="http://schemas.microsoft.com/office/drawing/2014/main" id="{D48C2D93-6C6D-4D2D-8E6D-8DA648D505F1}"/>
              </a:ext>
            </a:extLst>
          </p:cNvPr>
          <p:cNvSpPr txBox="1"/>
          <p:nvPr/>
        </p:nvSpPr>
        <p:spPr>
          <a:xfrm>
            <a:off x="7746524" y="1532598"/>
            <a:ext cx="78831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Continuous Monitoring Sensors</a:t>
            </a:r>
          </a:p>
          <a:p>
            <a:r>
              <a:rPr lang="en-US"/>
              <a:t>7.3.2.2</a:t>
            </a:r>
          </a:p>
        </p:txBody>
      </p:sp>
      <p:sp>
        <p:nvSpPr>
          <p:cNvPr id="68" name="TextBox 1">
            <a:extLst>
              <a:ext uri="{FF2B5EF4-FFF2-40B4-BE49-F238E27FC236}">
                <a16:creationId xmlns:a16="http://schemas.microsoft.com/office/drawing/2014/main" id="{8BB75B30-A64F-4CB5-A0A1-B7E5017C3E77}"/>
              </a:ext>
            </a:extLst>
          </p:cNvPr>
          <p:cNvSpPr txBox="1"/>
          <p:nvPr/>
        </p:nvSpPr>
        <p:spPr>
          <a:xfrm>
            <a:off x="6367782" y="1532598"/>
            <a:ext cx="1223071"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Advanced Weather Monitoring and Weather Stations</a:t>
            </a:r>
          </a:p>
          <a:p>
            <a:r>
              <a:rPr lang="en-US"/>
              <a:t>7.3.2.1</a:t>
            </a:r>
          </a:p>
        </p:txBody>
      </p:sp>
      <p:sp>
        <p:nvSpPr>
          <p:cNvPr id="69" name="TextBox 68">
            <a:extLst>
              <a:ext uri="{FF2B5EF4-FFF2-40B4-BE49-F238E27FC236}">
                <a16:creationId xmlns:a16="http://schemas.microsoft.com/office/drawing/2014/main" id="{74E3B62F-AC25-4F4D-91E3-887603D89827}"/>
              </a:ext>
            </a:extLst>
          </p:cNvPr>
          <p:cNvSpPr txBox="1"/>
          <p:nvPr/>
        </p:nvSpPr>
        <p:spPr>
          <a:xfrm>
            <a:off x="9166730" y="2392018"/>
            <a:ext cx="1765970"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Weather Forecasting and Estimating Impacts on Electrical Lines and Equipment</a:t>
            </a:r>
            <a:endParaRPr lang="en-US">
              <a:ea typeface="+mn-lt"/>
              <a:cs typeface="+mn-lt"/>
            </a:endParaRPr>
          </a:p>
          <a:p>
            <a:pPr algn="ctr"/>
            <a:r>
              <a:rPr lang="en-US" sz="1000">
                <a:cs typeface="Calibri"/>
              </a:rPr>
              <a:t>7.3.2.6</a:t>
            </a:r>
          </a:p>
        </p:txBody>
      </p:sp>
      <p:sp>
        <p:nvSpPr>
          <p:cNvPr id="59" name="object 17">
            <a:extLst>
              <a:ext uri="{FF2B5EF4-FFF2-40B4-BE49-F238E27FC236}">
                <a16:creationId xmlns:a16="http://schemas.microsoft.com/office/drawing/2014/main" id="{B9CAA4E3-00E8-4185-8966-C81961BA9C4B}"/>
              </a:ext>
            </a:extLst>
          </p:cNvPr>
          <p:cNvSpPr txBox="1"/>
          <p:nvPr/>
        </p:nvSpPr>
        <p:spPr>
          <a:xfrm>
            <a:off x="123003" y="6644133"/>
            <a:ext cx="12179064" cy="138499"/>
          </a:xfrm>
          <a:prstGeom prst="rect">
            <a:avLst/>
          </a:prstGeom>
        </p:spPr>
        <p:txBody>
          <a:bodyPr vert="horz" wrap="square" lIns="0" tIns="0" rIns="0" bIns="0" rtlCol="0">
            <a:spAutoFit/>
          </a:bodyPr>
          <a:lstStyle/>
          <a:p>
            <a:pPr marL="12700"/>
            <a:r>
              <a:rPr lang="en-US" sz="900" b="1" spc="-5">
                <a:solidFill>
                  <a:srgbClr val="002776"/>
                </a:solidFill>
                <a:latin typeface="Segoe UI Light"/>
                <a:cs typeface="Segoe UI Light"/>
              </a:rPr>
              <a:t>(*) Not Currently Scheduled </a:t>
            </a:r>
            <a:r>
              <a:rPr lang="en-US" sz="900" spc="-5">
                <a:solidFill>
                  <a:srgbClr val="002776"/>
                </a:solidFill>
                <a:latin typeface="Segoe UI Light"/>
                <a:cs typeface="Segoe UI Light"/>
              </a:rPr>
              <a:t>– BVES included this Status Icon to indicate where an initiative is not currently identified for this WMP cycle, or, that it is not applicable (BVES does not own or operate assets equal to or greater than 65kV).</a:t>
            </a:r>
            <a:endParaRPr sz="900">
              <a:latin typeface="Segoe UI Light"/>
              <a:cs typeface="Segoe UI Light"/>
            </a:endParaRPr>
          </a:p>
        </p:txBody>
      </p:sp>
    </p:spTree>
    <p:extLst>
      <p:ext uri="{BB962C8B-B14F-4D97-AF65-F5344CB8AC3E}">
        <p14:creationId xmlns:p14="http://schemas.microsoft.com/office/powerpoint/2010/main" val="3361311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itle 3">
            <a:extLst>
              <a:ext uri="{FF2B5EF4-FFF2-40B4-BE49-F238E27FC236}">
                <a16:creationId xmlns:a16="http://schemas.microsoft.com/office/drawing/2014/main" id="{689215B1-6A2C-4C8C-8498-982BC41BF48F}"/>
              </a:ext>
            </a:extLst>
          </p:cNvPr>
          <p:cNvSpPr>
            <a:spLocks noGrp="1"/>
          </p:cNvSpPr>
          <p:nvPr>
            <p:ph type="title"/>
          </p:nvPr>
        </p:nvSpPr>
        <p:spPr>
          <a:xfrm>
            <a:off x="123003" y="187145"/>
            <a:ext cx="8458200" cy="393261"/>
          </a:xfrm>
        </p:spPr>
        <p:txBody>
          <a:bodyPr/>
          <a:lstStyle/>
          <a:p>
            <a:r>
              <a:rPr lang="en-US" sz="2800" spc="5"/>
              <a:t>WMP </a:t>
            </a:r>
            <a:r>
              <a:rPr lang="en-US" sz="2800"/>
              <a:t>Activity</a:t>
            </a:r>
            <a:r>
              <a:rPr lang="en-US" sz="2800" spc="-190"/>
              <a:t> </a:t>
            </a:r>
            <a:r>
              <a:rPr lang="en-US" sz="2800" spc="5"/>
              <a:t>Summary</a:t>
            </a:r>
            <a:endParaRPr lang="en-US" sz="2800"/>
          </a:p>
        </p:txBody>
      </p:sp>
      <p:grpSp>
        <p:nvGrpSpPr>
          <p:cNvPr id="4" name="Group 3">
            <a:extLst>
              <a:ext uri="{FF2B5EF4-FFF2-40B4-BE49-F238E27FC236}">
                <a16:creationId xmlns:a16="http://schemas.microsoft.com/office/drawing/2014/main" id="{99969981-B5FD-4AAC-AA7B-520254231A46}"/>
              </a:ext>
            </a:extLst>
          </p:cNvPr>
          <p:cNvGrpSpPr/>
          <p:nvPr/>
        </p:nvGrpSpPr>
        <p:grpSpPr>
          <a:xfrm>
            <a:off x="123003" y="690866"/>
            <a:ext cx="5249967" cy="153888"/>
            <a:chOff x="190346" y="6171636"/>
            <a:chExt cx="5249967" cy="153888"/>
          </a:xfrm>
        </p:grpSpPr>
        <p:sp>
          <p:nvSpPr>
            <p:cNvPr id="19" name="object 14">
              <a:extLst>
                <a:ext uri="{FF2B5EF4-FFF2-40B4-BE49-F238E27FC236}">
                  <a16:creationId xmlns:a16="http://schemas.microsoft.com/office/drawing/2014/main" id="{5F530C94-03F9-4BB2-9329-06A40F523470}"/>
                </a:ext>
              </a:extLst>
            </p:cNvPr>
            <p:cNvSpPr/>
            <p:nvPr/>
          </p:nvSpPr>
          <p:spPr>
            <a:xfrm>
              <a:off x="3481712" y="6190134"/>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0" name="object 15">
              <a:extLst>
                <a:ext uri="{FF2B5EF4-FFF2-40B4-BE49-F238E27FC236}">
                  <a16:creationId xmlns:a16="http://schemas.microsoft.com/office/drawing/2014/main" id="{9A238512-BA08-46C5-81A5-FFB8A4B46530}"/>
                </a:ext>
              </a:extLst>
            </p:cNvPr>
            <p:cNvSpPr txBox="1"/>
            <p:nvPr/>
          </p:nvSpPr>
          <p:spPr>
            <a:xfrm>
              <a:off x="3711836"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1" name="object 16">
              <a:extLst>
                <a:ext uri="{FF2B5EF4-FFF2-40B4-BE49-F238E27FC236}">
                  <a16:creationId xmlns:a16="http://schemas.microsoft.com/office/drawing/2014/main" id="{CDC3C7D0-B7BB-4CCD-AF46-9E4B6D0F0DC1}"/>
                </a:ext>
              </a:extLst>
            </p:cNvPr>
            <p:cNvSpPr/>
            <p:nvPr/>
          </p:nvSpPr>
          <p:spPr>
            <a:xfrm>
              <a:off x="4293063" y="619580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2" name="object 17">
              <a:extLst>
                <a:ext uri="{FF2B5EF4-FFF2-40B4-BE49-F238E27FC236}">
                  <a16:creationId xmlns:a16="http://schemas.microsoft.com/office/drawing/2014/main" id="{E61ADF9C-0644-4061-8884-4F4EBED1C26E}"/>
                </a:ext>
              </a:extLst>
            </p:cNvPr>
            <p:cNvSpPr txBox="1"/>
            <p:nvPr/>
          </p:nvSpPr>
          <p:spPr>
            <a:xfrm>
              <a:off x="4536342"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3" name="object 18">
              <a:extLst>
                <a:ext uri="{FF2B5EF4-FFF2-40B4-BE49-F238E27FC236}">
                  <a16:creationId xmlns:a16="http://schemas.microsoft.com/office/drawing/2014/main" id="{620F6D1F-51CD-4127-8073-6F3322F19CF3}"/>
                </a:ext>
              </a:extLst>
            </p:cNvPr>
            <p:cNvSpPr/>
            <p:nvPr/>
          </p:nvSpPr>
          <p:spPr>
            <a:xfrm>
              <a:off x="1087145" y="618554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24" name="object 19">
              <a:extLst>
                <a:ext uri="{FF2B5EF4-FFF2-40B4-BE49-F238E27FC236}">
                  <a16:creationId xmlns:a16="http://schemas.microsoft.com/office/drawing/2014/main" id="{D9BC1CE9-E849-4B99-87E4-D295B6DFB2E3}"/>
                </a:ext>
              </a:extLst>
            </p:cNvPr>
            <p:cNvSpPr txBox="1"/>
            <p:nvPr/>
          </p:nvSpPr>
          <p:spPr>
            <a:xfrm>
              <a:off x="1288730"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25" name="object 20">
              <a:extLst>
                <a:ext uri="{FF2B5EF4-FFF2-40B4-BE49-F238E27FC236}">
                  <a16:creationId xmlns:a16="http://schemas.microsoft.com/office/drawing/2014/main" id="{A7EAB4C3-97E5-4EDB-A79D-3B3DBC5D67C7}"/>
                </a:ext>
              </a:extLst>
            </p:cNvPr>
            <p:cNvSpPr/>
            <p:nvPr/>
          </p:nvSpPr>
          <p:spPr>
            <a:xfrm>
              <a:off x="2482603" y="61855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26" name="object 21">
              <a:extLst>
                <a:ext uri="{FF2B5EF4-FFF2-40B4-BE49-F238E27FC236}">
                  <a16:creationId xmlns:a16="http://schemas.microsoft.com/office/drawing/2014/main" id="{3D18006D-65A8-4B81-901F-BCF7BC6F30A1}"/>
                </a:ext>
              </a:extLst>
            </p:cNvPr>
            <p:cNvSpPr/>
            <p:nvPr/>
          </p:nvSpPr>
          <p:spPr>
            <a:xfrm>
              <a:off x="190346" y="6191173"/>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27" name="object 22">
              <a:extLst>
                <a:ext uri="{FF2B5EF4-FFF2-40B4-BE49-F238E27FC236}">
                  <a16:creationId xmlns:a16="http://schemas.microsoft.com/office/drawing/2014/main" id="{88FA1B24-7606-4B67-A105-99B9E425F0DA}"/>
                </a:ext>
              </a:extLst>
            </p:cNvPr>
            <p:cNvSpPr txBox="1"/>
            <p:nvPr/>
          </p:nvSpPr>
          <p:spPr>
            <a:xfrm>
              <a:off x="396611" y="6171636"/>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1" name="object 19">
              <a:extLst>
                <a:ext uri="{FF2B5EF4-FFF2-40B4-BE49-F238E27FC236}">
                  <a16:creationId xmlns:a16="http://schemas.microsoft.com/office/drawing/2014/main" id="{AD600017-D84E-498C-93C2-0EAD8A92A4CF}"/>
                </a:ext>
              </a:extLst>
            </p:cNvPr>
            <p:cNvSpPr txBox="1"/>
            <p:nvPr/>
          </p:nvSpPr>
          <p:spPr>
            <a:xfrm>
              <a:off x="2653549"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sp>
        <p:nvSpPr>
          <p:cNvPr id="47" name="object 91">
            <a:extLst>
              <a:ext uri="{FF2B5EF4-FFF2-40B4-BE49-F238E27FC236}">
                <a16:creationId xmlns:a16="http://schemas.microsoft.com/office/drawing/2014/main" id="{4CE6091E-45C9-41CE-A3BD-86E0EB229194}"/>
              </a:ext>
            </a:extLst>
          </p:cNvPr>
          <p:cNvSpPr/>
          <p:nvPr/>
        </p:nvSpPr>
        <p:spPr>
          <a:xfrm>
            <a:off x="147559" y="964939"/>
            <a:ext cx="11896881" cy="3056454"/>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48" name="TextBox 47">
            <a:extLst>
              <a:ext uri="{FF2B5EF4-FFF2-40B4-BE49-F238E27FC236}">
                <a16:creationId xmlns:a16="http://schemas.microsoft.com/office/drawing/2014/main" id="{E0F81C47-5626-49A4-8E61-95E706A22D13}"/>
              </a:ext>
            </a:extLst>
          </p:cNvPr>
          <p:cNvSpPr txBox="1"/>
          <p:nvPr/>
        </p:nvSpPr>
        <p:spPr>
          <a:xfrm>
            <a:off x="337636" y="1349524"/>
            <a:ext cx="1464314" cy="731518"/>
          </a:xfrm>
          <a:prstGeom prst="rect">
            <a:avLst/>
          </a:prstGeom>
          <a:solidFill>
            <a:srgbClr val="ED7D31"/>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Additional efforts to manage community and environmental impacts</a:t>
            </a:r>
          </a:p>
          <a:p>
            <a:pPr algn="ctr"/>
            <a:r>
              <a:rPr lang="en-US" sz="1000">
                <a:cs typeface="Calibri"/>
              </a:rPr>
              <a:t>7.3.5.1</a:t>
            </a:r>
          </a:p>
        </p:txBody>
      </p:sp>
      <p:sp>
        <p:nvSpPr>
          <p:cNvPr id="49" name="TextBox 48">
            <a:extLst>
              <a:ext uri="{FF2B5EF4-FFF2-40B4-BE49-F238E27FC236}">
                <a16:creationId xmlns:a16="http://schemas.microsoft.com/office/drawing/2014/main" id="{1D7455C9-9F2C-4EDA-B75F-DCEF503BBDA5}"/>
              </a:ext>
            </a:extLst>
          </p:cNvPr>
          <p:cNvSpPr txBox="1"/>
          <p:nvPr/>
        </p:nvSpPr>
        <p:spPr>
          <a:xfrm>
            <a:off x="3933109" y="964938"/>
            <a:ext cx="4325781" cy="338556"/>
          </a:xfrm>
          <a:prstGeom prst="rect">
            <a:avLst/>
          </a:prstGeom>
          <a:noFill/>
        </p:spPr>
        <p:txBody>
          <a:bodyPr wrap="square" rtlCol="0">
            <a:spAutoFit/>
          </a:bodyPr>
          <a:lstStyle/>
          <a:p>
            <a:pPr algn="ctr"/>
            <a:r>
              <a:rPr lang="en-US" sz="1600" b="1"/>
              <a:t>7.3.5 - Vegetation Management &amp; Inspections </a:t>
            </a:r>
          </a:p>
        </p:txBody>
      </p:sp>
      <p:sp>
        <p:nvSpPr>
          <p:cNvPr id="83" name="object 16">
            <a:extLst>
              <a:ext uri="{FF2B5EF4-FFF2-40B4-BE49-F238E27FC236}">
                <a16:creationId xmlns:a16="http://schemas.microsoft.com/office/drawing/2014/main" id="{12A7F251-44A9-4843-8808-83341464F11E}"/>
              </a:ext>
            </a:extLst>
          </p:cNvPr>
          <p:cNvSpPr/>
          <p:nvPr/>
        </p:nvSpPr>
        <p:spPr>
          <a:xfrm>
            <a:off x="5081398" y="71503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a:p>
        </p:txBody>
      </p:sp>
      <p:sp>
        <p:nvSpPr>
          <p:cNvPr id="85" name="object 17">
            <a:extLst>
              <a:ext uri="{FF2B5EF4-FFF2-40B4-BE49-F238E27FC236}">
                <a16:creationId xmlns:a16="http://schemas.microsoft.com/office/drawing/2014/main" id="{6544218F-7770-4776-B8F9-DB39AC00FF09}"/>
              </a:ext>
            </a:extLst>
          </p:cNvPr>
          <p:cNvSpPr txBox="1"/>
          <p:nvPr/>
        </p:nvSpPr>
        <p:spPr>
          <a:xfrm>
            <a:off x="5324676" y="690866"/>
            <a:ext cx="1413113" cy="153888"/>
          </a:xfrm>
          <a:prstGeom prst="rect">
            <a:avLst/>
          </a:prstGeom>
        </p:spPr>
        <p:txBody>
          <a:bodyPr vert="horz" wrap="square" lIns="0" tIns="0" rIns="0" bIns="0" rtlCol="0">
            <a:spAutoFit/>
          </a:bodyPr>
          <a:lstStyle/>
          <a:p>
            <a:pPr marL="12700"/>
            <a:r>
              <a:rPr lang="en-US" sz="1000" spc="-5">
                <a:solidFill>
                  <a:srgbClr val="002776"/>
                </a:solidFill>
                <a:latin typeface="Segoe UI Light"/>
                <a:cs typeface="Segoe UI Light"/>
              </a:rPr>
              <a:t>Not Currently Scheduled*</a:t>
            </a:r>
            <a:endParaRPr sz="1000">
              <a:latin typeface="Segoe UI Light"/>
              <a:cs typeface="Segoe UI Light"/>
            </a:endParaRPr>
          </a:p>
        </p:txBody>
      </p:sp>
      <p:sp>
        <p:nvSpPr>
          <p:cNvPr id="10" name="TextBox 9">
            <a:extLst>
              <a:ext uri="{FF2B5EF4-FFF2-40B4-BE49-F238E27FC236}">
                <a16:creationId xmlns:a16="http://schemas.microsoft.com/office/drawing/2014/main" id="{BE120813-DBA0-44EC-A23B-D5FA7143371E}"/>
              </a:ext>
            </a:extLst>
          </p:cNvPr>
          <p:cNvSpPr txBox="1"/>
          <p:nvPr/>
        </p:nvSpPr>
        <p:spPr>
          <a:xfrm>
            <a:off x="337636" y="2269759"/>
            <a:ext cx="1771509"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LiDAR inspections of vegetation around distribution electric lines and equipment</a:t>
            </a:r>
          </a:p>
          <a:p>
            <a:r>
              <a:rPr lang="en-US"/>
              <a:t>7.3.5.7</a:t>
            </a:r>
          </a:p>
        </p:txBody>
      </p:sp>
      <p:sp>
        <p:nvSpPr>
          <p:cNvPr id="15" name="TextBox 14">
            <a:extLst>
              <a:ext uri="{FF2B5EF4-FFF2-40B4-BE49-F238E27FC236}">
                <a16:creationId xmlns:a16="http://schemas.microsoft.com/office/drawing/2014/main" id="{3B1AC8B6-B384-4396-910F-DAD99BDBAC08}"/>
              </a:ext>
            </a:extLst>
          </p:cNvPr>
          <p:cNvSpPr txBox="1"/>
          <p:nvPr/>
        </p:nvSpPr>
        <p:spPr>
          <a:xfrm>
            <a:off x="6353330" y="2269759"/>
            <a:ext cx="1550805"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Other discretionary inspection of transmission electric lines and</a:t>
            </a:r>
          </a:p>
          <a:p>
            <a:r>
              <a:rPr lang="en-US"/>
              <a:t>7.3.5.10</a:t>
            </a:r>
          </a:p>
        </p:txBody>
      </p:sp>
      <p:sp>
        <p:nvSpPr>
          <p:cNvPr id="16" name="TextBox 15">
            <a:extLst>
              <a:ext uri="{FF2B5EF4-FFF2-40B4-BE49-F238E27FC236}">
                <a16:creationId xmlns:a16="http://schemas.microsoft.com/office/drawing/2014/main" id="{AE671CB4-10AF-4654-84FC-AB31B0FA3B48}"/>
              </a:ext>
            </a:extLst>
          </p:cNvPr>
          <p:cNvSpPr txBox="1"/>
          <p:nvPr/>
        </p:nvSpPr>
        <p:spPr>
          <a:xfrm>
            <a:off x="8722393" y="1349524"/>
            <a:ext cx="1888043"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Fuel management and reduction of “slash” from vegetation management activities </a:t>
            </a:r>
            <a:endParaRPr lang="en-US">
              <a:ea typeface="+mn-lt"/>
              <a:cs typeface="+mn-lt"/>
            </a:endParaRPr>
          </a:p>
          <a:p>
            <a:pPr algn="ctr"/>
            <a:r>
              <a:rPr lang="en-US" sz="1000">
                <a:cs typeface="Calibri"/>
              </a:rPr>
              <a:t>7.3.5.5</a:t>
            </a:r>
          </a:p>
        </p:txBody>
      </p:sp>
      <p:sp>
        <p:nvSpPr>
          <p:cNvPr id="29" name="TextBox 28">
            <a:extLst>
              <a:ext uri="{FF2B5EF4-FFF2-40B4-BE49-F238E27FC236}">
                <a16:creationId xmlns:a16="http://schemas.microsoft.com/office/drawing/2014/main" id="{EA70B8E5-B141-4F25-A9B8-3378CD99BF82}"/>
              </a:ext>
            </a:extLst>
          </p:cNvPr>
          <p:cNvSpPr txBox="1"/>
          <p:nvPr/>
        </p:nvSpPr>
        <p:spPr>
          <a:xfrm>
            <a:off x="4907305" y="3189995"/>
            <a:ext cx="1716472"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Removal and remediation of trees with strike potential to electric lines and equipment </a:t>
            </a:r>
          </a:p>
          <a:p>
            <a:r>
              <a:rPr lang="en-US"/>
              <a:t>7.3.5.16</a:t>
            </a:r>
          </a:p>
        </p:txBody>
      </p:sp>
      <p:sp>
        <p:nvSpPr>
          <p:cNvPr id="39" name="TextBox 38">
            <a:extLst>
              <a:ext uri="{FF2B5EF4-FFF2-40B4-BE49-F238E27FC236}">
                <a16:creationId xmlns:a16="http://schemas.microsoft.com/office/drawing/2014/main" id="{5DD5D7FB-BEE1-4D40-92C6-65AB2435EDC8}"/>
              </a:ext>
            </a:extLst>
          </p:cNvPr>
          <p:cNvSpPr txBox="1"/>
          <p:nvPr/>
        </p:nvSpPr>
        <p:spPr>
          <a:xfrm>
            <a:off x="9987757" y="2269759"/>
            <a:ext cx="1838555"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Patrol inspections of vegetation around transmission electric lines and equipment</a:t>
            </a:r>
          </a:p>
          <a:p>
            <a:r>
              <a:rPr lang="en-US"/>
              <a:t>7.3.5.12</a:t>
            </a:r>
          </a:p>
        </p:txBody>
      </p:sp>
      <p:sp>
        <p:nvSpPr>
          <p:cNvPr id="40" name="TextBox 39">
            <a:extLst>
              <a:ext uri="{FF2B5EF4-FFF2-40B4-BE49-F238E27FC236}">
                <a16:creationId xmlns:a16="http://schemas.microsoft.com/office/drawing/2014/main" id="{E3716868-D0BF-4A61-8D49-6ACCF07CA5AA}"/>
              </a:ext>
            </a:extLst>
          </p:cNvPr>
          <p:cNvSpPr txBox="1"/>
          <p:nvPr/>
        </p:nvSpPr>
        <p:spPr>
          <a:xfrm>
            <a:off x="2092221" y="1349524"/>
            <a:ext cx="1857419"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Detailed inspections of vegetation around distribution electric lines and equipment </a:t>
            </a:r>
          </a:p>
          <a:p>
            <a:r>
              <a:rPr lang="en-US"/>
              <a:t>7.3.5.2</a:t>
            </a:r>
          </a:p>
        </p:txBody>
      </p:sp>
      <p:sp>
        <p:nvSpPr>
          <p:cNvPr id="43" name="TextBox 42">
            <a:extLst>
              <a:ext uri="{FF2B5EF4-FFF2-40B4-BE49-F238E27FC236}">
                <a16:creationId xmlns:a16="http://schemas.microsoft.com/office/drawing/2014/main" id="{1E4B0BA5-F0F2-4D58-BA7D-8E9C7A35EA0B}"/>
              </a:ext>
            </a:extLst>
          </p:cNvPr>
          <p:cNvSpPr txBox="1"/>
          <p:nvPr/>
        </p:nvSpPr>
        <p:spPr>
          <a:xfrm>
            <a:off x="2037449" y="3189995"/>
            <a:ext cx="1463040"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Recruiting and training of vegetation management personnel</a:t>
            </a:r>
          </a:p>
          <a:p>
            <a:r>
              <a:rPr lang="en-US"/>
              <a:t>7.3.5.14</a:t>
            </a:r>
          </a:p>
        </p:txBody>
      </p:sp>
      <p:sp>
        <p:nvSpPr>
          <p:cNvPr id="52" name="TextBox 51">
            <a:extLst>
              <a:ext uri="{FF2B5EF4-FFF2-40B4-BE49-F238E27FC236}">
                <a16:creationId xmlns:a16="http://schemas.microsoft.com/office/drawing/2014/main" id="{376E66C7-DB0F-45A7-898E-D0CF58BDC03A}"/>
              </a:ext>
            </a:extLst>
          </p:cNvPr>
          <p:cNvSpPr txBox="1"/>
          <p:nvPr/>
        </p:nvSpPr>
        <p:spPr>
          <a:xfrm>
            <a:off x="329268" y="3189995"/>
            <a:ext cx="1431455"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Quality assurance / quality control of vegetation inspections</a:t>
            </a:r>
          </a:p>
          <a:p>
            <a:r>
              <a:rPr lang="en-US"/>
              <a:t>7.3.5.13</a:t>
            </a:r>
          </a:p>
        </p:txBody>
      </p:sp>
      <p:sp>
        <p:nvSpPr>
          <p:cNvPr id="53" name="TextBox 52">
            <a:extLst>
              <a:ext uri="{FF2B5EF4-FFF2-40B4-BE49-F238E27FC236}">
                <a16:creationId xmlns:a16="http://schemas.microsoft.com/office/drawing/2014/main" id="{AF4C9648-CA70-4ED4-922C-4D56C3795868}"/>
              </a:ext>
            </a:extLst>
          </p:cNvPr>
          <p:cNvSpPr txBox="1"/>
          <p:nvPr/>
        </p:nvSpPr>
        <p:spPr>
          <a:xfrm>
            <a:off x="6900503" y="3189995"/>
            <a:ext cx="766950"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Substation inspection</a:t>
            </a:r>
          </a:p>
          <a:p>
            <a:pPr algn="ctr"/>
            <a:r>
              <a:rPr lang="en-US" sz="1000">
                <a:cs typeface="Calibri"/>
              </a:rPr>
              <a:t>7.3.5.17</a:t>
            </a:r>
          </a:p>
        </p:txBody>
      </p:sp>
      <p:sp>
        <p:nvSpPr>
          <p:cNvPr id="54" name="TextBox 53">
            <a:extLst>
              <a:ext uri="{FF2B5EF4-FFF2-40B4-BE49-F238E27FC236}">
                <a16:creationId xmlns:a16="http://schemas.microsoft.com/office/drawing/2014/main" id="{6A0765E7-877F-45A0-A2F2-53F2D6F17ED6}"/>
              </a:ext>
            </a:extLst>
          </p:cNvPr>
          <p:cNvSpPr txBox="1"/>
          <p:nvPr/>
        </p:nvSpPr>
        <p:spPr>
          <a:xfrm>
            <a:off x="3777215" y="3189995"/>
            <a:ext cx="853364"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Remediation of at-risk species</a:t>
            </a:r>
          </a:p>
          <a:p>
            <a:pPr algn="ctr"/>
            <a:r>
              <a:rPr lang="en-US" sz="1000">
                <a:cs typeface="Calibri"/>
              </a:rPr>
              <a:t>7.3.5.15</a:t>
            </a:r>
          </a:p>
        </p:txBody>
      </p:sp>
      <p:sp>
        <p:nvSpPr>
          <p:cNvPr id="56" name="TextBox 55">
            <a:extLst>
              <a:ext uri="{FF2B5EF4-FFF2-40B4-BE49-F238E27FC236}">
                <a16:creationId xmlns:a16="http://schemas.microsoft.com/office/drawing/2014/main" id="{10B58B04-B1CD-44C7-9803-85D1C0802D48}"/>
              </a:ext>
            </a:extLst>
          </p:cNvPr>
          <p:cNvSpPr txBox="1"/>
          <p:nvPr/>
        </p:nvSpPr>
        <p:spPr>
          <a:xfrm>
            <a:off x="10154828" y="3189995"/>
            <a:ext cx="167148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Vegetation management to achieve clearances around electric lines and equipment</a:t>
            </a:r>
          </a:p>
          <a:p>
            <a:pPr algn="ctr"/>
            <a:r>
              <a:rPr lang="en-US" sz="1000">
                <a:cs typeface="Calibri"/>
              </a:rPr>
              <a:t>7.3.5.20</a:t>
            </a:r>
          </a:p>
        </p:txBody>
      </p:sp>
      <p:sp>
        <p:nvSpPr>
          <p:cNvPr id="59" name="TextBox 58">
            <a:extLst>
              <a:ext uri="{FF2B5EF4-FFF2-40B4-BE49-F238E27FC236}">
                <a16:creationId xmlns:a16="http://schemas.microsoft.com/office/drawing/2014/main" id="{1FD1A325-408C-40B9-A314-71966902598D}"/>
              </a:ext>
            </a:extLst>
          </p:cNvPr>
          <p:cNvSpPr txBox="1"/>
          <p:nvPr/>
        </p:nvSpPr>
        <p:spPr>
          <a:xfrm>
            <a:off x="4278673" y="2269759"/>
            <a:ext cx="1918601" cy="731520"/>
          </a:xfrm>
          <a:prstGeom prst="rect">
            <a:avLst/>
          </a:prstGeom>
          <a:solidFill>
            <a:srgbClr val="CC66FF"/>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Other discretionary inspections of vegetation around distribution electric lines and equipment </a:t>
            </a:r>
          </a:p>
          <a:p>
            <a:r>
              <a:rPr lang="en-US"/>
              <a:t>7.3.5.9</a:t>
            </a:r>
          </a:p>
        </p:txBody>
      </p:sp>
      <p:sp>
        <p:nvSpPr>
          <p:cNvPr id="60" name="TextBox 59">
            <a:extLst>
              <a:ext uri="{FF2B5EF4-FFF2-40B4-BE49-F238E27FC236}">
                <a16:creationId xmlns:a16="http://schemas.microsoft.com/office/drawing/2014/main" id="{C201E6A2-E887-4EFB-A8E4-180D39425BF4}"/>
              </a:ext>
            </a:extLst>
          </p:cNvPr>
          <p:cNvSpPr txBox="1"/>
          <p:nvPr/>
        </p:nvSpPr>
        <p:spPr>
          <a:xfrm>
            <a:off x="9111150" y="3189995"/>
            <a:ext cx="766951"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Vegetation inventory system </a:t>
            </a:r>
            <a:endParaRPr lang="en-US">
              <a:ea typeface="+mn-lt"/>
              <a:cs typeface="+mn-lt"/>
            </a:endParaRPr>
          </a:p>
          <a:p>
            <a:pPr algn="ctr"/>
            <a:r>
              <a:rPr lang="en-US" sz="1000">
                <a:cs typeface="Calibri"/>
              </a:rPr>
              <a:t>7.3.5.19</a:t>
            </a:r>
          </a:p>
        </p:txBody>
      </p:sp>
      <p:sp>
        <p:nvSpPr>
          <p:cNvPr id="61" name="TextBox 60">
            <a:extLst>
              <a:ext uri="{FF2B5EF4-FFF2-40B4-BE49-F238E27FC236}">
                <a16:creationId xmlns:a16="http://schemas.microsoft.com/office/drawing/2014/main" id="{2DA3482C-7C2D-475F-8310-552D8AF910BE}"/>
              </a:ext>
            </a:extLst>
          </p:cNvPr>
          <p:cNvSpPr txBox="1"/>
          <p:nvPr/>
        </p:nvSpPr>
        <p:spPr>
          <a:xfrm>
            <a:off x="8060191" y="2269759"/>
            <a:ext cx="1771509" cy="73152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Patrol inspections of vegetation around distribution electric lines and equipment</a:t>
            </a:r>
          </a:p>
          <a:p>
            <a:r>
              <a:rPr lang="en-US"/>
              <a:t>7.3.5.11</a:t>
            </a:r>
          </a:p>
        </p:txBody>
      </p:sp>
      <p:sp>
        <p:nvSpPr>
          <p:cNvPr id="62" name="TextBox 61">
            <a:extLst>
              <a:ext uri="{FF2B5EF4-FFF2-40B4-BE49-F238E27FC236}">
                <a16:creationId xmlns:a16="http://schemas.microsoft.com/office/drawing/2014/main" id="{48AEA31D-0641-4986-A77A-A4B7D240A57D}"/>
              </a:ext>
            </a:extLst>
          </p:cNvPr>
          <p:cNvSpPr txBox="1"/>
          <p:nvPr/>
        </p:nvSpPr>
        <p:spPr>
          <a:xfrm>
            <a:off x="10900708" y="1349524"/>
            <a:ext cx="925604"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Improvement of inspections</a:t>
            </a:r>
          </a:p>
          <a:p>
            <a:pPr algn="ctr"/>
            <a:r>
              <a:rPr lang="en-US" sz="1000">
                <a:cs typeface="Calibri"/>
              </a:rPr>
              <a:t>7.3.5.6</a:t>
            </a:r>
          </a:p>
        </p:txBody>
      </p:sp>
      <p:sp>
        <p:nvSpPr>
          <p:cNvPr id="65" name="TextBox 64">
            <a:extLst>
              <a:ext uri="{FF2B5EF4-FFF2-40B4-BE49-F238E27FC236}">
                <a16:creationId xmlns:a16="http://schemas.microsoft.com/office/drawing/2014/main" id="{A8FA9BBB-5526-4635-95C5-2A43999860A7}"/>
              </a:ext>
            </a:extLst>
          </p:cNvPr>
          <p:cNvSpPr txBox="1"/>
          <p:nvPr/>
        </p:nvSpPr>
        <p:spPr>
          <a:xfrm>
            <a:off x="4239911" y="1349524"/>
            <a:ext cx="1857418" cy="731520"/>
          </a:xfrm>
          <a:prstGeom prst="rect">
            <a:avLst/>
          </a:prstGeom>
          <a:solidFill>
            <a:srgbClr val="ED7D31"/>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Detailed inspections of vegetation around transmission electric lines and equipment </a:t>
            </a:r>
            <a:endParaRPr lang="en-US">
              <a:ea typeface="+mn-lt"/>
              <a:cs typeface="+mn-lt"/>
            </a:endParaRPr>
          </a:p>
          <a:p>
            <a:pPr algn="ctr"/>
            <a:r>
              <a:rPr lang="en-US" sz="1000">
                <a:cs typeface="Calibri"/>
              </a:rPr>
              <a:t>7.3.5.3</a:t>
            </a:r>
          </a:p>
        </p:txBody>
      </p:sp>
      <p:sp>
        <p:nvSpPr>
          <p:cNvPr id="67" name="TextBox 66">
            <a:extLst>
              <a:ext uri="{FF2B5EF4-FFF2-40B4-BE49-F238E27FC236}">
                <a16:creationId xmlns:a16="http://schemas.microsoft.com/office/drawing/2014/main" id="{D0C849CB-5870-4399-B7C9-5F6F95F56609}"/>
              </a:ext>
            </a:extLst>
          </p:cNvPr>
          <p:cNvSpPr txBox="1"/>
          <p:nvPr/>
        </p:nvSpPr>
        <p:spPr>
          <a:xfrm>
            <a:off x="6387600" y="1349524"/>
            <a:ext cx="2044522"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Emergency response vegetation management due to red flag warning or other urgent conditions</a:t>
            </a:r>
          </a:p>
          <a:p>
            <a:r>
              <a:rPr lang="en-US"/>
              <a:t>7.3.5.4</a:t>
            </a:r>
          </a:p>
        </p:txBody>
      </p:sp>
      <p:sp>
        <p:nvSpPr>
          <p:cNvPr id="113" name="TextBox 112">
            <a:extLst>
              <a:ext uri="{FF2B5EF4-FFF2-40B4-BE49-F238E27FC236}">
                <a16:creationId xmlns:a16="http://schemas.microsoft.com/office/drawing/2014/main" id="{FDC783CC-678C-4A33-AADE-406BA4858B64}"/>
              </a:ext>
            </a:extLst>
          </p:cNvPr>
          <p:cNvSpPr txBox="1"/>
          <p:nvPr/>
        </p:nvSpPr>
        <p:spPr>
          <a:xfrm>
            <a:off x="7944179" y="3189995"/>
            <a:ext cx="890245"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Substation vegetation management</a:t>
            </a:r>
          </a:p>
          <a:p>
            <a:r>
              <a:rPr lang="en-US"/>
              <a:t>7.3.5.18</a:t>
            </a:r>
          </a:p>
        </p:txBody>
      </p:sp>
      <p:sp>
        <p:nvSpPr>
          <p:cNvPr id="45" name="TextBox 44">
            <a:extLst>
              <a:ext uri="{FF2B5EF4-FFF2-40B4-BE49-F238E27FC236}">
                <a16:creationId xmlns:a16="http://schemas.microsoft.com/office/drawing/2014/main" id="{50AEA09B-037C-4EA9-948E-3D5108ED343F}"/>
              </a:ext>
            </a:extLst>
          </p:cNvPr>
          <p:cNvSpPr txBox="1"/>
          <p:nvPr/>
        </p:nvSpPr>
        <p:spPr>
          <a:xfrm>
            <a:off x="2265201" y="2269759"/>
            <a:ext cx="1857416"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LiDAR inspections of vegetation around transmission electric lines and equipment</a:t>
            </a:r>
          </a:p>
          <a:p>
            <a:r>
              <a:rPr lang="en-US"/>
              <a:t>7.3.5.8</a:t>
            </a:r>
          </a:p>
        </p:txBody>
      </p:sp>
      <p:sp>
        <p:nvSpPr>
          <p:cNvPr id="38" name="object 17">
            <a:extLst>
              <a:ext uri="{FF2B5EF4-FFF2-40B4-BE49-F238E27FC236}">
                <a16:creationId xmlns:a16="http://schemas.microsoft.com/office/drawing/2014/main" id="{531216B2-9F38-4742-B6D3-84E87FC8B826}"/>
              </a:ext>
            </a:extLst>
          </p:cNvPr>
          <p:cNvSpPr txBox="1"/>
          <p:nvPr/>
        </p:nvSpPr>
        <p:spPr>
          <a:xfrm>
            <a:off x="123003" y="6644133"/>
            <a:ext cx="12179064" cy="138499"/>
          </a:xfrm>
          <a:prstGeom prst="rect">
            <a:avLst/>
          </a:prstGeom>
        </p:spPr>
        <p:txBody>
          <a:bodyPr vert="horz" wrap="square" lIns="0" tIns="0" rIns="0" bIns="0" rtlCol="0">
            <a:spAutoFit/>
          </a:bodyPr>
          <a:lstStyle/>
          <a:p>
            <a:pPr marL="12700"/>
            <a:r>
              <a:rPr lang="en-US" sz="900" b="1" spc="-5">
                <a:solidFill>
                  <a:srgbClr val="002776"/>
                </a:solidFill>
                <a:latin typeface="Segoe UI Light"/>
                <a:cs typeface="Segoe UI Light"/>
              </a:rPr>
              <a:t>(*) Not Currently Scheduled </a:t>
            </a:r>
            <a:r>
              <a:rPr lang="en-US" sz="900" spc="-5">
                <a:solidFill>
                  <a:srgbClr val="002776"/>
                </a:solidFill>
                <a:latin typeface="Segoe UI Light"/>
                <a:cs typeface="Segoe UI Light"/>
              </a:rPr>
              <a:t>– BVES included this Status Icon to indicate where an initiative is not currently identified for this WMP cycle, or, that it is not applicable (BVES does not own or operate assets equal to or greater than 65kV).</a:t>
            </a:r>
            <a:endParaRPr sz="900">
              <a:latin typeface="Segoe UI Light"/>
              <a:cs typeface="Segoe UI Light"/>
            </a:endParaRPr>
          </a:p>
        </p:txBody>
      </p:sp>
    </p:spTree>
    <p:extLst>
      <p:ext uri="{BB962C8B-B14F-4D97-AF65-F5344CB8AC3E}">
        <p14:creationId xmlns:p14="http://schemas.microsoft.com/office/powerpoint/2010/main" val="9709234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3A6E02D-113E-4F2A-9682-083849D9DA1B}"/>
              </a:ext>
            </a:extLst>
          </p:cNvPr>
          <p:cNvSpPr/>
          <p:nvPr/>
        </p:nvSpPr>
        <p:spPr>
          <a:xfrm>
            <a:off x="6614344" y="2423483"/>
            <a:ext cx="5255903" cy="2005644"/>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E0B7CB2-0206-4A3E-90FC-EDC8FEE35136}"/>
              </a:ext>
            </a:extLst>
          </p:cNvPr>
          <p:cNvSpPr/>
          <p:nvPr/>
        </p:nvSpPr>
        <p:spPr>
          <a:xfrm>
            <a:off x="259171" y="1250704"/>
            <a:ext cx="6236880" cy="3178422"/>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6" y="1126466"/>
            <a:ext cx="11877674" cy="3355892"/>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6884" y="738567"/>
            <a:ext cx="11877674" cy="401602"/>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6" y="794199"/>
            <a:ext cx="4517965" cy="276999"/>
          </a:xfrm>
          <a:prstGeom prst="rect">
            <a:avLst/>
          </a:prstGeom>
        </p:spPr>
        <p:txBody>
          <a:bodyPr vert="horz" wrap="square" lIns="0" tIns="0" rIns="0" bIns="0" rtlCol="0" anchor="t">
            <a:spAutoFit/>
          </a:bodyPr>
          <a:lstStyle/>
          <a:p>
            <a:pPr marL="12700" algn="ctr"/>
            <a:r>
              <a:rPr lang="en-US" spc="-10">
                <a:solidFill>
                  <a:srgbClr val="FFFFFF"/>
                </a:solidFill>
                <a:latin typeface="Segoe UI"/>
                <a:cs typeface="Segoe UI"/>
              </a:rPr>
              <a:t>7.3.1 - Risk Assessment &amp; Mapping </a:t>
            </a:r>
          </a:p>
        </p:txBody>
      </p:sp>
      <p:sp>
        <p:nvSpPr>
          <p:cNvPr id="34" name="object 31">
            <a:extLst>
              <a:ext uri="{FF2B5EF4-FFF2-40B4-BE49-F238E27FC236}">
                <a16:creationId xmlns:a16="http://schemas.microsoft.com/office/drawing/2014/main" id="{3837D7EF-DB0E-4BE5-9625-C296CAFAF997}"/>
              </a:ext>
            </a:extLst>
          </p:cNvPr>
          <p:cNvSpPr txBox="1"/>
          <p:nvPr/>
        </p:nvSpPr>
        <p:spPr>
          <a:xfrm>
            <a:off x="321753" y="3137357"/>
            <a:ext cx="1920240" cy="1190711"/>
          </a:xfrm>
          <a:prstGeom prst="rect">
            <a:avLst/>
          </a:prstGeom>
          <a:solidFill>
            <a:srgbClr val="CC66FF"/>
          </a:solidFill>
          <a:ln w="12192">
            <a:solidFill>
              <a:schemeClr val="tx1"/>
            </a:solidFill>
          </a:ln>
        </p:spPr>
        <p:txBody>
          <a:bodyPr vert="horz" wrap="square" lIns="0" tIns="36195" rIns="0" bIns="0" rtlCol="0" anchor="t">
            <a:spAutoFit/>
          </a:bodyPr>
          <a:lstStyle/>
          <a:p>
            <a:pPr algn="ctr"/>
            <a:r>
              <a:rPr lang="en-US" sz="1000" spc="-5">
                <a:ea typeface="+mn-lt"/>
                <a:cs typeface="+mn-lt"/>
              </a:rPr>
              <a:t>Ignition Probability Mapping Showing the Probability of Ignition Along the Electric Lines and Equipment</a:t>
            </a:r>
          </a:p>
          <a:p>
            <a:pPr algn="ctr"/>
            <a:r>
              <a:rPr lang="en-US" sz="1000" spc="-5">
                <a:ea typeface="+mn-lt"/>
                <a:cs typeface="+mn-lt"/>
              </a:rPr>
              <a:t>7.3.1.3</a:t>
            </a:r>
          </a:p>
          <a:p>
            <a:pPr algn="ctr"/>
            <a:r>
              <a:rPr lang="en-US" sz="1050" b="1">
                <a:ea typeface="+mn-lt"/>
                <a:cs typeface="+mn-lt"/>
              </a:rPr>
              <a:t>Ignition Probability &amp; Wildfire Consequence Mapping Project</a:t>
            </a:r>
            <a:endParaRPr lang="en-US" sz="1050"/>
          </a:p>
          <a:p>
            <a:pPr algn="ctr"/>
            <a:r>
              <a:rPr lang="en-US" sz="1400" b="1"/>
              <a:t>Completed</a:t>
            </a:r>
            <a:endParaRPr lang="en-US" sz="1400" b="1" spc="-5">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20" name="TextBox 19">
            <a:extLst>
              <a:ext uri="{FF2B5EF4-FFF2-40B4-BE49-F238E27FC236}">
                <a16:creationId xmlns:a16="http://schemas.microsoft.com/office/drawing/2014/main" id="{878F6C87-0DBB-41ED-AEFF-670DCEF74921}"/>
              </a:ext>
            </a:extLst>
          </p:cNvPr>
          <p:cNvSpPr txBox="1"/>
          <p:nvPr/>
        </p:nvSpPr>
        <p:spPr>
          <a:xfrm>
            <a:off x="321753" y="1335976"/>
            <a:ext cx="1920240" cy="1690847"/>
          </a:xfrm>
          <a:prstGeom prst="rect">
            <a:avLst/>
          </a:prstGeom>
          <a:solidFill>
            <a:srgbClr val="CC66FF"/>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a:latin typeface="+mn-lt"/>
              </a:rPr>
              <a:t>A Summarized Risk Map That Shows the Overall Ignition Probability and Estimated Wildfire Consequence Along the Electric Lines and Equipment</a:t>
            </a:r>
          </a:p>
          <a:p>
            <a:pPr marL="0" marR="0">
              <a:spcBef>
                <a:spcPts val="0"/>
              </a:spcBef>
            </a:pPr>
            <a:r>
              <a:rPr lang="en-US" sz="1000" b="0">
                <a:latin typeface="+mn-lt"/>
              </a:rPr>
              <a:t>7.3.1.1</a:t>
            </a:r>
          </a:p>
          <a:p>
            <a:pPr marL="0" marR="0">
              <a:spcBef>
                <a:spcPts val="0"/>
              </a:spcBef>
            </a:pPr>
            <a:r>
              <a:rPr lang="en-US" sz="1050">
                <a:latin typeface="+mn-lt"/>
              </a:rPr>
              <a:t>Ignition Probability &amp; Wildfire Consequence Mapping Project </a:t>
            </a:r>
            <a:r>
              <a:rPr lang="en-US" sz="1000">
                <a:solidFill>
                  <a:schemeClr val="bg1"/>
                </a:solidFill>
                <a:latin typeface="+mn-lt"/>
              </a:rPr>
              <a:t>[Primary]</a:t>
            </a:r>
          </a:p>
          <a:p>
            <a:r>
              <a:rPr lang="en-US" sz="1400">
                <a:latin typeface="+mn-lt"/>
              </a:rPr>
              <a:t> Completed</a:t>
            </a:r>
          </a:p>
        </p:txBody>
      </p:sp>
      <p:sp>
        <p:nvSpPr>
          <p:cNvPr id="21" name="TextBox 20">
            <a:extLst>
              <a:ext uri="{FF2B5EF4-FFF2-40B4-BE49-F238E27FC236}">
                <a16:creationId xmlns:a16="http://schemas.microsoft.com/office/drawing/2014/main" id="{ECE01B18-AB30-467B-BE7E-94804E602A58}"/>
              </a:ext>
            </a:extLst>
          </p:cNvPr>
          <p:cNvSpPr txBox="1"/>
          <p:nvPr/>
        </p:nvSpPr>
        <p:spPr>
          <a:xfrm>
            <a:off x="2431863" y="1335976"/>
            <a:ext cx="1920240" cy="1400383"/>
          </a:xfrm>
          <a:prstGeom prst="rect">
            <a:avLst/>
          </a:prstGeom>
          <a:solidFill>
            <a:srgbClr val="CC66FF"/>
          </a:solidFill>
          <a:ln w="12700">
            <a:solidFill>
              <a:schemeClr val="tx1"/>
            </a:solidFill>
          </a:ln>
        </p:spPr>
        <p:txBody>
          <a:bodyPr wrap="square" lIns="91440" tIns="45720" rIns="91440" bIns="45720" rtlCol="0" anchor="t">
            <a:spAutoFit/>
          </a:bodyPr>
          <a:lstStyle>
            <a:defPPr>
              <a:defRPr lang="en-US"/>
            </a:defPPr>
            <a:lvl1pPr algn="ctr">
              <a:defRPr sz="14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a:ea typeface="+mn-lt"/>
                <a:cs typeface="+mn-lt"/>
              </a:rPr>
              <a:t>Climate-Driven Risk Map and Modeling Based on Various Relevant Weather Scenarios</a:t>
            </a:r>
          </a:p>
          <a:p>
            <a:r>
              <a:rPr lang="en-US" sz="1000">
                <a:ea typeface="+mn-lt"/>
                <a:cs typeface="+mn-lt"/>
              </a:rPr>
              <a:t>7.3.1.2</a:t>
            </a:r>
          </a:p>
          <a:p>
            <a:r>
              <a:rPr lang="en-US" sz="1050" b="1">
                <a:ea typeface="+mn-lt"/>
                <a:cs typeface="+mn-lt"/>
              </a:rPr>
              <a:t>Ignition Probability &amp; Wildfire Consequence Mapping Project</a:t>
            </a:r>
            <a:endParaRPr lang="en-US" sz="1050" b="1"/>
          </a:p>
          <a:p>
            <a:r>
              <a:rPr lang="en-US" b="1"/>
              <a:t>Completed</a:t>
            </a:r>
            <a:endParaRPr lang="en-US" b="1" spc="-5">
              <a:latin typeface="Segoe UI"/>
              <a:cs typeface="Segoe UI"/>
            </a:endParaRPr>
          </a:p>
        </p:txBody>
      </p:sp>
      <p:sp>
        <p:nvSpPr>
          <p:cNvPr id="22" name="TextBox 21">
            <a:extLst>
              <a:ext uri="{FF2B5EF4-FFF2-40B4-BE49-F238E27FC236}">
                <a16:creationId xmlns:a16="http://schemas.microsoft.com/office/drawing/2014/main" id="{7BA402B0-CFFD-4BFC-A695-0A004AAC4C6F}"/>
              </a:ext>
            </a:extLst>
          </p:cNvPr>
          <p:cNvSpPr txBox="1"/>
          <p:nvPr/>
        </p:nvSpPr>
        <p:spPr>
          <a:xfrm>
            <a:off x="4470396" y="1335976"/>
            <a:ext cx="1920240" cy="1229183"/>
          </a:xfrm>
          <a:prstGeom prst="rect">
            <a:avLst/>
          </a:prstGeom>
          <a:solidFill>
            <a:schemeClr val="accent2"/>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a:latin typeface="+mn-lt"/>
              </a:rPr>
              <a:t>Initiative Mapping and Estimation of Wildfire and PSPS Risk-Reduction Impact</a:t>
            </a:r>
          </a:p>
          <a:p>
            <a:pPr marL="0" marR="0">
              <a:spcBef>
                <a:spcPts val="0"/>
              </a:spcBef>
            </a:pPr>
            <a:r>
              <a:rPr lang="en-US" sz="1000" b="0">
                <a:latin typeface="+mn-lt"/>
              </a:rPr>
              <a:t>7.3.1.4</a:t>
            </a:r>
          </a:p>
          <a:p>
            <a:pPr marL="0" marR="0">
              <a:spcBef>
                <a:spcPts val="0"/>
              </a:spcBef>
            </a:pPr>
            <a:r>
              <a:rPr lang="en-US" sz="1050">
                <a:latin typeface="+mn-lt"/>
                <a:ea typeface="+mn-lt"/>
                <a:cs typeface="+mn-lt"/>
              </a:rPr>
              <a:t>Ignition Probability &amp; Wildfire Consequence Mapping Project</a:t>
            </a:r>
            <a:endParaRPr lang="en-US" sz="1050">
              <a:latin typeface="+mn-lt"/>
            </a:endParaRPr>
          </a:p>
          <a:p>
            <a:r>
              <a:rPr lang="en-US" sz="1400">
                <a:latin typeface="+mn-lt"/>
              </a:rPr>
              <a:t>Deferred</a:t>
            </a:r>
            <a:endParaRPr lang="en-US" sz="1400" b="0">
              <a:latin typeface="+mn-lt"/>
            </a:endParaRPr>
          </a:p>
        </p:txBody>
      </p:sp>
      <p:sp>
        <p:nvSpPr>
          <p:cNvPr id="23" name="TextBox 22">
            <a:extLst>
              <a:ext uri="{FF2B5EF4-FFF2-40B4-BE49-F238E27FC236}">
                <a16:creationId xmlns:a16="http://schemas.microsoft.com/office/drawing/2014/main" id="{9D2F0057-C58D-48D4-A5B2-88121EAE85E5}"/>
              </a:ext>
            </a:extLst>
          </p:cNvPr>
          <p:cNvSpPr txBox="1"/>
          <p:nvPr/>
        </p:nvSpPr>
        <p:spPr>
          <a:xfrm>
            <a:off x="2431863" y="2924697"/>
            <a:ext cx="1920240" cy="1371600"/>
          </a:xfrm>
          <a:prstGeom prst="rect">
            <a:avLst/>
          </a:prstGeom>
          <a:solidFill>
            <a:srgbClr val="CC66FF"/>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a:latin typeface="+mn-lt"/>
              </a:rPr>
              <a:t>Match Drop Simulations Showing the Potential Wildfire Consequence of Ignitions that Occurs Along the Electric Lines and Equipment</a:t>
            </a:r>
          </a:p>
          <a:p>
            <a:pPr marL="0" marR="0">
              <a:spcBef>
                <a:spcPts val="0"/>
              </a:spcBef>
            </a:pPr>
            <a:r>
              <a:rPr lang="en-US" sz="1000" b="0">
                <a:latin typeface="+mn-lt"/>
              </a:rPr>
              <a:t>7.3.1.5</a:t>
            </a:r>
            <a:r>
              <a:rPr lang="en-US" sz="1000">
                <a:latin typeface="+mn-lt"/>
              </a:rPr>
              <a:t> </a:t>
            </a:r>
          </a:p>
          <a:p>
            <a:pPr marL="0" marR="0">
              <a:spcBef>
                <a:spcPts val="0"/>
              </a:spcBef>
            </a:pPr>
            <a:r>
              <a:rPr lang="en-US" sz="1050">
                <a:latin typeface="+mn-lt"/>
                <a:ea typeface="+mn-lt"/>
                <a:cs typeface="+mn-lt"/>
              </a:rPr>
              <a:t>Ignition Probability &amp; Wildfire Consequence Mapping Project</a:t>
            </a:r>
            <a:endParaRPr lang="en-US" sz="1050">
              <a:latin typeface="+mn-lt"/>
            </a:endParaRPr>
          </a:p>
          <a:p>
            <a:r>
              <a:rPr lang="en-US" sz="1400">
                <a:latin typeface="+mn-lt"/>
              </a:rPr>
              <a:t>Completed</a:t>
            </a:r>
            <a:endParaRPr lang="en-US" sz="1400" b="0">
              <a:latin typeface="+mn-lt"/>
            </a:endParaRPr>
          </a:p>
        </p:txBody>
      </p:sp>
      <p:sp>
        <p:nvSpPr>
          <p:cNvPr id="41" name="Rectangle 40">
            <a:extLst>
              <a:ext uri="{FF2B5EF4-FFF2-40B4-BE49-F238E27FC236}">
                <a16:creationId xmlns:a16="http://schemas.microsoft.com/office/drawing/2014/main" id="{306F2049-B2A2-4A6F-A59C-8A56338848DB}"/>
              </a:ext>
            </a:extLst>
          </p:cNvPr>
          <p:cNvSpPr/>
          <p:nvPr/>
        </p:nvSpPr>
        <p:spPr>
          <a:xfrm>
            <a:off x="6524795" y="1250703"/>
            <a:ext cx="5408036" cy="3170099"/>
          </a:xfrm>
          <a:prstGeom prst="rect">
            <a:avLst/>
          </a:prstGeom>
        </p:spPr>
        <p:txBody>
          <a:bodyPr wrap="square" lIns="91440" tIns="45720" rIns="91440" bIns="45720" anchor="t">
            <a:spAutoFit/>
          </a:bodyPr>
          <a:lstStyle/>
          <a:p>
            <a:r>
              <a:rPr lang="en-US" sz="1000" b="1" u="sng">
                <a:latin typeface="Segoe UI"/>
                <a:cs typeface="Segoe UI"/>
              </a:rPr>
              <a:t>Contracting with Risk Mapping Resource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Q4 2021 Goal:  </a:t>
            </a:r>
            <a:r>
              <a:rPr lang="en-US" sz="1000">
                <a:latin typeface="Segoe UI"/>
                <a:cs typeface="Segoe UI"/>
              </a:rPr>
              <a:t>Complete work with the contracted resource to develop a risk model toolkit.</a:t>
            </a:r>
          </a:p>
          <a:p>
            <a:endParaRPr lang="en-US" sz="1000">
              <a:latin typeface="Segoe UI"/>
              <a:cs typeface="Segoe UI"/>
            </a:endParaRPr>
          </a:p>
          <a:p>
            <a:r>
              <a:rPr lang="en-US" sz="1000" b="1">
                <a:latin typeface="Segoe UI"/>
                <a:cs typeface="Segoe UI"/>
              </a:rPr>
              <a:t>Key Actions: </a:t>
            </a:r>
            <a:r>
              <a:rPr lang="en-US" sz="1000">
                <a:latin typeface="Segoe UI"/>
                <a:cs typeface="Segoe UI"/>
              </a:rPr>
              <a:t>In conjunction with the contractor developed a summarized risk map; climate-driven map; ignition probability mapping model; PSPS estimation reduction impact map; and a match drop simulation.  </a:t>
            </a:r>
          </a:p>
          <a:p>
            <a:r>
              <a:rPr lang="en-US" sz="1000">
                <a:latin typeface="Segoe UI"/>
                <a:cs typeface="Segoe UI"/>
              </a:rPr>
              <a:t>PSPS risk-reduction deferred due to a lack of historical data for model development</a:t>
            </a:r>
          </a:p>
          <a:p>
            <a:endParaRPr lang="en-US" sz="600">
              <a:latin typeface="Segoe UI"/>
              <a:cs typeface="Segoe UI"/>
            </a:endParaRPr>
          </a:p>
          <a:p>
            <a:r>
              <a:rPr lang="en-US" sz="1200" b="1">
                <a:latin typeface="Segoe UI"/>
                <a:cs typeface="Segoe UI"/>
              </a:rPr>
              <a:t>Primary &amp; Secondary Initiative Relationships</a:t>
            </a:r>
          </a:p>
          <a:p>
            <a:pPr marL="171450" indent="-171450">
              <a:buFont typeface="Arial" panose="020B0604020202020204" pitchFamily="34" charset="0"/>
              <a:buChar char="•"/>
            </a:pPr>
            <a:r>
              <a:rPr lang="en-US" sz="105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571500" lvl="1" indent="-114300">
              <a:buFont typeface="Arial" panose="020B0604020202020204" pitchFamily="34" charset="0"/>
              <a:buChar char="•"/>
            </a:pPr>
            <a:r>
              <a:rPr lang="en-US" sz="1000" b="1" i="1">
                <a:latin typeface="Segoe UI"/>
                <a:cs typeface="Segoe UI"/>
              </a:rPr>
              <a:t>7.3.1.1 (Primary)</a:t>
            </a:r>
          </a:p>
          <a:p>
            <a:pPr marL="685800" lvl="2" indent="-114300">
              <a:buFont typeface="Arial" panose="020B0604020202020204" pitchFamily="34" charset="0"/>
              <a:buChar char="•"/>
            </a:pPr>
            <a:r>
              <a:rPr lang="en-US" sz="1000">
                <a:latin typeface="Segoe UI"/>
                <a:cs typeface="Segoe UI"/>
              </a:rPr>
              <a:t>7.3.1.2</a:t>
            </a:r>
          </a:p>
          <a:p>
            <a:pPr marL="685800" lvl="2" indent="-114300">
              <a:buFont typeface="Arial" panose="020B0604020202020204" pitchFamily="34" charset="0"/>
              <a:buChar char="•"/>
            </a:pPr>
            <a:r>
              <a:rPr lang="en-US" sz="1000">
                <a:latin typeface="Segoe UI"/>
                <a:cs typeface="Segoe UI"/>
              </a:rPr>
              <a:t>7.3.1.3</a:t>
            </a:r>
          </a:p>
          <a:p>
            <a:pPr marL="685800" lvl="2" indent="-114300">
              <a:buFont typeface="Arial" panose="020B0604020202020204" pitchFamily="34" charset="0"/>
              <a:buChar char="•"/>
            </a:pPr>
            <a:r>
              <a:rPr lang="en-US" sz="1000">
                <a:latin typeface="Segoe UI"/>
                <a:cs typeface="Segoe UI"/>
              </a:rPr>
              <a:t>7.3.1.4</a:t>
            </a:r>
          </a:p>
          <a:p>
            <a:pPr marL="685800" lvl="2" indent="-114300">
              <a:buFont typeface="Arial" panose="020B0604020202020204" pitchFamily="34" charset="0"/>
              <a:buChar char="•"/>
            </a:pPr>
            <a:r>
              <a:rPr lang="en-US" sz="1000">
                <a:latin typeface="Segoe UI"/>
                <a:cs typeface="Segoe UI"/>
              </a:rPr>
              <a:t>7.3.1.5               </a:t>
            </a:r>
            <a:r>
              <a:rPr lang="en-US" sz="1100" b="1" i="1">
                <a:solidFill>
                  <a:schemeClr val="tx2"/>
                </a:solidFill>
                <a:latin typeface="Segoe UI"/>
                <a:cs typeface="Segoe UI"/>
              </a:rPr>
              <a:t>Secondary Initiatives</a:t>
            </a:r>
          </a:p>
          <a:p>
            <a:pPr marL="685800" lvl="2" indent="-114300">
              <a:buFont typeface="Arial" panose="020B0604020202020204" pitchFamily="34" charset="0"/>
              <a:buChar char="•"/>
            </a:pPr>
            <a:r>
              <a:rPr lang="en-US" sz="1000">
                <a:latin typeface="Segoe UI"/>
                <a:cs typeface="Segoe UI"/>
              </a:rPr>
              <a:t>7.3.2.4</a:t>
            </a:r>
          </a:p>
          <a:p>
            <a:pPr marL="685800" lvl="2" indent="-114300">
              <a:buFont typeface="Arial" panose="020B0604020202020204" pitchFamily="34" charset="0"/>
              <a:buChar char="•"/>
            </a:pPr>
            <a:r>
              <a:rPr lang="en-US" sz="1000">
                <a:latin typeface="Segoe UI"/>
                <a:cs typeface="Segoe UI"/>
              </a:rPr>
              <a:t>7.3.8.2</a:t>
            </a:r>
          </a:p>
          <a:p>
            <a:pPr marL="685800" lvl="2" indent="-114300">
              <a:buFont typeface="Arial" panose="020B0604020202020204" pitchFamily="34" charset="0"/>
              <a:buChar char="•"/>
            </a:pPr>
            <a:r>
              <a:rPr lang="en-US" sz="1000">
                <a:latin typeface="Segoe UI"/>
                <a:cs typeface="Segoe UI"/>
              </a:rPr>
              <a:t>7.3.8.3</a:t>
            </a:r>
          </a:p>
        </p:txBody>
      </p:sp>
      <p:sp>
        <p:nvSpPr>
          <p:cNvPr id="10" name="Right Brace 9">
            <a:extLst>
              <a:ext uri="{FF2B5EF4-FFF2-40B4-BE49-F238E27FC236}">
                <a16:creationId xmlns:a16="http://schemas.microsoft.com/office/drawing/2014/main" id="{B1DDB6A8-23F2-431A-95B1-CA32FAA7B7FB}"/>
              </a:ext>
            </a:extLst>
          </p:cNvPr>
          <p:cNvSpPr/>
          <p:nvPr/>
        </p:nvSpPr>
        <p:spPr>
          <a:xfrm>
            <a:off x="7778718" y="3287970"/>
            <a:ext cx="352425" cy="1045905"/>
          </a:xfrm>
          <a:prstGeom prst="rightBrace">
            <a:avLst/>
          </a:prstGeom>
          <a:solidFill>
            <a:schemeClr val="accent1">
              <a:lumMod val="20000"/>
              <a:lumOff val="80000"/>
            </a:schemeClr>
          </a:solidFill>
          <a:ln w="127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b="1">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37" name="object 3">
            <a:extLst>
              <a:ext uri="{FF2B5EF4-FFF2-40B4-BE49-F238E27FC236}">
                <a16:creationId xmlns:a16="http://schemas.microsoft.com/office/drawing/2014/main" id="{E23F17B0-3CA5-432C-9B4C-8E19E4594924}"/>
              </a:ext>
            </a:extLst>
          </p:cNvPr>
          <p:cNvSpPr/>
          <p:nvPr/>
        </p:nvSpPr>
        <p:spPr>
          <a:xfrm>
            <a:off x="161926" y="5039370"/>
            <a:ext cx="11889584" cy="1276334"/>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38" name="object 4">
            <a:extLst>
              <a:ext uri="{FF2B5EF4-FFF2-40B4-BE49-F238E27FC236}">
                <a16:creationId xmlns:a16="http://schemas.microsoft.com/office/drawing/2014/main" id="{B27E231B-C72F-4741-97A4-E06E06B20646}"/>
              </a:ext>
            </a:extLst>
          </p:cNvPr>
          <p:cNvSpPr/>
          <p:nvPr/>
        </p:nvSpPr>
        <p:spPr>
          <a:xfrm>
            <a:off x="161926" y="4669223"/>
            <a:ext cx="11889584"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39" name="object 5">
            <a:extLst>
              <a:ext uri="{FF2B5EF4-FFF2-40B4-BE49-F238E27FC236}">
                <a16:creationId xmlns:a16="http://schemas.microsoft.com/office/drawing/2014/main" id="{D0E4A542-47C4-4405-B051-27C9AEC57861}"/>
              </a:ext>
            </a:extLst>
          </p:cNvPr>
          <p:cNvSpPr/>
          <p:nvPr/>
        </p:nvSpPr>
        <p:spPr>
          <a:xfrm>
            <a:off x="333663" y="4669223"/>
            <a:ext cx="11587218" cy="370840"/>
          </a:xfrm>
          <a:custGeom>
            <a:avLst/>
            <a:gdLst/>
            <a:ahLst/>
            <a:cxnLst/>
            <a:rect l="l" t="t" r="r" b="b"/>
            <a:pathLst>
              <a:path w="8961120" h="370840">
                <a:moveTo>
                  <a:pt x="0" y="0"/>
                </a:moveTo>
                <a:lnTo>
                  <a:pt x="8961120" y="0"/>
                </a:lnTo>
                <a:lnTo>
                  <a:pt x="8961120" y="370332"/>
                </a:lnTo>
                <a:lnTo>
                  <a:pt x="0" y="370332"/>
                </a:lnTo>
                <a:lnTo>
                  <a:pt x="0" y="0"/>
                </a:lnTo>
                <a:close/>
              </a:path>
            </a:pathLst>
          </a:custGeom>
          <a:ln w="12191">
            <a:solidFill>
              <a:srgbClr val="6F7371"/>
            </a:solidFill>
          </a:ln>
        </p:spPr>
        <p:txBody>
          <a:bodyPr wrap="square" lIns="0" tIns="0" rIns="0" bIns="0" rtlCol="0"/>
          <a:lstStyle/>
          <a:p>
            <a:endParaRPr/>
          </a:p>
        </p:txBody>
      </p:sp>
      <p:sp>
        <p:nvSpPr>
          <p:cNvPr id="40" name="object 6">
            <a:extLst>
              <a:ext uri="{FF2B5EF4-FFF2-40B4-BE49-F238E27FC236}">
                <a16:creationId xmlns:a16="http://schemas.microsoft.com/office/drawing/2014/main" id="{A75D0D68-47AD-4F61-8081-2EC2E582DE75}"/>
              </a:ext>
            </a:extLst>
          </p:cNvPr>
          <p:cNvSpPr txBox="1"/>
          <p:nvPr/>
        </p:nvSpPr>
        <p:spPr>
          <a:xfrm>
            <a:off x="3196683" y="4711438"/>
            <a:ext cx="5841976"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7.3.7 - Data Governance </a:t>
            </a:r>
            <a:endParaRPr lang="en-US">
              <a:latin typeface="Segoe UI"/>
              <a:cs typeface="Segoe UI"/>
            </a:endParaRPr>
          </a:p>
        </p:txBody>
      </p:sp>
      <p:sp>
        <p:nvSpPr>
          <p:cNvPr id="42" name="TextBox 41">
            <a:extLst>
              <a:ext uri="{FF2B5EF4-FFF2-40B4-BE49-F238E27FC236}">
                <a16:creationId xmlns:a16="http://schemas.microsoft.com/office/drawing/2014/main" id="{DB98F275-9D8E-4496-B87C-D94F4F20BB60}"/>
              </a:ext>
            </a:extLst>
          </p:cNvPr>
          <p:cNvSpPr txBox="1"/>
          <p:nvPr/>
        </p:nvSpPr>
        <p:spPr>
          <a:xfrm>
            <a:off x="6211171" y="5108477"/>
            <a:ext cx="1554480" cy="92333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Tracking and Analysis of Near Miss Data</a:t>
            </a:r>
          </a:p>
          <a:p>
            <a:r>
              <a:rPr lang="en-US"/>
              <a:t>7.3.7.4</a:t>
            </a:r>
          </a:p>
          <a:p>
            <a:r>
              <a:rPr lang="en-US" sz="1050" b="1"/>
              <a:t>WMP Metrics Tracking</a:t>
            </a:r>
          </a:p>
          <a:p>
            <a:r>
              <a:rPr lang="en-US" sz="1400" b="1"/>
              <a:t>Ongoing</a:t>
            </a:r>
          </a:p>
        </p:txBody>
      </p:sp>
      <p:sp>
        <p:nvSpPr>
          <p:cNvPr id="43" name="TextBox 1">
            <a:extLst>
              <a:ext uri="{FF2B5EF4-FFF2-40B4-BE49-F238E27FC236}">
                <a16:creationId xmlns:a16="http://schemas.microsoft.com/office/drawing/2014/main" id="{6E1E4932-597E-4F73-91D1-7E4BA15F17A8}"/>
              </a:ext>
            </a:extLst>
          </p:cNvPr>
          <p:cNvSpPr txBox="1"/>
          <p:nvPr/>
        </p:nvSpPr>
        <p:spPr>
          <a:xfrm>
            <a:off x="284578" y="5112274"/>
            <a:ext cx="1554480"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Centralized Repository for Data</a:t>
            </a:r>
          </a:p>
          <a:p>
            <a:r>
              <a:rPr lang="en-US"/>
              <a:t>7.3.7.1</a:t>
            </a:r>
          </a:p>
          <a:p>
            <a:r>
              <a:rPr lang="en-US" sz="1050" b="1"/>
              <a:t>GIS Data Collection &amp; Sharing</a:t>
            </a:r>
            <a:r>
              <a:rPr lang="en-US" b="1">
                <a:solidFill>
                  <a:schemeClr val="bg1"/>
                </a:solidFill>
              </a:rPr>
              <a:t> [Primary]</a:t>
            </a:r>
          </a:p>
          <a:p>
            <a:r>
              <a:rPr lang="en-US" sz="1400" b="1"/>
              <a:t>On Track</a:t>
            </a:r>
          </a:p>
        </p:txBody>
      </p:sp>
      <p:sp>
        <p:nvSpPr>
          <p:cNvPr id="44" name="Rectangle 43">
            <a:extLst>
              <a:ext uri="{FF2B5EF4-FFF2-40B4-BE49-F238E27FC236}">
                <a16:creationId xmlns:a16="http://schemas.microsoft.com/office/drawing/2014/main" id="{5CD733FA-8844-4307-A224-9041E98D0FB2}"/>
              </a:ext>
            </a:extLst>
          </p:cNvPr>
          <p:cNvSpPr/>
          <p:nvPr/>
        </p:nvSpPr>
        <p:spPr>
          <a:xfrm>
            <a:off x="1839058" y="5110679"/>
            <a:ext cx="4175054" cy="861774"/>
          </a:xfrm>
          <a:prstGeom prst="rect">
            <a:avLst/>
          </a:prstGeom>
        </p:spPr>
        <p:txBody>
          <a:bodyPr wrap="square" lIns="91440" tIns="45720" rIns="91440" bIns="45720" anchor="t">
            <a:spAutoFit/>
          </a:bodyPr>
          <a:lstStyle/>
          <a:p>
            <a:r>
              <a:rPr lang="en-US" sz="1000" b="1" u="sng">
                <a:latin typeface="Segoe UI"/>
                <a:cs typeface="Segoe UI"/>
              </a:rPr>
              <a:t>GIS Data Collection &amp; Sharing Improvements:</a:t>
            </a:r>
            <a:endParaRPr lang="en-US" sz="1000" b="1" u="sng">
              <a:latin typeface="Segoe UI" panose="020B0502040204020203" pitchFamily="34" charset="0"/>
              <a:cs typeface="Segoe UI" panose="020B0502040204020203" pitchFamily="34" charset="0"/>
            </a:endParaRPr>
          </a:p>
          <a:p>
            <a:r>
              <a:rPr lang="en-US" sz="1000">
                <a:latin typeface="Segoe UI"/>
                <a:cs typeface="Segoe UI"/>
              </a:rPr>
              <a:t>BVES continues to work towards a class leading Data Repository.</a:t>
            </a:r>
          </a:p>
          <a:p>
            <a:r>
              <a:rPr lang="en-US" sz="1000" b="1">
                <a:latin typeface="Segoe UI"/>
                <a:cs typeface="Segoe UI"/>
              </a:rPr>
              <a:t>Key Actions: </a:t>
            </a:r>
            <a:r>
              <a:rPr lang="en-US" sz="1000">
                <a:latin typeface="Segoe UI"/>
                <a:cs typeface="Segoe UI"/>
              </a:rPr>
              <a:t>BVES continue to work with its contracted experts to update its GIS database as well as develop a more streamlines method for reporting and sharing of information</a:t>
            </a:r>
            <a:endParaRPr lang="en-US" sz="1000">
              <a:latin typeface="Segoe UI" panose="020B0502040204020203" pitchFamily="34" charset="0"/>
              <a:cs typeface="Segoe UI" panose="020B0502040204020203" pitchFamily="34" charset="0"/>
            </a:endParaRPr>
          </a:p>
        </p:txBody>
      </p:sp>
      <p:sp>
        <p:nvSpPr>
          <p:cNvPr id="45" name="object 13">
            <a:extLst>
              <a:ext uri="{FF2B5EF4-FFF2-40B4-BE49-F238E27FC236}">
                <a16:creationId xmlns:a16="http://schemas.microsoft.com/office/drawing/2014/main" id="{37AE8FF2-965C-4CF3-BED4-71C7C74C8A83}"/>
              </a:ext>
            </a:extLst>
          </p:cNvPr>
          <p:cNvSpPr txBox="1"/>
          <p:nvPr/>
        </p:nvSpPr>
        <p:spPr>
          <a:xfrm>
            <a:off x="7888303" y="5113114"/>
            <a:ext cx="4032578" cy="923330"/>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WMP Metrics Tracking:</a:t>
            </a:r>
          </a:p>
          <a:p>
            <a:r>
              <a:rPr lang="en-US" sz="1000">
                <a:latin typeface="Segoe UI" panose="020B0502040204020203" pitchFamily="34" charset="0"/>
                <a:cs typeface="Segoe UI" panose="020B0502040204020203" pitchFamily="34" charset="0"/>
              </a:rPr>
              <a:t>BVES has an established program in place and continues to monitor all aspects of the program for compliance.  During the period Q4 of 2021 there were no compliance issues identified.</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recorded necessary metrics for inclusion in quarterly reporting</a:t>
            </a:r>
            <a:endParaRPr lang="en-US" sz="1000" b="1">
              <a:latin typeface="Segoe UI" panose="020B0502040204020203" pitchFamily="34" charset="0"/>
              <a:cs typeface="Segoe UI" panose="020B0502040204020203" pitchFamily="34" charset="0"/>
            </a:endParaRPr>
          </a:p>
        </p:txBody>
      </p:sp>
      <p:sp>
        <p:nvSpPr>
          <p:cNvPr id="46" name="object 16">
            <a:extLst>
              <a:ext uri="{FF2B5EF4-FFF2-40B4-BE49-F238E27FC236}">
                <a16:creationId xmlns:a16="http://schemas.microsoft.com/office/drawing/2014/main" id="{EFB4428E-5F47-44EB-BB34-5E6557B92178}"/>
              </a:ext>
            </a:extLst>
          </p:cNvPr>
          <p:cNvSpPr/>
          <p:nvPr/>
        </p:nvSpPr>
        <p:spPr>
          <a:xfrm>
            <a:off x="5265188" y="6510369"/>
            <a:ext cx="212107" cy="111144"/>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a:p>
        </p:txBody>
      </p:sp>
      <p:sp>
        <p:nvSpPr>
          <p:cNvPr id="47" name="object 17">
            <a:extLst>
              <a:ext uri="{FF2B5EF4-FFF2-40B4-BE49-F238E27FC236}">
                <a16:creationId xmlns:a16="http://schemas.microsoft.com/office/drawing/2014/main" id="{89414E0E-ADBF-4051-AF99-2D85A8ED5CC4}"/>
              </a:ext>
            </a:extLst>
          </p:cNvPr>
          <p:cNvSpPr txBox="1"/>
          <p:nvPr/>
        </p:nvSpPr>
        <p:spPr>
          <a:xfrm>
            <a:off x="5542239" y="6486863"/>
            <a:ext cx="1413113" cy="153888"/>
          </a:xfrm>
          <a:prstGeom prst="rect">
            <a:avLst/>
          </a:prstGeom>
        </p:spPr>
        <p:txBody>
          <a:bodyPr vert="horz" wrap="square" lIns="0" tIns="0" rIns="0" bIns="0" rtlCol="0">
            <a:spAutoFit/>
          </a:bodyPr>
          <a:lstStyle/>
          <a:p>
            <a:pPr marL="12700"/>
            <a:r>
              <a:rPr lang="en-US" sz="1000" spc="-5">
                <a:solidFill>
                  <a:srgbClr val="002776"/>
                </a:solidFill>
                <a:latin typeface="Segoe UI Light"/>
                <a:cs typeface="Segoe UI Light"/>
              </a:rPr>
              <a:t>Not Currently Scheduled</a:t>
            </a:r>
            <a:endParaRPr sz="1000">
              <a:latin typeface="Segoe UI Light"/>
              <a:cs typeface="Segoe UI Light"/>
            </a:endParaRPr>
          </a:p>
        </p:txBody>
      </p:sp>
    </p:spTree>
    <p:extLst>
      <p:ext uri="{BB962C8B-B14F-4D97-AF65-F5344CB8AC3E}">
        <p14:creationId xmlns:p14="http://schemas.microsoft.com/office/powerpoint/2010/main" val="322431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51">
            <a:extLst>
              <a:ext uri="{FF2B5EF4-FFF2-40B4-BE49-F238E27FC236}">
                <a16:creationId xmlns:a16="http://schemas.microsoft.com/office/drawing/2014/main" id="{C79C140D-AC92-48CC-A0F0-DF7BC06DEE8A}"/>
              </a:ext>
            </a:extLst>
          </p:cNvPr>
          <p:cNvSpPr/>
          <p:nvPr/>
        </p:nvSpPr>
        <p:spPr>
          <a:xfrm>
            <a:off x="6493988" y="2610114"/>
            <a:ext cx="5535696" cy="3766900"/>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84F6AD22-BC0F-4ADF-A52D-B1D4A43A895C}"/>
              </a:ext>
            </a:extLst>
          </p:cNvPr>
          <p:cNvSpPr/>
          <p:nvPr/>
        </p:nvSpPr>
        <p:spPr>
          <a:xfrm>
            <a:off x="239708" y="1202282"/>
            <a:ext cx="6209425" cy="3637871"/>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bject 3">
            <a:extLst>
              <a:ext uri="{FF2B5EF4-FFF2-40B4-BE49-F238E27FC236}">
                <a16:creationId xmlns:a16="http://schemas.microsoft.com/office/drawing/2014/main" id="{9B7EFD91-2FBB-48F0-AF56-18CBAE2A31EE}"/>
              </a:ext>
            </a:extLst>
          </p:cNvPr>
          <p:cNvSpPr/>
          <p:nvPr/>
        </p:nvSpPr>
        <p:spPr>
          <a:xfrm>
            <a:off x="161925" y="1148149"/>
            <a:ext cx="11887200" cy="527884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5" y="778001"/>
            <a:ext cx="11887200" cy="396829"/>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8" name="object 5">
            <a:extLst>
              <a:ext uri="{FF2B5EF4-FFF2-40B4-BE49-F238E27FC236}">
                <a16:creationId xmlns:a16="http://schemas.microsoft.com/office/drawing/2014/main" id="{D7A0A1CA-59E0-4637-BDF8-071AC0005B29}"/>
              </a:ext>
            </a:extLst>
          </p:cNvPr>
          <p:cNvSpPr/>
          <p:nvPr/>
        </p:nvSpPr>
        <p:spPr>
          <a:xfrm>
            <a:off x="1615439" y="778001"/>
            <a:ext cx="8961120" cy="396829"/>
          </a:xfrm>
          <a:custGeom>
            <a:avLst/>
            <a:gdLst/>
            <a:ahLst/>
            <a:cxnLst/>
            <a:rect l="l" t="t" r="r" b="b"/>
            <a:pathLst>
              <a:path w="8961120" h="370840">
                <a:moveTo>
                  <a:pt x="0" y="0"/>
                </a:moveTo>
                <a:lnTo>
                  <a:pt x="8961120" y="0"/>
                </a:lnTo>
                <a:lnTo>
                  <a:pt x="8961120" y="370332"/>
                </a:lnTo>
                <a:lnTo>
                  <a:pt x="0" y="370332"/>
                </a:lnTo>
                <a:lnTo>
                  <a:pt x="0" y="0"/>
                </a:lnTo>
                <a:close/>
              </a:path>
            </a:pathLst>
          </a:custGeom>
          <a:noFill/>
          <a:ln w="12191">
            <a:noFill/>
          </a:ln>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6" y="820217"/>
            <a:ext cx="4517965"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7.3.2 - Situational Awareness &amp; Forecasting</a:t>
            </a:r>
            <a:endParaRPr lang="en-US">
              <a:latin typeface="Segoe UI"/>
              <a:cs typeface="Segoe UI"/>
            </a:endParaRPr>
          </a:p>
        </p:txBody>
      </p:sp>
      <p:sp>
        <p:nvSpPr>
          <p:cNvPr id="38" name="object 13">
            <a:extLst>
              <a:ext uri="{FF2B5EF4-FFF2-40B4-BE49-F238E27FC236}">
                <a16:creationId xmlns:a16="http://schemas.microsoft.com/office/drawing/2014/main" id="{69B4E7EE-CFC3-486D-9F9A-680C02D9B1FE}"/>
              </a:ext>
            </a:extLst>
          </p:cNvPr>
          <p:cNvSpPr txBox="1"/>
          <p:nvPr/>
        </p:nvSpPr>
        <p:spPr>
          <a:xfrm>
            <a:off x="2360411" y="1238109"/>
            <a:ext cx="3983384" cy="1077218"/>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Revised Schedule for 2021 Planned Deployment &amp; Additional Installation: </a:t>
            </a:r>
          </a:p>
          <a:p>
            <a:r>
              <a:rPr lang="en-US" sz="1000" b="1">
                <a:latin typeface="Segoe UI"/>
                <a:cs typeface="Segoe UI"/>
              </a:rPr>
              <a:t>Volume vs 2021 Goal:  </a:t>
            </a:r>
            <a:r>
              <a:rPr lang="en-US" sz="1000">
                <a:latin typeface="Segoe UI" panose="020B0502040204020203" pitchFamily="34" charset="0"/>
                <a:cs typeface="Segoe UI" panose="020B0502040204020203" pitchFamily="34" charset="0"/>
              </a:rPr>
              <a:t>BVES adjusted its plan to complete the second weather station installation in Q3 where it had originally planned to complete both weather stations in Q2. </a:t>
            </a:r>
          </a:p>
          <a:p>
            <a:r>
              <a:rPr lang="en-US" sz="1000" b="1">
                <a:latin typeface="Segoe UI"/>
                <a:cs typeface="Segoe UI"/>
              </a:rPr>
              <a:t>Key Actions: </a:t>
            </a:r>
            <a:r>
              <a:rPr lang="en-US" sz="1000">
                <a:latin typeface="Segoe UI"/>
                <a:cs typeface="Segoe UI"/>
              </a:rPr>
              <a:t>The two weather station instillations planned for 2021 have been completed.</a:t>
            </a:r>
            <a:endParaRPr sz="1000">
              <a:latin typeface="Segoe UI" panose="020B0502040204020203" pitchFamily="34" charset="0"/>
              <a:cs typeface="Segoe UI" panose="020B0502040204020203" pitchFamily="34" charset="0"/>
            </a:endParaRPr>
          </a:p>
        </p:txBody>
      </p:sp>
      <p:sp>
        <p:nvSpPr>
          <p:cNvPr id="26" name="object 14">
            <a:extLst>
              <a:ext uri="{FF2B5EF4-FFF2-40B4-BE49-F238E27FC236}">
                <a16:creationId xmlns:a16="http://schemas.microsoft.com/office/drawing/2014/main" id="{C9909568-3C4D-4738-AAEF-83C2129AA97A}"/>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D53BE57D-CC25-47B0-9F33-5438BF31B237}"/>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B9F7E041-26CC-478F-A29C-6086E9E1795E}"/>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D471FD85-D791-42FF-B1C9-21F7F3761AD5}"/>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0BC9BE58-EAD5-4437-8FA9-79D98484963E}"/>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6E188DBF-F066-4186-94A2-988FF8F731EF}"/>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5A2A569F-ECAF-44E0-8569-AAC97333A738}"/>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E0D41803-9495-4C00-8B3F-3B61F4FDCBD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8EC78A87-EECD-4760-BCA9-ED20613D7FA2}"/>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F25674F4-C30D-4548-A7BC-E1A0972D05CB}"/>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37" name="Title 3">
            <a:extLst>
              <a:ext uri="{FF2B5EF4-FFF2-40B4-BE49-F238E27FC236}">
                <a16:creationId xmlns:a16="http://schemas.microsoft.com/office/drawing/2014/main" id="{23FC9A36-61D8-4450-9E9F-5C3F3796E678}"/>
              </a:ext>
            </a:extLst>
          </p:cNvPr>
          <p:cNvSpPr txBox="1">
            <a:spLocks/>
          </p:cNvSpPr>
          <p:nvPr/>
        </p:nvSpPr>
        <p:spPr>
          <a:xfrm>
            <a:off x="2614010" y="321461"/>
            <a:ext cx="8458200" cy="393261"/>
          </a:xfrm>
          <a:prstGeom prst="rect">
            <a:avLst/>
          </a:prstGeom>
        </p:spPr>
        <p:txBody>
          <a:bodyPr vert="horz" lIns="0" tIns="0" rIns="0" bIns="0" rtlCol="0"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34" name="TextBox 33">
            <a:extLst>
              <a:ext uri="{FF2B5EF4-FFF2-40B4-BE49-F238E27FC236}">
                <a16:creationId xmlns:a16="http://schemas.microsoft.com/office/drawing/2014/main" id="{3D2CE19E-59CE-4508-91B1-66A80550086D}"/>
              </a:ext>
            </a:extLst>
          </p:cNvPr>
          <p:cNvSpPr txBox="1"/>
          <p:nvPr/>
        </p:nvSpPr>
        <p:spPr>
          <a:xfrm>
            <a:off x="6571771" y="2680783"/>
            <a:ext cx="1828800" cy="109260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Forecast of a Fire Risk Index, Fire Potential Index, or Similar</a:t>
            </a:r>
          </a:p>
          <a:p>
            <a:r>
              <a:rPr lang="en-US"/>
              <a:t>7.3.2.4</a:t>
            </a:r>
          </a:p>
          <a:p>
            <a:r>
              <a:rPr lang="en-US" sz="1050" b="1"/>
              <a:t>Weather Consultant / Risk Mapping</a:t>
            </a:r>
            <a:endParaRPr lang="en-US" b="1">
              <a:solidFill>
                <a:schemeClr val="bg1"/>
              </a:solidFill>
            </a:endParaRPr>
          </a:p>
          <a:p>
            <a:r>
              <a:rPr lang="en-US" sz="1400" b="1"/>
              <a:t>Completed</a:t>
            </a:r>
            <a:endParaRPr lang="en-US" sz="1400" b="1">
              <a:cs typeface="Calibri"/>
            </a:endParaRPr>
          </a:p>
        </p:txBody>
      </p:sp>
      <p:sp>
        <p:nvSpPr>
          <p:cNvPr id="40" name="TextBox 39">
            <a:extLst>
              <a:ext uri="{FF2B5EF4-FFF2-40B4-BE49-F238E27FC236}">
                <a16:creationId xmlns:a16="http://schemas.microsoft.com/office/drawing/2014/main" id="{8B21FCF3-0E5C-4190-AD4C-876BCB4223D6}"/>
              </a:ext>
            </a:extLst>
          </p:cNvPr>
          <p:cNvSpPr txBox="1"/>
          <p:nvPr/>
        </p:nvSpPr>
        <p:spPr>
          <a:xfrm>
            <a:off x="284563" y="3606826"/>
            <a:ext cx="2031067" cy="1092607"/>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Fault Indicators for Detecting Faults on Electric Lines and Equipment</a:t>
            </a:r>
          </a:p>
          <a:p>
            <a:r>
              <a:rPr lang="en-US"/>
              <a:t>7.3.2.3</a:t>
            </a:r>
          </a:p>
          <a:p>
            <a:r>
              <a:rPr lang="en-US" sz="1050" b="1"/>
              <a:t>Situational Awareness Hardware Program</a:t>
            </a:r>
          </a:p>
          <a:p>
            <a:r>
              <a:rPr lang="en-US" sz="1400" b="1"/>
              <a:t>Planned</a:t>
            </a:r>
          </a:p>
        </p:txBody>
      </p:sp>
      <p:sp>
        <p:nvSpPr>
          <p:cNvPr id="41" name="TextBox 40">
            <a:extLst>
              <a:ext uri="{FF2B5EF4-FFF2-40B4-BE49-F238E27FC236}">
                <a16:creationId xmlns:a16="http://schemas.microsoft.com/office/drawing/2014/main" id="{523670AA-9DAA-4AA4-9FA8-10AB05F8FF99}"/>
              </a:ext>
            </a:extLst>
          </p:cNvPr>
          <p:cNvSpPr txBox="1"/>
          <p:nvPr/>
        </p:nvSpPr>
        <p:spPr>
          <a:xfrm>
            <a:off x="284563" y="4987240"/>
            <a:ext cx="2031066" cy="1292662"/>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Personnel Monitoring Areas of Electric Lines and Equipment in Elevated Fire Risk Conditions</a:t>
            </a:r>
            <a:endParaRPr lang="en-US" sz="1000">
              <a:cs typeface="Calibri"/>
            </a:endParaRPr>
          </a:p>
          <a:p>
            <a:pPr algn="ctr"/>
            <a:r>
              <a:rPr lang="en-US" sz="1000">
                <a:cs typeface="Calibri"/>
              </a:rPr>
              <a:t>7.3.2.5</a:t>
            </a:r>
          </a:p>
          <a:p>
            <a:pPr algn="ctr"/>
            <a:r>
              <a:rPr lang="en-US" sz="1050" b="1">
                <a:cs typeface="Calibri"/>
              </a:rPr>
              <a:t>Grid Operations &amp; Protocols</a:t>
            </a:r>
          </a:p>
          <a:p>
            <a:pPr algn="ctr"/>
            <a:r>
              <a:rPr lang="en-US" sz="1400" b="1">
                <a:cs typeface="Calibri"/>
              </a:rPr>
              <a:t>No High-Risk Events Occurred</a:t>
            </a:r>
            <a:endParaRPr lang="en-US" sz="3200" b="1"/>
          </a:p>
        </p:txBody>
      </p:sp>
      <p:sp>
        <p:nvSpPr>
          <p:cNvPr id="42" name="TextBox 1">
            <a:extLst>
              <a:ext uri="{FF2B5EF4-FFF2-40B4-BE49-F238E27FC236}">
                <a16:creationId xmlns:a16="http://schemas.microsoft.com/office/drawing/2014/main" id="{949859BD-0789-4C6A-9629-5E9F74075174}"/>
              </a:ext>
            </a:extLst>
          </p:cNvPr>
          <p:cNvSpPr txBox="1"/>
          <p:nvPr/>
        </p:nvSpPr>
        <p:spPr>
          <a:xfrm>
            <a:off x="284563" y="2440314"/>
            <a:ext cx="2031066" cy="938719"/>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Continuous Monitoring Sensors</a:t>
            </a:r>
          </a:p>
          <a:p>
            <a:r>
              <a:rPr lang="en-US"/>
              <a:t>7.3.2.2</a:t>
            </a:r>
          </a:p>
          <a:p>
            <a:r>
              <a:rPr lang="en-US" sz="1050"/>
              <a:t>Situational Awareness Hardware Program </a:t>
            </a:r>
          </a:p>
          <a:p>
            <a:r>
              <a:rPr lang="en-US" sz="1400" b="1"/>
              <a:t>Completed</a:t>
            </a:r>
          </a:p>
        </p:txBody>
      </p:sp>
      <p:sp>
        <p:nvSpPr>
          <p:cNvPr id="43" name="TextBox 1">
            <a:extLst>
              <a:ext uri="{FF2B5EF4-FFF2-40B4-BE49-F238E27FC236}">
                <a16:creationId xmlns:a16="http://schemas.microsoft.com/office/drawing/2014/main" id="{DB881BC7-104B-4404-8DC7-88E90143EEDE}"/>
              </a:ext>
            </a:extLst>
          </p:cNvPr>
          <p:cNvSpPr txBox="1"/>
          <p:nvPr/>
        </p:nvSpPr>
        <p:spPr>
          <a:xfrm>
            <a:off x="284564" y="1228849"/>
            <a:ext cx="2031067" cy="109260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Advanced Weather Monitoring and Weather Stations</a:t>
            </a:r>
          </a:p>
          <a:p>
            <a:r>
              <a:rPr lang="en-US"/>
              <a:t>7.3.2.1</a:t>
            </a:r>
          </a:p>
          <a:p>
            <a:r>
              <a:rPr lang="en-US" sz="1050" b="1"/>
              <a:t>Situational Awareness Hardware Program </a:t>
            </a:r>
            <a:r>
              <a:rPr lang="en-US" sz="1050" b="1">
                <a:solidFill>
                  <a:schemeClr val="bg1"/>
                </a:solidFill>
              </a:rPr>
              <a:t>[Primary]</a:t>
            </a:r>
          </a:p>
          <a:p>
            <a:r>
              <a:rPr lang="en-US" sz="1400" b="1"/>
              <a:t>Completed</a:t>
            </a:r>
          </a:p>
        </p:txBody>
      </p:sp>
      <p:sp>
        <p:nvSpPr>
          <p:cNvPr id="44" name="TextBox 43">
            <a:extLst>
              <a:ext uri="{FF2B5EF4-FFF2-40B4-BE49-F238E27FC236}">
                <a16:creationId xmlns:a16="http://schemas.microsoft.com/office/drawing/2014/main" id="{BBD7124A-3D16-4759-B17B-F71500E9EC01}"/>
              </a:ext>
            </a:extLst>
          </p:cNvPr>
          <p:cNvSpPr txBox="1"/>
          <p:nvPr/>
        </p:nvSpPr>
        <p:spPr>
          <a:xfrm>
            <a:off x="6571771" y="4099681"/>
            <a:ext cx="1828800" cy="146193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Weather Forecasting and Estimating Impacts on Electrical Lines and Equipment</a:t>
            </a:r>
            <a:endParaRPr lang="en-US">
              <a:ea typeface="+mn-lt"/>
              <a:cs typeface="+mn-lt"/>
            </a:endParaRPr>
          </a:p>
          <a:p>
            <a:pPr algn="ctr"/>
            <a:r>
              <a:rPr lang="en-US" sz="1000">
                <a:cs typeface="Calibri"/>
              </a:rPr>
              <a:t>7.3.2.6</a:t>
            </a:r>
          </a:p>
          <a:p>
            <a:pPr algn="ctr"/>
            <a:r>
              <a:rPr lang="en-US" sz="1050" b="1">
                <a:cs typeface="Calibri"/>
              </a:rPr>
              <a:t>Weather Consultant </a:t>
            </a:r>
            <a:r>
              <a:rPr lang="en-US" sz="1050" b="1">
                <a:solidFill>
                  <a:schemeClr val="bg1"/>
                </a:solidFill>
              </a:rPr>
              <a:t>[Primary]</a:t>
            </a:r>
            <a:endParaRPr lang="en-US" sz="1050" b="1">
              <a:cs typeface="Calibri"/>
            </a:endParaRPr>
          </a:p>
          <a:p>
            <a:pPr algn="ctr"/>
            <a:r>
              <a:rPr lang="en-US" sz="1400" b="1">
                <a:cs typeface="Calibri"/>
              </a:rPr>
              <a:t>Support Requirement Met</a:t>
            </a:r>
          </a:p>
        </p:txBody>
      </p:sp>
      <p:sp>
        <p:nvSpPr>
          <p:cNvPr id="45" name="object 13">
            <a:extLst>
              <a:ext uri="{FF2B5EF4-FFF2-40B4-BE49-F238E27FC236}">
                <a16:creationId xmlns:a16="http://schemas.microsoft.com/office/drawing/2014/main" id="{DFA7F225-2F55-45F7-B541-C58147825CDA}"/>
              </a:ext>
            </a:extLst>
          </p:cNvPr>
          <p:cNvSpPr txBox="1"/>
          <p:nvPr/>
        </p:nvSpPr>
        <p:spPr>
          <a:xfrm>
            <a:off x="2350262" y="2444398"/>
            <a:ext cx="4070229" cy="1077218"/>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Situational Awareness Hardware Program: </a:t>
            </a:r>
          </a:p>
          <a:p>
            <a:r>
              <a:rPr lang="en-US" sz="1000" b="1">
                <a:latin typeface="Segoe UI"/>
                <a:cs typeface="Segoe UI"/>
              </a:rPr>
              <a:t>Volume vs 2021 Goal:  </a:t>
            </a:r>
            <a:r>
              <a:rPr lang="en-US" sz="1000">
                <a:latin typeface="Segoe UI" panose="020B0502040204020203" pitchFamily="34" charset="0"/>
                <a:cs typeface="Segoe UI" panose="020B0502040204020203" pitchFamily="34" charset="0"/>
              </a:rPr>
              <a:t>BVES  was not able to meet its plan for Q2 and was forced to adjust the instillation of its two HD cameras to Q3.  The volume targets for Q3 was two HD cameras. </a:t>
            </a:r>
            <a:r>
              <a:rPr lang="en-US" sz="1000">
                <a:latin typeface="Segoe UI"/>
                <a:cs typeface="Segoe UI"/>
              </a:rPr>
              <a:t>WMP Initiative 7.3.2.1 is the primary for the subtasks included in this category.</a:t>
            </a:r>
            <a:endParaRPr lang="en-US" sz="1000">
              <a:latin typeface="Segoe UI" panose="020B0502040204020203" pitchFamily="34" charset="0"/>
              <a:cs typeface="Segoe UI" panose="020B0502040204020203" pitchFamily="34" charset="0"/>
            </a:endParaRPr>
          </a:p>
          <a:p>
            <a:r>
              <a:rPr lang="en-US" sz="1000" b="1">
                <a:latin typeface="Segoe UI"/>
                <a:cs typeface="Segoe UI"/>
              </a:rPr>
              <a:t>Key Actions: </a:t>
            </a:r>
            <a:r>
              <a:rPr lang="en-US" sz="1000">
                <a:latin typeface="Segoe UI"/>
                <a:cs typeface="Segoe UI"/>
              </a:rPr>
              <a:t>The two HD camera installations planned for 2021 have been completed.</a:t>
            </a:r>
            <a:endParaRPr lang="en-US" sz="1000">
              <a:latin typeface="Segoe UI" panose="020B0502040204020203" pitchFamily="34" charset="0"/>
              <a:cs typeface="Segoe UI" panose="020B0502040204020203" pitchFamily="34" charset="0"/>
            </a:endParaRPr>
          </a:p>
        </p:txBody>
      </p:sp>
      <p:sp>
        <p:nvSpPr>
          <p:cNvPr id="46" name="object 13">
            <a:extLst>
              <a:ext uri="{FF2B5EF4-FFF2-40B4-BE49-F238E27FC236}">
                <a16:creationId xmlns:a16="http://schemas.microsoft.com/office/drawing/2014/main" id="{1A35F2A7-DC30-4178-B17E-A861825A0C2B}"/>
              </a:ext>
            </a:extLst>
          </p:cNvPr>
          <p:cNvSpPr txBox="1"/>
          <p:nvPr/>
        </p:nvSpPr>
        <p:spPr>
          <a:xfrm>
            <a:off x="2360411" y="3673722"/>
            <a:ext cx="4054476" cy="769441"/>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Situational Awareness Hardware Program: </a:t>
            </a:r>
          </a:p>
          <a:p>
            <a:r>
              <a:rPr lang="en-US" sz="1000" b="1">
                <a:latin typeface="Segoe UI" panose="020B0502040204020203" pitchFamily="34" charset="0"/>
                <a:cs typeface="Segoe UI" panose="020B0502040204020203" pitchFamily="34" charset="0"/>
              </a:rPr>
              <a:t>Volume vs Q4 2021 Goal: </a:t>
            </a:r>
            <a:r>
              <a:rPr lang="en-US" sz="1000">
                <a:latin typeface="Segoe UI" panose="020B0502040204020203" pitchFamily="34" charset="0"/>
                <a:cs typeface="Segoe UI" panose="020B0502040204020203" pitchFamily="34" charset="0"/>
              </a:rPr>
              <a:t>This is currently a planned program for BVES in 2022. </a:t>
            </a:r>
            <a:r>
              <a:rPr lang="en-US" sz="1000">
                <a:latin typeface="Segoe UI"/>
                <a:cs typeface="Segoe UI"/>
              </a:rPr>
              <a:t>WMP Initiative 7.3.2.1 is the primary for the subtasks included in this category.</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Currently on track to begin work.</a:t>
            </a:r>
            <a:endParaRPr sz="1000">
              <a:latin typeface="Segoe UI" panose="020B0502040204020203" pitchFamily="34" charset="0"/>
              <a:cs typeface="Segoe UI" panose="020B0502040204020203" pitchFamily="34" charset="0"/>
            </a:endParaRPr>
          </a:p>
        </p:txBody>
      </p:sp>
      <p:sp>
        <p:nvSpPr>
          <p:cNvPr id="48" name="object 13">
            <a:extLst>
              <a:ext uri="{FF2B5EF4-FFF2-40B4-BE49-F238E27FC236}">
                <a16:creationId xmlns:a16="http://schemas.microsoft.com/office/drawing/2014/main" id="{66FF3540-E734-4247-B607-7B9538B10186}"/>
              </a:ext>
            </a:extLst>
          </p:cNvPr>
          <p:cNvSpPr txBox="1"/>
          <p:nvPr/>
        </p:nvSpPr>
        <p:spPr>
          <a:xfrm>
            <a:off x="2386745" y="5039722"/>
            <a:ext cx="3957050" cy="769441"/>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Grid Operations &amp; Protocol: </a:t>
            </a:r>
          </a:p>
          <a:p>
            <a:r>
              <a:rPr lang="en-US" sz="1000" b="1">
                <a:latin typeface="Segoe UI" panose="020B0502040204020203" pitchFamily="34" charset="0"/>
                <a:cs typeface="Segoe UI" panose="020B0502040204020203" pitchFamily="34" charset="0"/>
              </a:rPr>
              <a:t>Volume vs 2021 Goal: </a:t>
            </a:r>
            <a:r>
              <a:rPr lang="en-US" sz="1000">
                <a:latin typeface="Segoe UI" panose="020B0502040204020203" pitchFamily="34" charset="0"/>
                <a:cs typeface="Segoe UI" panose="020B0502040204020203" pitchFamily="34" charset="0"/>
              </a:rPr>
              <a:t>BVES has established a resource allocation level for the instance where a high fire risk condition occurs.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currently has the resource pool available to combat high fire risk conditions in its operating area.</a:t>
            </a:r>
            <a:endParaRPr sz="1000">
              <a:latin typeface="Segoe UI" panose="020B0502040204020203" pitchFamily="34" charset="0"/>
              <a:cs typeface="Segoe UI" panose="020B0502040204020203" pitchFamily="34" charset="0"/>
            </a:endParaRPr>
          </a:p>
        </p:txBody>
      </p:sp>
      <p:sp>
        <p:nvSpPr>
          <p:cNvPr id="49" name="object 13">
            <a:extLst>
              <a:ext uri="{FF2B5EF4-FFF2-40B4-BE49-F238E27FC236}">
                <a16:creationId xmlns:a16="http://schemas.microsoft.com/office/drawing/2014/main" id="{31B022B2-FA1F-400F-A1B8-DFDEAD16795D}"/>
              </a:ext>
            </a:extLst>
          </p:cNvPr>
          <p:cNvSpPr txBox="1"/>
          <p:nvPr/>
        </p:nvSpPr>
        <p:spPr>
          <a:xfrm>
            <a:off x="8479672" y="2676001"/>
            <a:ext cx="3567663" cy="3547125"/>
          </a:xfrm>
          <a:prstGeom prst="rect">
            <a:avLst/>
          </a:prstGeom>
        </p:spPr>
        <p:txBody>
          <a:bodyPr vert="horz" wrap="square" lIns="0" tIns="0" rIns="0" bIns="0" rtlCol="0">
            <a:spAutoFit/>
          </a:bodyPr>
          <a:lstStyle/>
          <a:p>
            <a:r>
              <a:rPr lang="en-US" sz="1000" b="1" u="sng">
                <a:latin typeface="Segoe UI"/>
                <a:cs typeface="Segoe UI"/>
              </a:rPr>
              <a:t>Contracting with Risk Mapping Resource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Q4 2021 Goal:  </a:t>
            </a:r>
            <a:r>
              <a:rPr lang="en-US" sz="1000">
                <a:latin typeface="Segoe UI"/>
                <a:cs typeface="Segoe UI"/>
              </a:rPr>
              <a:t>Work with the contracted resource to complete a risk model toolkit.</a:t>
            </a:r>
          </a:p>
          <a:p>
            <a:r>
              <a:rPr lang="en-US" sz="1000" b="1">
                <a:latin typeface="Segoe UI"/>
                <a:cs typeface="Segoe UI"/>
              </a:rPr>
              <a:t>Key Actions: </a:t>
            </a:r>
            <a:r>
              <a:rPr lang="en-US" sz="1000">
                <a:latin typeface="Segoe UI"/>
                <a:cs typeface="Segoe UI"/>
              </a:rPr>
              <a:t>In conjunction with the contractor developed a summarized risk map; climate-driven map; ignition probability mapping model; PSPS estimation reduction impact map; and a match drop simulation. These models were completed in Q4 meeting the goal for 2021.</a:t>
            </a:r>
          </a:p>
          <a:p>
            <a:endParaRPr lang="en-US" sz="1000">
              <a:latin typeface="Segoe UI"/>
              <a:cs typeface="Segoe UI"/>
            </a:endParaRPr>
          </a:p>
          <a:p>
            <a:r>
              <a:rPr lang="en-US" sz="1000" b="1" u="sng">
                <a:latin typeface="Segoe UI" panose="020B0502040204020203" pitchFamily="34" charset="0"/>
                <a:cs typeface="Segoe UI" panose="020B0502040204020203" pitchFamily="34" charset="0"/>
              </a:rPr>
              <a:t>Weather Consultant for Weekly Reporting: </a:t>
            </a:r>
          </a:p>
          <a:p>
            <a:r>
              <a:rPr lang="en-US" sz="1000" b="1">
                <a:latin typeface="Segoe UI" panose="020B0502040204020203" pitchFamily="34" charset="0"/>
                <a:cs typeface="Segoe UI" panose="020B0502040204020203" pitchFamily="34" charset="0"/>
              </a:rPr>
              <a:t>2021 Goal: </a:t>
            </a:r>
            <a:r>
              <a:rPr lang="en-US" sz="1000">
                <a:latin typeface="Segoe UI" panose="020B0502040204020203" pitchFamily="34" charset="0"/>
                <a:cs typeface="Segoe UI" panose="020B0502040204020203" pitchFamily="34" charset="0"/>
              </a:rPr>
              <a:t>BVES currently has a weather consultant on payroll who supports the weather forecasting and analysis necessary.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Additional task for quarterly aggregation of High Wind Warning and Red Flag Warning accounts to support Quarterly Data Reports.</a:t>
            </a:r>
          </a:p>
          <a:p>
            <a:endParaRPr lang="en-US" sz="1000">
              <a:latin typeface="Segoe UI" panose="020B0502040204020203" pitchFamily="34" charset="0"/>
              <a:cs typeface="Segoe UI" panose="020B0502040204020203" pitchFamily="34" charset="0"/>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7.3.2.6 (Primary)</a:t>
            </a:r>
          </a:p>
          <a:p>
            <a:pPr marL="857250" lvl="2" indent="-171450">
              <a:buFont typeface="Arial" panose="020B0604020202020204" pitchFamily="34" charset="0"/>
              <a:buChar char="•"/>
            </a:pPr>
            <a:r>
              <a:rPr lang="en-US" sz="1000">
                <a:latin typeface="Segoe UI"/>
                <a:cs typeface="Segoe UI"/>
              </a:rPr>
              <a:t>7.3.2.4</a:t>
            </a:r>
          </a:p>
        </p:txBody>
      </p:sp>
      <p:sp>
        <p:nvSpPr>
          <p:cNvPr id="2" name="Rectangle 1">
            <a:extLst>
              <a:ext uri="{FF2B5EF4-FFF2-40B4-BE49-F238E27FC236}">
                <a16:creationId xmlns:a16="http://schemas.microsoft.com/office/drawing/2014/main" id="{074332BA-850C-473D-BF8B-B6F1D2B5C504}"/>
              </a:ext>
            </a:extLst>
          </p:cNvPr>
          <p:cNvSpPr/>
          <p:nvPr/>
        </p:nvSpPr>
        <p:spPr>
          <a:xfrm>
            <a:off x="6526916" y="1205117"/>
            <a:ext cx="5359739" cy="1346522"/>
          </a:xfrm>
          <a:prstGeom prst="rect">
            <a:avLst/>
          </a:prstGeom>
          <a:solidFill>
            <a:schemeClr val="bg1">
              <a:lumMod val="95000"/>
            </a:schemeClr>
          </a:solidFill>
        </p:spPr>
        <p:txBody>
          <a:bodyPr wrap="square">
            <a:spAutoFit/>
          </a:bodyPr>
          <a:lstStyle/>
          <a:p>
            <a:r>
              <a:rPr lang="en-US" sz="1100" b="1">
                <a:latin typeface="Segoe UI"/>
                <a:cs typeface="Segoe UI"/>
              </a:rPr>
              <a:t>Situational Awareness Hardware Program</a:t>
            </a:r>
            <a:endParaRPr lang="en-US" sz="1050" b="1">
              <a:latin typeface="Segoe UI"/>
              <a:cs typeface="Segoe UI"/>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7.3.2.1 (Primary)</a:t>
            </a:r>
          </a:p>
          <a:p>
            <a:pPr marL="857250" lvl="2" indent="-171450">
              <a:buFont typeface="Arial" panose="020B0604020202020204" pitchFamily="34" charset="0"/>
              <a:buChar char="•"/>
            </a:pPr>
            <a:r>
              <a:rPr lang="en-US" sz="1000">
                <a:latin typeface="Segoe UI"/>
                <a:cs typeface="Segoe UI"/>
              </a:rPr>
              <a:t>7.3.2.2</a:t>
            </a:r>
          </a:p>
          <a:p>
            <a:pPr marL="857250" lvl="2" indent="-171450">
              <a:buFont typeface="Arial" panose="020B0604020202020204" pitchFamily="34" charset="0"/>
              <a:buChar char="•"/>
            </a:pPr>
            <a:r>
              <a:rPr lang="en-US" sz="1000">
                <a:latin typeface="Segoe UI"/>
                <a:cs typeface="Segoe UI"/>
              </a:rPr>
              <a:t>7.3.2.3</a:t>
            </a:r>
          </a:p>
        </p:txBody>
      </p:sp>
    </p:spTree>
    <p:extLst>
      <p:ext uri="{BB962C8B-B14F-4D97-AF65-F5344CB8AC3E}">
        <p14:creationId xmlns:p14="http://schemas.microsoft.com/office/powerpoint/2010/main" val="985424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5460388"/>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7" y="756937"/>
            <a:ext cx="4517965" cy="553998"/>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7.3.3 - Grid Design &amp; System Hardening Initiatives</a:t>
            </a:r>
            <a:endParaRPr>
              <a:latin typeface="Segoe UI"/>
              <a:cs typeface="Segoe UI"/>
            </a:endParaRPr>
          </a:p>
        </p:txBody>
      </p:sp>
      <p:sp>
        <p:nvSpPr>
          <p:cNvPr id="16" name="object 13">
            <a:extLst>
              <a:ext uri="{FF2B5EF4-FFF2-40B4-BE49-F238E27FC236}">
                <a16:creationId xmlns:a16="http://schemas.microsoft.com/office/drawing/2014/main" id="{03DA54AF-2BEA-43B4-B72A-116D3A00C2C2}"/>
              </a:ext>
            </a:extLst>
          </p:cNvPr>
          <p:cNvSpPr txBox="1"/>
          <p:nvPr/>
        </p:nvSpPr>
        <p:spPr>
          <a:xfrm>
            <a:off x="1649220" y="1126186"/>
            <a:ext cx="3922500" cy="2323713"/>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2019-2020 Completed Pilot: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Q4 2021 Goal: </a:t>
            </a:r>
            <a:r>
              <a:rPr lang="en-US" sz="1000">
                <a:latin typeface="Segoe UI" panose="020B0502040204020203" pitchFamily="34" charset="0"/>
                <a:cs typeface="Segoe UI" panose="020B0502040204020203" pitchFamily="34" charset="0"/>
              </a:rPr>
              <a:t>BVES has no outstanding goals for the pilot.</a:t>
            </a:r>
          </a:p>
          <a:p>
            <a:endParaRPr lang="en-US" sz="1000">
              <a:latin typeface="Segoe UI" panose="020B0502040204020203" pitchFamily="34" charset="0"/>
              <a:cs typeface="Segoe UI" panose="020B0502040204020203" pitchFamily="34" charset="0"/>
            </a:endParaRPr>
          </a:p>
          <a:p>
            <a:r>
              <a:rPr lang="en-US" sz="1000" b="1" u="sng">
                <a:latin typeface="Segoe UI" panose="020B0502040204020203" pitchFamily="34" charset="0"/>
                <a:cs typeface="Segoe UI" panose="020B0502040204020203" pitchFamily="34" charset="0"/>
              </a:rPr>
              <a:t>2.82 Circuit Miles Planned for 2022 Hardening: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2021 Goal: </a:t>
            </a:r>
            <a:r>
              <a:rPr lang="en-US" sz="1000">
                <a:latin typeface="Segoe UI" panose="020B0502040204020203" pitchFamily="34" charset="0"/>
                <a:cs typeface="Segoe UI" panose="020B0502040204020203" pitchFamily="34" charset="0"/>
              </a:rPr>
              <a:t>BVES will begin construction in 2022 contingent with permitting approvals for completion by the end of the year</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Currently no activities to report.</a:t>
            </a:r>
          </a:p>
          <a:p>
            <a:endParaRPr lang="en-US" sz="1100">
              <a:latin typeface="Segoe UI" panose="020B0502040204020203" pitchFamily="34" charset="0"/>
              <a:cs typeface="Segoe UI" panose="020B0502040204020203" pitchFamily="34" charset="0"/>
            </a:endParaRPr>
          </a:p>
          <a:p>
            <a:r>
              <a:rPr lang="en-US" sz="1000" b="1" u="sng">
                <a:latin typeface="Segoe UI" panose="020B0502040204020203" pitchFamily="34" charset="0"/>
                <a:cs typeface="Segoe UI" panose="020B0502040204020203" pitchFamily="34" charset="0"/>
              </a:rPr>
              <a:t>12.9 Circuit Miles Planned for 2021 Hardening: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Q4 2021 Goal: </a:t>
            </a:r>
            <a:r>
              <a:rPr lang="en-US" sz="1000">
                <a:latin typeface="Segoe UI" panose="020B0502040204020203" pitchFamily="34" charset="0"/>
                <a:cs typeface="Segoe UI" panose="020B0502040204020203" pitchFamily="34" charset="0"/>
              </a:rPr>
              <a:t>BVES was able to complete 12.3 lines miles by the close of Q4, meeting annual targets.</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met annual targets for its planned circuit mile hardening</a:t>
            </a:r>
            <a:endParaRPr sz="300">
              <a:latin typeface="Segoe UI" panose="020B0502040204020203" pitchFamily="34" charset="0"/>
              <a:cs typeface="Segoe UI" panose="020B0502040204020203" pitchFamily="34" charset="0"/>
            </a:endParaRPr>
          </a:p>
        </p:txBody>
      </p:sp>
      <p:sp>
        <p:nvSpPr>
          <p:cNvPr id="30" name="object 14">
            <a:extLst>
              <a:ext uri="{FF2B5EF4-FFF2-40B4-BE49-F238E27FC236}">
                <a16:creationId xmlns:a16="http://schemas.microsoft.com/office/drawing/2014/main" id="{522AFC53-23EC-465E-8135-E7C00DF5BBA3}"/>
              </a:ext>
            </a:extLst>
          </p:cNvPr>
          <p:cNvSpPr/>
          <p:nvPr/>
        </p:nvSpPr>
        <p:spPr>
          <a:xfrm>
            <a:off x="3613119" y="6698583"/>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31" name="object 15">
            <a:extLst>
              <a:ext uri="{FF2B5EF4-FFF2-40B4-BE49-F238E27FC236}">
                <a16:creationId xmlns:a16="http://schemas.microsoft.com/office/drawing/2014/main" id="{8CFB741D-D2E4-4DF0-B584-AD903B768DFF}"/>
              </a:ext>
            </a:extLst>
          </p:cNvPr>
          <p:cNvSpPr txBox="1"/>
          <p:nvPr/>
        </p:nvSpPr>
        <p:spPr>
          <a:xfrm>
            <a:off x="3843243" y="6685433"/>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2" name="object 16">
            <a:extLst>
              <a:ext uri="{FF2B5EF4-FFF2-40B4-BE49-F238E27FC236}">
                <a16:creationId xmlns:a16="http://schemas.microsoft.com/office/drawing/2014/main" id="{436EE98F-242D-403F-89AF-5CA197360636}"/>
              </a:ext>
            </a:extLst>
          </p:cNvPr>
          <p:cNvSpPr/>
          <p:nvPr/>
        </p:nvSpPr>
        <p:spPr>
          <a:xfrm>
            <a:off x="4424470" y="6707181"/>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33" name="object 17">
            <a:extLst>
              <a:ext uri="{FF2B5EF4-FFF2-40B4-BE49-F238E27FC236}">
                <a16:creationId xmlns:a16="http://schemas.microsoft.com/office/drawing/2014/main" id="{E082B448-A2F8-4BE6-BD0D-18D828066492}"/>
              </a:ext>
            </a:extLst>
          </p:cNvPr>
          <p:cNvSpPr txBox="1"/>
          <p:nvPr/>
        </p:nvSpPr>
        <p:spPr>
          <a:xfrm>
            <a:off x="4667749" y="6675499"/>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8" name="object 18">
            <a:extLst>
              <a:ext uri="{FF2B5EF4-FFF2-40B4-BE49-F238E27FC236}">
                <a16:creationId xmlns:a16="http://schemas.microsoft.com/office/drawing/2014/main" id="{C164C70F-1980-4ECE-92AA-E41F08F265DD}"/>
              </a:ext>
            </a:extLst>
          </p:cNvPr>
          <p:cNvSpPr/>
          <p:nvPr/>
        </p:nvSpPr>
        <p:spPr>
          <a:xfrm>
            <a:off x="1218552" y="669929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9" name="object 19">
            <a:extLst>
              <a:ext uri="{FF2B5EF4-FFF2-40B4-BE49-F238E27FC236}">
                <a16:creationId xmlns:a16="http://schemas.microsoft.com/office/drawing/2014/main" id="{17483EC8-B658-4CB2-868D-324C617F395A}"/>
              </a:ext>
            </a:extLst>
          </p:cNvPr>
          <p:cNvSpPr txBox="1"/>
          <p:nvPr/>
        </p:nvSpPr>
        <p:spPr>
          <a:xfrm>
            <a:off x="1420137" y="6680060"/>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40" name="object 20">
            <a:extLst>
              <a:ext uri="{FF2B5EF4-FFF2-40B4-BE49-F238E27FC236}">
                <a16:creationId xmlns:a16="http://schemas.microsoft.com/office/drawing/2014/main" id="{7463EC23-DF35-4162-82E8-7735669A684E}"/>
              </a:ext>
            </a:extLst>
          </p:cNvPr>
          <p:cNvSpPr/>
          <p:nvPr/>
        </p:nvSpPr>
        <p:spPr>
          <a:xfrm>
            <a:off x="2614010" y="6689411"/>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41" name="object 21">
            <a:extLst>
              <a:ext uri="{FF2B5EF4-FFF2-40B4-BE49-F238E27FC236}">
                <a16:creationId xmlns:a16="http://schemas.microsoft.com/office/drawing/2014/main" id="{88E31391-E03B-48B3-A088-5C9C6FD612A5}"/>
              </a:ext>
            </a:extLst>
          </p:cNvPr>
          <p:cNvSpPr/>
          <p:nvPr/>
        </p:nvSpPr>
        <p:spPr>
          <a:xfrm>
            <a:off x="321753" y="6691011"/>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42" name="object 22">
            <a:extLst>
              <a:ext uri="{FF2B5EF4-FFF2-40B4-BE49-F238E27FC236}">
                <a16:creationId xmlns:a16="http://schemas.microsoft.com/office/drawing/2014/main" id="{E85C2B55-FE02-4640-894F-F8FBA087AD2D}"/>
              </a:ext>
            </a:extLst>
          </p:cNvPr>
          <p:cNvSpPr txBox="1"/>
          <p:nvPr/>
        </p:nvSpPr>
        <p:spPr>
          <a:xfrm>
            <a:off x="528018" y="6671475"/>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43" name="object 19">
            <a:extLst>
              <a:ext uri="{FF2B5EF4-FFF2-40B4-BE49-F238E27FC236}">
                <a16:creationId xmlns:a16="http://schemas.microsoft.com/office/drawing/2014/main" id="{5263AE23-1135-438C-8985-B5DA18620776}"/>
              </a:ext>
            </a:extLst>
          </p:cNvPr>
          <p:cNvSpPr txBox="1"/>
          <p:nvPr/>
        </p:nvSpPr>
        <p:spPr>
          <a:xfrm>
            <a:off x="2784956" y="6690897"/>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48" name="TextBox 47">
            <a:extLst>
              <a:ext uri="{FF2B5EF4-FFF2-40B4-BE49-F238E27FC236}">
                <a16:creationId xmlns:a16="http://schemas.microsoft.com/office/drawing/2014/main" id="{A59EA8DD-F0FC-4660-8A54-94E82ABA45E0}"/>
              </a:ext>
            </a:extLst>
          </p:cNvPr>
          <p:cNvSpPr txBox="1"/>
          <p:nvPr/>
        </p:nvSpPr>
        <p:spPr>
          <a:xfrm>
            <a:off x="300625" y="1115434"/>
            <a:ext cx="1281171" cy="2462213"/>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Covered Conductor Installation</a:t>
            </a:r>
          </a:p>
          <a:p>
            <a:r>
              <a:rPr lang="en-US"/>
              <a:t>7.3.3.3</a:t>
            </a:r>
          </a:p>
          <a:p>
            <a:r>
              <a:rPr lang="en-US" sz="1050" b="1"/>
              <a:t>Covered Conductor Pilot</a:t>
            </a:r>
          </a:p>
          <a:p>
            <a:endParaRPr lang="en-US" sz="1050" b="1"/>
          </a:p>
          <a:p>
            <a:endParaRPr lang="en-US" sz="1050" b="1"/>
          </a:p>
          <a:p>
            <a:r>
              <a:rPr lang="en-US" sz="1050" b="1"/>
              <a:t>Radford Covered Conductor Replacement</a:t>
            </a:r>
          </a:p>
          <a:p>
            <a:endParaRPr lang="en-US" sz="500" b="1"/>
          </a:p>
          <a:p>
            <a:r>
              <a:rPr lang="en-US" sz="1050" b="1"/>
              <a:t>Covered Conductor Replacement Program</a:t>
            </a:r>
          </a:p>
          <a:p>
            <a:r>
              <a:rPr lang="en-US" sz="1400" b="1"/>
              <a:t>On Track</a:t>
            </a:r>
          </a:p>
        </p:txBody>
      </p:sp>
      <p:sp>
        <p:nvSpPr>
          <p:cNvPr id="50" name="TextBox 49">
            <a:extLst>
              <a:ext uri="{FF2B5EF4-FFF2-40B4-BE49-F238E27FC236}">
                <a16:creationId xmlns:a16="http://schemas.microsoft.com/office/drawing/2014/main" id="{E496BD43-92DA-4DF0-8144-B6B07C2F7B3A}"/>
              </a:ext>
            </a:extLst>
          </p:cNvPr>
          <p:cNvSpPr txBox="1"/>
          <p:nvPr/>
        </p:nvSpPr>
        <p:spPr>
          <a:xfrm>
            <a:off x="270093" y="3736328"/>
            <a:ext cx="2300088" cy="1500411"/>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900"/>
              <a:t>Distribution Pole Replacement and Reinforcement, Including with Composite Poles</a:t>
            </a:r>
          </a:p>
          <a:p>
            <a:r>
              <a:rPr lang="en-US" sz="900"/>
              <a:t>7.3.3.6</a:t>
            </a:r>
          </a:p>
          <a:p>
            <a:r>
              <a:rPr lang="en-US" sz="1050" b="1"/>
              <a:t>Pole Loading &amp; Replacement Program</a:t>
            </a:r>
          </a:p>
          <a:p>
            <a:r>
              <a:rPr lang="en-US" sz="1400" b="1"/>
              <a:t>216 Poles Replaced</a:t>
            </a:r>
          </a:p>
          <a:p>
            <a:endParaRPr lang="en-US" b="1"/>
          </a:p>
          <a:p>
            <a:r>
              <a:rPr lang="en-US" sz="1050" b="1"/>
              <a:t>Radford Covered Conductor Replacement</a:t>
            </a:r>
          </a:p>
        </p:txBody>
      </p:sp>
      <p:sp>
        <p:nvSpPr>
          <p:cNvPr id="72" name="TextBox 71">
            <a:extLst>
              <a:ext uri="{FF2B5EF4-FFF2-40B4-BE49-F238E27FC236}">
                <a16:creationId xmlns:a16="http://schemas.microsoft.com/office/drawing/2014/main" id="{922BAB1D-5DB7-46C2-B5BF-4EDF36199FB0}"/>
              </a:ext>
            </a:extLst>
          </p:cNvPr>
          <p:cNvSpPr txBox="1"/>
          <p:nvPr/>
        </p:nvSpPr>
        <p:spPr>
          <a:xfrm>
            <a:off x="5639144" y="1110311"/>
            <a:ext cx="1505366" cy="1523494"/>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Other Corrective Action</a:t>
            </a:r>
          </a:p>
          <a:p>
            <a:r>
              <a:rPr lang="en-US"/>
              <a:t>7.3.3.12</a:t>
            </a:r>
          </a:p>
          <a:p>
            <a:endParaRPr lang="en-US" sz="500" b="1"/>
          </a:p>
          <a:p>
            <a:r>
              <a:rPr lang="en-US" sz="1050" b="1"/>
              <a:t>Tree Attachment Removal Program</a:t>
            </a:r>
          </a:p>
          <a:p>
            <a:endParaRPr lang="en-US" sz="600" b="1"/>
          </a:p>
          <a:p>
            <a:endParaRPr lang="en-US" sz="600" b="1"/>
          </a:p>
          <a:p>
            <a:r>
              <a:rPr lang="en-US" sz="1050" b="1"/>
              <a:t>Evacuation Route Hardening</a:t>
            </a:r>
          </a:p>
          <a:p>
            <a:r>
              <a:rPr lang="en-US" sz="1400" b="1"/>
              <a:t>Complete</a:t>
            </a:r>
          </a:p>
        </p:txBody>
      </p:sp>
      <p:sp>
        <p:nvSpPr>
          <p:cNvPr id="79" name="object 13">
            <a:extLst>
              <a:ext uri="{FF2B5EF4-FFF2-40B4-BE49-F238E27FC236}">
                <a16:creationId xmlns:a16="http://schemas.microsoft.com/office/drawing/2014/main" id="{87A5A0FA-59EB-46E8-BB0A-64DDB279BB26}"/>
              </a:ext>
            </a:extLst>
          </p:cNvPr>
          <p:cNvSpPr txBox="1"/>
          <p:nvPr/>
        </p:nvSpPr>
        <p:spPr>
          <a:xfrm>
            <a:off x="2614010" y="3736328"/>
            <a:ext cx="9352277" cy="2600712"/>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100% Patrolled within the Service Area to Date: </a:t>
            </a:r>
          </a:p>
          <a:p>
            <a:r>
              <a:rPr lang="en-US" sz="1000" b="1">
                <a:latin typeface="Segoe UI"/>
                <a:cs typeface="Segoe UI"/>
              </a:rPr>
              <a:t>Volume vs Q4 2021 Goal:  </a:t>
            </a:r>
            <a:r>
              <a:rPr lang="en-US" sz="1000">
                <a:latin typeface="Segoe UI" panose="020B0502040204020203" pitchFamily="34" charset="0"/>
                <a:cs typeface="Segoe UI" panose="020B0502040204020203" pitchFamily="34" charset="0"/>
              </a:rPr>
              <a:t>The goal for Q4 was to have 200 poles replaced as part of the assessment process.  BVES has currently replaced 216 poles in 2021. This initiative is secondary to 7.3.3.13.</a:t>
            </a:r>
          </a:p>
          <a:p>
            <a:r>
              <a:rPr lang="en-US" sz="1000" b="1">
                <a:latin typeface="Segoe UI"/>
                <a:cs typeface="Segoe UI"/>
              </a:rPr>
              <a:t>Key Actions: </a:t>
            </a:r>
            <a:r>
              <a:rPr lang="en-US" sz="1000">
                <a:latin typeface="Segoe UI"/>
                <a:cs typeface="Segoe UI"/>
              </a:rPr>
              <a:t>BVES has meet its target of 200 by replacing 216 poles for 2021. </a:t>
            </a:r>
          </a:p>
          <a:p>
            <a:endParaRPr lang="en-US" sz="1000">
              <a:latin typeface="Segoe UI"/>
              <a:cs typeface="Segoe UI"/>
            </a:endParaRPr>
          </a:p>
          <a:p>
            <a:r>
              <a:rPr lang="en-US" sz="1000" b="1" u="sng">
                <a:latin typeface="Segoe UI" panose="020B0502040204020203" pitchFamily="34" charset="0"/>
                <a:cs typeface="Segoe UI" panose="020B0502040204020203" pitchFamily="34" charset="0"/>
              </a:rPr>
              <a:t>2.82 Circuit Miles Planned for 2022 Hardening: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2021 Goal: </a:t>
            </a:r>
            <a:r>
              <a:rPr lang="en-US" sz="1000">
                <a:latin typeface="Segoe UI" panose="020B0502040204020203" pitchFamily="34" charset="0"/>
                <a:cs typeface="Segoe UI" panose="020B0502040204020203" pitchFamily="34" charset="0"/>
              </a:rPr>
              <a:t>BVES will begin construction in 2022 contingent with permitting approvals for completion by the end of the year</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Currently no activities to report.</a:t>
            </a:r>
          </a:p>
          <a:p>
            <a:endParaRPr lang="en-US" sz="1000">
              <a:latin typeface="Segoe UI"/>
              <a:cs typeface="Segoe UI"/>
            </a:endParaRPr>
          </a:p>
          <a:p>
            <a:r>
              <a:rPr lang="en-US" sz="1000" b="1" u="sng">
                <a:latin typeface="Segoe UI" panose="020B0502040204020203" pitchFamily="34" charset="0"/>
                <a:cs typeface="Segoe UI" panose="020B0502040204020203" pitchFamily="34" charset="0"/>
              </a:rPr>
              <a:t>2020 Completed Route Hardening Pilot: </a:t>
            </a:r>
          </a:p>
          <a:p>
            <a:r>
              <a:rPr lang="en-US" sz="1000" b="1">
                <a:latin typeface="Segoe UI"/>
                <a:cs typeface="Segoe UI"/>
              </a:rPr>
              <a:t>Volume vs 2021 Goal:  </a:t>
            </a:r>
            <a:r>
              <a:rPr lang="en-US" sz="1000">
                <a:latin typeface="Segoe UI" panose="020B0502040204020203" pitchFamily="34" charset="0"/>
                <a:cs typeface="Segoe UI" panose="020B0502040204020203" pitchFamily="34" charset="0"/>
              </a:rPr>
              <a:t>The BVES does not have an established goal for this pilot as it was completed the year prior.</a:t>
            </a:r>
            <a:r>
              <a:rPr lang="en-US" sz="1000">
                <a:latin typeface="Segoe UI"/>
                <a:cs typeface="Segoe UI"/>
              </a:rPr>
              <a:t> </a:t>
            </a:r>
            <a:endParaRPr lang="en-US" sz="1000">
              <a:latin typeface="Segoe UI" panose="020B0502040204020203" pitchFamily="34" charset="0"/>
              <a:cs typeface="Segoe UI" panose="020B0502040204020203" pitchFamily="34" charset="0"/>
            </a:endParaRPr>
          </a:p>
          <a:p>
            <a:endParaRPr lang="en-US" sz="1000">
              <a:latin typeface="Segoe UI"/>
              <a:cs typeface="Segoe UI"/>
            </a:endParaRPr>
          </a:p>
          <a:p>
            <a:r>
              <a:rPr lang="en-US" sz="1000" b="1" u="sng">
                <a:latin typeface="Segoe UI" panose="020B0502040204020203" pitchFamily="34" charset="0"/>
                <a:cs typeface="Segoe UI" panose="020B0502040204020203" pitchFamily="34" charset="0"/>
              </a:rPr>
              <a:t>400 Poles Hardened on Route to Date: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2021 Goal: </a:t>
            </a:r>
            <a:r>
              <a:rPr lang="en-US" sz="1000">
                <a:latin typeface="Segoe UI" panose="020B0502040204020203" pitchFamily="34" charset="0"/>
                <a:cs typeface="Segoe UI" panose="020B0502040204020203" pitchFamily="34" charset="0"/>
              </a:rPr>
              <a:t>BVES initiated a pilot program to test fire-resistant solutions to protect wood poles. 400 of 400 wood poles were hardening with a wire mesh protective coating.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The target for 2021 was hit at the close of Q2.  BVES achieved its goal of 400 poles hardened in 2021</a:t>
            </a:r>
          </a:p>
          <a:p>
            <a:endParaRPr sz="900">
              <a:latin typeface="Segoe UI" panose="020B0502040204020203" pitchFamily="34" charset="0"/>
              <a:cs typeface="Segoe UI" panose="020B0502040204020203" pitchFamily="34" charset="0"/>
            </a:endParaRPr>
          </a:p>
        </p:txBody>
      </p:sp>
      <p:sp>
        <p:nvSpPr>
          <p:cNvPr id="84" name="object 13">
            <a:extLst>
              <a:ext uri="{FF2B5EF4-FFF2-40B4-BE49-F238E27FC236}">
                <a16:creationId xmlns:a16="http://schemas.microsoft.com/office/drawing/2014/main" id="{28EB6797-258C-426F-AA4F-87A295951E1C}"/>
              </a:ext>
            </a:extLst>
          </p:cNvPr>
          <p:cNvSpPr txBox="1"/>
          <p:nvPr/>
        </p:nvSpPr>
        <p:spPr>
          <a:xfrm>
            <a:off x="7182436" y="1110242"/>
            <a:ext cx="4838111" cy="1985159"/>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Completion Toward 70 Attachment Removals for the Year: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2021 Goal: </a:t>
            </a:r>
            <a:r>
              <a:rPr lang="en-US" sz="1000">
                <a:latin typeface="Segoe UI" panose="020B0502040204020203" pitchFamily="34" charset="0"/>
                <a:cs typeface="Segoe UI" panose="020B0502040204020203" pitchFamily="34" charset="0"/>
              </a:rPr>
              <a:t>Due to constraints BVES adjusted its target for the year to 70 and moved all 70 tree attachment removals to Q4</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was able to remove 74 tree attachments meeting its goal of 70 tree attachments for 2021</a:t>
            </a:r>
          </a:p>
          <a:p>
            <a:endParaRPr lang="en-US" sz="600">
              <a:latin typeface="Segoe UI" panose="020B0502040204020203" pitchFamily="34" charset="0"/>
              <a:cs typeface="Segoe UI" panose="020B0502040204020203" pitchFamily="34" charset="0"/>
            </a:endParaRPr>
          </a:p>
          <a:p>
            <a:r>
              <a:rPr lang="en-US" sz="1000" b="1" u="sng">
                <a:latin typeface="Segoe UI" panose="020B0502040204020203" pitchFamily="34" charset="0"/>
                <a:cs typeface="Segoe UI" panose="020B0502040204020203" pitchFamily="34" charset="0"/>
              </a:rPr>
              <a:t>400 Poles Hardened on Route to Date: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2021 Goal: </a:t>
            </a:r>
            <a:r>
              <a:rPr lang="en-US" sz="1000">
                <a:latin typeface="Segoe UI" panose="020B0502040204020203" pitchFamily="34" charset="0"/>
                <a:cs typeface="Segoe UI" panose="020B0502040204020203" pitchFamily="34" charset="0"/>
              </a:rPr>
              <a:t>BVES initiated a pilot program to test fire-resistant solutions to protect wood poles. 400 of 400 wood poles were hardening with a wire mesh protective coating.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The target for 2021 was hit at the close of Q2.  BVES achieved its goal of 400 poles hardened in 2021. No activities occurred in Q4 as the targets were met in a prior quarter.</a:t>
            </a:r>
            <a:endParaRPr lang="en-US" sz="900">
              <a:latin typeface="Segoe UI" panose="020B0502040204020203" pitchFamily="34" charset="0"/>
              <a:cs typeface="Segoe UI" panose="020B0502040204020203" pitchFamily="34" charset="0"/>
            </a:endParaRPr>
          </a:p>
          <a:p>
            <a:endParaRPr sz="300">
              <a:latin typeface="Segoe UI" panose="020B0502040204020203" pitchFamily="34" charset="0"/>
              <a:cs typeface="Segoe UI" panose="020B0502040204020203" pitchFamily="34" charset="0"/>
            </a:endParaRPr>
          </a:p>
        </p:txBody>
      </p:sp>
      <p:sp>
        <p:nvSpPr>
          <p:cNvPr id="90" name="Oval 89">
            <a:extLst>
              <a:ext uri="{FF2B5EF4-FFF2-40B4-BE49-F238E27FC236}">
                <a16:creationId xmlns:a16="http://schemas.microsoft.com/office/drawing/2014/main" id="{2C7B7CB9-774F-49E8-89DD-E4F2BB352C1D}"/>
              </a:ext>
            </a:extLst>
          </p:cNvPr>
          <p:cNvSpPr/>
          <p:nvPr/>
        </p:nvSpPr>
        <p:spPr>
          <a:xfrm>
            <a:off x="5528498" y="2104302"/>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2</a:t>
            </a:r>
          </a:p>
        </p:txBody>
      </p:sp>
      <p:sp>
        <p:nvSpPr>
          <p:cNvPr id="49" name="Oval 48">
            <a:extLst>
              <a:ext uri="{FF2B5EF4-FFF2-40B4-BE49-F238E27FC236}">
                <a16:creationId xmlns:a16="http://schemas.microsoft.com/office/drawing/2014/main" id="{42D20A67-683D-4715-8E30-283AFDE57EFE}"/>
              </a:ext>
            </a:extLst>
          </p:cNvPr>
          <p:cNvSpPr/>
          <p:nvPr/>
        </p:nvSpPr>
        <p:spPr>
          <a:xfrm>
            <a:off x="207163" y="2835080"/>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3</a:t>
            </a:r>
          </a:p>
        </p:txBody>
      </p:sp>
      <p:sp>
        <p:nvSpPr>
          <p:cNvPr id="52" name="TextBox 51">
            <a:extLst>
              <a:ext uri="{FF2B5EF4-FFF2-40B4-BE49-F238E27FC236}">
                <a16:creationId xmlns:a16="http://schemas.microsoft.com/office/drawing/2014/main" id="{91560828-A90E-4AB9-9B87-36EC4D8B9D0E}"/>
              </a:ext>
            </a:extLst>
          </p:cNvPr>
          <p:cNvSpPr txBox="1"/>
          <p:nvPr/>
        </p:nvSpPr>
        <p:spPr>
          <a:xfrm>
            <a:off x="311189" y="1635575"/>
            <a:ext cx="1270607" cy="415498"/>
          </a:xfrm>
          <a:prstGeom prst="rect">
            <a:avLst/>
          </a:prstGeom>
          <a:solidFill>
            <a:srgbClr val="CC66FF"/>
          </a:solidFill>
          <a:ln>
            <a:solidFill>
              <a:srgbClr val="CC66FF"/>
            </a:solidFill>
          </a:ln>
        </p:spPr>
        <p:txBody>
          <a:bodyPr wrap="square" rtlCol="0">
            <a:spAutoFit/>
          </a:bodyPr>
          <a:lstStyle/>
          <a:p>
            <a:pPr algn="ctr"/>
            <a:r>
              <a:rPr lang="en-US" sz="1050" b="1"/>
              <a:t>Covered Conductor Program - Pilot</a:t>
            </a:r>
          </a:p>
        </p:txBody>
      </p:sp>
      <p:sp>
        <p:nvSpPr>
          <p:cNvPr id="46" name="Oval 45">
            <a:extLst>
              <a:ext uri="{FF2B5EF4-FFF2-40B4-BE49-F238E27FC236}">
                <a16:creationId xmlns:a16="http://schemas.microsoft.com/office/drawing/2014/main" id="{C2C48486-B2E5-448A-AFDF-209E6C16D122}"/>
              </a:ext>
            </a:extLst>
          </p:cNvPr>
          <p:cNvSpPr/>
          <p:nvPr/>
        </p:nvSpPr>
        <p:spPr>
          <a:xfrm>
            <a:off x="212450" y="1696119"/>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1</a:t>
            </a:r>
          </a:p>
        </p:txBody>
      </p:sp>
      <p:sp>
        <p:nvSpPr>
          <p:cNvPr id="47" name="Oval 46">
            <a:extLst>
              <a:ext uri="{FF2B5EF4-FFF2-40B4-BE49-F238E27FC236}">
                <a16:creationId xmlns:a16="http://schemas.microsoft.com/office/drawing/2014/main" id="{FCCFFAB3-609E-4DE3-8EC5-457EA8685519}"/>
              </a:ext>
            </a:extLst>
          </p:cNvPr>
          <p:cNvSpPr/>
          <p:nvPr/>
        </p:nvSpPr>
        <p:spPr>
          <a:xfrm>
            <a:off x="220857" y="2233458"/>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2</a:t>
            </a:r>
          </a:p>
        </p:txBody>
      </p:sp>
      <p:sp>
        <p:nvSpPr>
          <p:cNvPr id="55" name="Oval 54">
            <a:extLst>
              <a:ext uri="{FF2B5EF4-FFF2-40B4-BE49-F238E27FC236}">
                <a16:creationId xmlns:a16="http://schemas.microsoft.com/office/drawing/2014/main" id="{F56D1D38-2655-478F-A62B-70770546B10F}"/>
              </a:ext>
            </a:extLst>
          </p:cNvPr>
          <p:cNvSpPr/>
          <p:nvPr/>
        </p:nvSpPr>
        <p:spPr>
          <a:xfrm>
            <a:off x="187257" y="4863944"/>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2</a:t>
            </a:r>
          </a:p>
        </p:txBody>
      </p:sp>
      <p:sp>
        <p:nvSpPr>
          <p:cNvPr id="57" name="TextBox 56">
            <a:extLst>
              <a:ext uri="{FF2B5EF4-FFF2-40B4-BE49-F238E27FC236}">
                <a16:creationId xmlns:a16="http://schemas.microsoft.com/office/drawing/2014/main" id="{47FD37B2-CB23-462A-AEA3-51CB45023178}"/>
              </a:ext>
            </a:extLst>
          </p:cNvPr>
          <p:cNvSpPr txBox="1"/>
          <p:nvPr/>
        </p:nvSpPr>
        <p:spPr>
          <a:xfrm>
            <a:off x="270093" y="5234305"/>
            <a:ext cx="2300088" cy="253916"/>
          </a:xfrm>
          <a:prstGeom prst="rect">
            <a:avLst/>
          </a:prstGeom>
          <a:solidFill>
            <a:srgbClr val="CC66FF"/>
          </a:solidFill>
          <a:ln>
            <a:solidFill>
              <a:schemeClr val="tx1"/>
            </a:solidFill>
          </a:ln>
        </p:spPr>
        <p:txBody>
          <a:bodyPr wrap="square" rtlCol="0">
            <a:spAutoFit/>
          </a:bodyPr>
          <a:lstStyle/>
          <a:p>
            <a:pPr algn="ctr"/>
            <a:r>
              <a:rPr lang="en-US" sz="1050" b="1"/>
              <a:t>Evacuation Route Hardening- Pilot</a:t>
            </a:r>
          </a:p>
        </p:txBody>
      </p:sp>
      <p:sp>
        <p:nvSpPr>
          <p:cNvPr id="53" name="Oval 52">
            <a:extLst>
              <a:ext uri="{FF2B5EF4-FFF2-40B4-BE49-F238E27FC236}">
                <a16:creationId xmlns:a16="http://schemas.microsoft.com/office/drawing/2014/main" id="{629843BB-C958-4005-94C7-E4AD7B2DAB6C}"/>
              </a:ext>
            </a:extLst>
          </p:cNvPr>
          <p:cNvSpPr/>
          <p:nvPr/>
        </p:nvSpPr>
        <p:spPr>
          <a:xfrm>
            <a:off x="199096" y="5245142"/>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3</a:t>
            </a:r>
          </a:p>
        </p:txBody>
      </p:sp>
      <p:sp>
        <p:nvSpPr>
          <p:cNvPr id="34" name="TextBox 33">
            <a:extLst>
              <a:ext uri="{FF2B5EF4-FFF2-40B4-BE49-F238E27FC236}">
                <a16:creationId xmlns:a16="http://schemas.microsoft.com/office/drawing/2014/main" id="{9292D079-0C42-4504-8E79-748E6B15985B}"/>
              </a:ext>
            </a:extLst>
          </p:cNvPr>
          <p:cNvSpPr txBox="1"/>
          <p:nvPr/>
        </p:nvSpPr>
        <p:spPr>
          <a:xfrm>
            <a:off x="300625" y="5484817"/>
            <a:ext cx="2264599" cy="469359"/>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b="1"/>
              <a:t>Evacuation Route Hardening</a:t>
            </a:r>
          </a:p>
          <a:p>
            <a:r>
              <a:rPr lang="en-US" sz="1400" b="1"/>
              <a:t>400 Poles Hardened in 2021</a:t>
            </a:r>
          </a:p>
        </p:txBody>
      </p:sp>
      <p:sp>
        <p:nvSpPr>
          <p:cNvPr id="56" name="Oval 55">
            <a:extLst>
              <a:ext uri="{FF2B5EF4-FFF2-40B4-BE49-F238E27FC236}">
                <a16:creationId xmlns:a16="http://schemas.microsoft.com/office/drawing/2014/main" id="{7FBC11A6-0FB6-46CF-BFD4-12A9FD4E4347}"/>
              </a:ext>
            </a:extLst>
          </p:cNvPr>
          <p:cNvSpPr/>
          <p:nvPr/>
        </p:nvSpPr>
        <p:spPr>
          <a:xfrm>
            <a:off x="192361" y="5611927"/>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4</a:t>
            </a:r>
          </a:p>
        </p:txBody>
      </p:sp>
      <p:sp>
        <p:nvSpPr>
          <p:cNvPr id="35" name="TextBox 34">
            <a:extLst>
              <a:ext uri="{FF2B5EF4-FFF2-40B4-BE49-F238E27FC236}">
                <a16:creationId xmlns:a16="http://schemas.microsoft.com/office/drawing/2014/main" id="{CE897F9B-D65A-4687-B39F-7669AF3C44A4}"/>
              </a:ext>
            </a:extLst>
          </p:cNvPr>
          <p:cNvSpPr txBox="1"/>
          <p:nvPr/>
        </p:nvSpPr>
        <p:spPr>
          <a:xfrm>
            <a:off x="5639144" y="1482332"/>
            <a:ext cx="1505366" cy="415498"/>
          </a:xfrm>
          <a:prstGeom prst="rect">
            <a:avLst/>
          </a:prstGeom>
          <a:solidFill>
            <a:srgbClr val="5B9BD4"/>
          </a:solidFill>
          <a:ln>
            <a:noFill/>
          </a:ln>
        </p:spPr>
        <p:txBody>
          <a:bodyPr wrap="square" rtlCol="0">
            <a:spAutoFit/>
          </a:bodyPr>
          <a:lstStyle/>
          <a:p>
            <a:pPr algn="ctr"/>
            <a:r>
              <a:rPr lang="en-US" sz="1050" b="1"/>
              <a:t>Tree Attachment Removal Program</a:t>
            </a:r>
          </a:p>
        </p:txBody>
      </p:sp>
      <p:sp>
        <p:nvSpPr>
          <p:cNvPr id="89" name="Oval 88">
            <a:extLst>
              <a:ext uri="{FF2B5EF4-FFF2-40B4-BE49-F238E27FC236}">
                <a16:creationId xmlns:a16="http://schemas.microsoft.com/office/drawing/2014/main" id="{A97DCE8F-8B5B-4B35-9965-EFC9129525A0}"/>
              </a:ext>
            </a:extLst>
          </p:cNvPr>
          <p:cNvSpPr/>
          <p:nvPr/>
        </p:nvSpPr>
        <p:spPr>
          <a:xfrm>
            <a:off x="5528498" y="1560231"/>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1</a:t>
            </a:r>
          </a:p>
        </p:txBody>
      </p:sp>
      <p:sp>
        <p:nvSpPr>
          <p:cNvPr id="36" name="TextBox 35">
            <a:extLst>
              <a:ext uri="{FF2B5EF4-FFF2-40B4-BE49-F238E27FC236}">
                <a16:creationId xmlns:a16="http://schemas.microsoft.com/office/drawing/2014/main" id="{D12D7836-67AF-4308-9615-17CD850034CD}"/>
              </a:ext>
            </a:extLst>
          </p:cNvPr>
          <p:cNvSpPr txBox="1"/>
          <p:nvPr/>
        </p:nvSpPr>
        <p:spPr>
          <a:xfrm>
            <a:off x="265137" y="4322824"/>
            <a:ext cx="2300087" cy="469359"/>
          </a:xfrm>
          <a:prstGeom prst="rect">
            <a:avLst/>
          </a:prstGeom>
          <a:solidFill>
            <a:srgbClr val="5B9BD4"/>
          </a:solidFill>
          <a:ln>
            <a:noFill/>
          </a:ln>
        </p:spPr>
        <p:txBody>
          <a:bodyPr wrap="square" rtlCol="0">
            <a:spAutoFit/>
          </a:bodyPr>
          <a:lstStyle/>
          <a:p>
            <a:pPr algn="ctr"/>
            <a:r>
              <a:rPr lang="en-US" sz="1050" b="1"/>
              <a:t>Pole Loading &amp; Replacement Program</a:t>
            </a:r>
          </a:p>
          <a:p>
            <a:pPr algn="ctr"/>
            <a:r>
              <a:rPr lang="en-US" sz="1400" b="1"/>
              <a:t>216 Poles Replaced</a:t>
            </a:r>
          </a:p>
        </p:txBody>
      </p:sp>
      <p:sp>
        <p:nvSpPr>
          <p:cNvPr id="54" name="Oval 53">
            <a:extLst>
              <a:ext uri="{FF2B5EF4-FFF2-40B4-BE49-F238E27FC236}">
                <a16:creationId xmlns:a16="http://schemas.microsoft.com/office/drawing/2014/main" id="{8456C8B5-B24F-44A6-AFB1-9D6F8233FECF}"/>
              </a:ext>
            </a:extLst>
          </p:cNvPr>
          <p:cNvSpPr/>
          <p:nvPr/>
        </p:nvSpPr>
        <p:spPr>
          <a:xfrm>
            <a:off x="171451" y="4428642"/>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1</a:t>
            </a:r>
          </a:p>
        </p:txBody>
      </p:sp>
    </p:spTree>
    <p:extLst>
      <p:ext uri="{BB962C8B-B14F-4D97-AF65-F5344CB8AC3E}">
        <p14:creationId xmlns:p14="http://schemas.microsoft.com/office/powerpoint/2010/main" val="4021405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5460388"/>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7" y="756937"/>
            <a:ext cx="4517965" cy="553998"/>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7.3.3 - Grid Design &amp; System Hardening Initiatives</a:t>
            </a:r>
            <a:endParaRPr>
              <a:latin typeface="Segoe UI"/>
              <a:cs typeface="Segoe UI"/>
            </a:endParaRPr>
          </a:p>
        </p:txBody>
      </p:sp>
      <p:sp>
        <p:nvSpPr>
          <p:cNvPr id="30" name="object 14">
            <a:extLst>
              <a:ext uri="{FF2B5EF4-FFF2-40B4-BE49-F238E27FC236}">
                <a16:creationId xmlns:a16="http://schemas.microsoft.com/office/drawing/2014/main" id="{522AFC53-23EC-465E-8135-E7C00DF5BBA3}"/>
              </a:ext>
            </a:extLst>
          </p:cNvPr>
          <p:cNvSpPr/>
          <p:nvPr/>
        </p:nvSpPr>
        <p:spPr>
          <a:xfrm>
            <a:off x="3613119" y="6698583"/>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31" name="object 15">
            <a:extLst>
              <a:ext uri="{FF2B5EF4-FFF2-40B4-BE49-F238E27FC236}">
                <a16:creationId xmlns:a16="http://schemas.microsoft.com/office/drawing/2014/main" id="{8CFB741D-D2E4-4DF0-B584-AD903B768DFF}"/>
              </a:ext>
            </a:extLst>
          </p:cNvPr>
          <p:cNvSpPr txBox="1"/>
          <p:nvPr/>
        </p:nvSpPr>
        <p:spPr>
          <a:xfrm>
            <a:off x="3843243" y="6685433"/>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2" name="object 16">
            <a:extLst>
              <a:ext uri="{FF2B5EF4-FFF2-40B4-BE49-F238E27FC236}">
                <a16:creationId xmlns:a16="http://schemas.microsoft.com/office/drawing/2014/main" id="{436EE98F-242D-403F-89AF-5CA197360636}"/>
              </a:ext>
            </a:extLst>
          </p:cNvPr>
          <p:cNvSpPr/>
          <p:nvPr/>
        </p:nvSpPr>
        <p:spPr>
          <a:xfrm>
            <a:off x="4424470" y="6707181"/>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33" name="object 17">
            <a:extLst>
              <a:ext uri="{FF2B5EF4-FFF2-40B4-BE49-F238E27FC236}">
                <a16:creationId xmlns:a16="http://schemas.microsoft.com/office/drawing/2014/main" id="{E082B448-A2F8-4BE6-BD0D-18D828066492}"/>
              </a:ext>
            </a:extLst>
          </p:cNvPr>
          <p:cNvSpPr txBox="1"/>
          <p:nvPr/>
        </p:nvSpPr>
        <p:spPr>
          <a:xfrm>
            <a:off x="4667749" y="6675499"/>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8" name="object 18">
            <a:extLst>
              <a:ext uri="{FF2B5EF4-FFF2-40B4-BE49-F238E27FC236}">
                <a16:creationId xmlns:a16="http://schemas.microsoft.com/office/drawing/2014/main" id="{C164C70F-1980-4ECE-92AA-E41F08F265DD}"/>
              </a:ext>
            </a:extLst>
          </p:cNvPr>
          <p:cNvSpPr/>
          <p:nvPr/>
        </p:nvSpPr>
        <p:spPr>
          <a:xfrm>
            <a:off x="1218552" y="669929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9" name="object 19">
            <a:extLst>
              <a:ext uri="{FF2B5EF4-FFF2-40B4-BE49-F238E27FC236}">
                <a16:creationId xmlns:a16="http://schemas.microsoft.com/office/drawing/2014/main" id="{17483EC8-B658-4CB2-868D-324C617F395A}"/>
              </a:ext>
            </a:extLst>
          </p:cNvPr>
          <p:cNvSpPr txBox="1"/>
          <p:nvPr/>
        </p:nvSpPr>
        <p:spPr>
          <a:xfrm>
            <a:off x="1420137" y="6680060"/>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40" name="object 20">
            <a:extLst>
              <a:ext uri="{FF2B5EF4-FFF2-40B4-BE49-F238E27FC236}">
                <a16:creationId xmlns:a16="http://schemas.microsoft.com/office/drawing/2014/main" id="{7463EC23-DF35-4162-82E8-7735669A684E}"/>
              </a:ext>
            </a:extLst>
          </p:cNvPr>
          <p:cNvSpPr/>
          <p:nvPr/>
        </p:nvSpPr>
        <p:spPr>
          <a:xfrm>
            <a:off x="2614010" y="6689411"/>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41" name="object 21">
            <a:extLst>
              <a:ext uri="{FF2B5EF4-FFF2-40B4-BE49-F238E27FC236}">
                <a16:creationId xmlns:a16="http://schemas.microsoft.com/office/drawing/2014/main" id="{88E31391-E03B-48B3-A088-5C9C6FD612A5}"/>
              </a:ext>
            </a:extLst>
          </p:cNvPr>
          <p:cNvSpPr/>
          <p:nvPr/>
        </p:nvSpPr>
        <p:spPr>
          <a:xfrm>
            <a:off x="321753" y="6691011"/>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42" name="object 22">
            <a:extLst>
              <a:ext uri="{FF2B5EF4-FFF2-40B4-BE49-F238E27FC236}">
                <a16:creationId xmlns:a16="http://schemas.microsoft.com/office/drawing/2014/main" id="{E85C2B55-FE02-4640-894F-F8FBA087AD2D}"/>
              </a:ext>
            </a:extLst>
          </p:cNvPr>
          <p:cNvSpPr txBox="1"/>
          <p:nvPr/>
        </p:nvSpPr>
        <p:spPr>
          <a:xfrm>
            <a:off x="528018" y="6671475"/>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43" name="object 19">
            <a:extLst>
              <a:ext uri="{FF2B5EF4-FFF2-40B4-BE49-F238E27FC236}">
                <a16:creationId xmlns:a16="http://schemas.microsoft.com/office/drawing/2014/main" id="{5263AE23-1135-438C-8985-B5DA18620776}"/>
              </a:ext>
            </a:extLst>
          </p:cNvPr>
          <p:cNvSpPr txBox="1"/>
          <p:nvPr/>
        </p:nvSpPr>
        <p:spPr>
          <a:xfrm>
            <a:off x="2784956" y="6690897"/>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51" name="TextBox 50">
            <a:extLst>
              <a:ext uri="{FF2B5EF4-FFF2-40B4-BE49-F238E27FC236}">
                <a16:creationId xmlns:a16="http://schemas.microsoft.com/office/drawing/2014/main" id="{E442FF3C-7366-464D-99FD-1B8B1F0DD48A}"/>
              </a:ext>
            </a:extLst>
          </p:cNvPr>
          <p:cNvSpPr txBox="1"/>
          <p:nvPr/>
        </p:nvSpPr>
        <p:spPr>
          <a:xfrm>
            <a:off x="316532" y="1190003"/>
            <a:ext cx="1925224" cy="83099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a:t>Expulsive Fuse Replacement</a:t>
            </a:r>
          </a:p>
          <a:p>
            <a:r>
              <a:rPr lang="en-US" sz="1050"/>
              <a:t>7.3.3.7</a:t>
            </a:r>
          </a:p>
          <a:p>
            <a:r>
              <a:rPr lang="en-US" sz="1100" b="1"/>
              <a:t>Fuse Replacement Program </a:t>
            </a:r>
          </a:p>
          <a:p>
            <a:r>
              <a:rPr lang="en-US" sz="1600" b="1"/>
              <a:t>0 Remaining</a:t>
            </a:r>
          </a:p>
        </p:txBody>
      </p:sp>
      <p:sp>
        <p:nvSpPr>
          <p:cNvPr id="69" name="TextBox 68">
            <a:extLst>
              <a:ext uri="{FF2B5EF4-FFF2-40B4-BE49-F238E27FC236}">
                <a16:creationId xmlns:a16="http://schemas.microsoft.com/office/drawing/2014/main" id="{33776BB8-1B5F-4FA8-A08C-CA62F116561E}"/>
              </a:ext>
            </a:extLst>
          </p:cNvPr>
          <p:cNvSpPr txBox="1"/>
          <p:nvPr/>
        </p:nvSpPr>
        <p:spPr>
          <a:xfrm>
            <a:off x="316532" y="3392733"/>
            <a:ext cx="1923413" cy="1154162"/>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a:t>Installation of System Automation Equipment</a:t>
            </a:r>
          </a:p>
          <a:p>
            <a:r>
              <a:rPr lang="en-US" sz="1050"/>
              <a:t>7.3.3.9</a:t>
            </a:r>
          </a:p>
          <a:p>
            <a:r>
              <a:rPr lang="en-US" sz="1100" b="1"/>
              <a:t>Grid Automation Program</a:t>
            </a:r>
            <a:r>
              <a:rPr lang="en-US" sz="1050" b="1">
                <a:solidFill>
                  <a:schemeClr val="bg1"/>
                </a:solidFill>
              </a:rPr>
              <a:t> [Primary]</a:t>
            </a:r>
          </a:p>
          <a:p>
            <a:r>
              <a:rPr lang="en-US" sz="1600" b="1">
                <a:solidFill>
                  <a:schemeClr val="tx1"/>
                </a:solidFill>
              </a:rPr>
              <a:t>10</a:t>
            </a:r>
            <a:r>
              <a:rPr lang="en-US" sz="1600" b="1"/>
              <a:t>% Reached</a:t>
            </a:r>
          </a:p>
        </p:txBody>
      </p:sp>
      <p:sp>
        <p:nvSpPr>
          <p:cNvPr id="71" name="TextBox 70">
            <a:extLst>
              <a:ext uri="{FF2B5EF4-FFF2-40B4-BE49-F238E27FC236}">
                <a16:creationId xmlns:a16="http://schemas.microsoft.com/office/drawing/2014/main" id="{1B01D6D3-8793-49D5-B03B-43723F38DE35}"/>
              </a:ext>
            </a:extLst>
          </p:cNvPr>
          <p:cNvSpPr txBox="1"/>
          <p:nvPr/>
        </p:nvSpPr>
        <p:spPr>
          <a:xfrm>
            <a:off x="316533" y="2175472"/>
            <a:ext cx="1923412" cy="1123384"/>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a:t>Mitigation of Impact on Customers and Other Residents Affected During PSPS Events</a:t>
            </a:r>
          </a:p>
          <a:p>
            <a:r>
              <a:rPr lang="en-US" sz="1050"/>
              <a:t>7.3.3.11</a:t>
            </a:r>
          </a:p>
          <a:p>
            <a:r>
              <a:rPr lang="en-US" sz="1100" b="1"/>
              <a:t>Energy Storage Project</a:t>
            </a:r>
          </a:p>
          <a:p>
            <a:r>
              <a:rPr lang="en-US" sz="1400" b="1"/>
              <a:t>Planned</a:t>
            </a:r>
          </a:p>
        </p:txBody>
      </p:sp>
      <p:sp>
        <p:nvSpPr>
          <p:cNvPr id="80" name="object 13">
            <a:extLst>
              <a:ext uri="{FF2B5EF4-FFF2-40B4-BE49-F238E27FC236}">
                <a16:creationId xmlns:a16="http://schemas.microsoft.com/office/drawing/2014/main" id="{C34BC88E-4BD3-4C75-84AE-2DDC050C75A4}"/>
              </a:ext>
            </a:extLst>
          </p:cNvPr>
          <p:cNvSpPr txBox="1"/>
          <p:nvPr/>
        </p:nvSpPr>
        <p:spPr>
          <a:xfrm>
            <a:off x="2281577" y="1168484"/>
            <a:ext cx="3597857" cy="769441"/>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0 Conventional Fuses Remaining: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2021 Goal: </a:t>
            </a:r>
            <a:r>
              <a:rPr lang="en-US" sz="1000">
                <a:latin typeface="Segoe UI" panose="020B0502040204020203" pitchFamily="34" charset="0"/>
                <a:cs typeface="Segoe UI" panose="020B0502040204020203" pitchFamily="34" charset="0"/>
              </a:rPr>
              <a:t>BVES replaced 3,114 conventional expulsion fuses with 2,578 current limiting fuses (non-expulsion fuses) and 536 electronic fuses.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completed this initiative.</a:t>
            </a:r>
            <a:endParaRPr sz="300">
              <a:latin typeface="Segoe UI" panose="020B0502040204020203" pitchFamily="34" charset="0"/>
              <a:cs typeface="Segoe UI" panose="020B0502040204020203" pitchFamily="34" charset="0"/>
            </a:endParaRPr>
          </a:p>
        </p:txBody>
      </p:sp>
      <p:sp>
        <p:nvSpPr>
          <p:cNvPr id="81" name="object 13">
            <a:extLst>
              <a:ext uri="{FF2B5EF4-FFF2-40B4-BE49-F238E27FC236}">
                <a16:creationId xmlns:a16="http://schemas.microsoft.com/office/drawing/2014/main" id="{AFFD2771-3FE8-4CFD-B519-10D2BFF888F3}"/>
              </a:ext>
            </a:extLst>
          </p:cNvPr>
          <p:cNvSpPr txBox="1"/>
          <p:nvPr/>
        </p:nvSpPr>
        <p:spPr>
          <a:xfrm>
            <a:off x="2281577" y="2159262"/>
            <a:ext cx="3540833" cy="769441"/>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8 MW/ 4 MWh Energy Storage Facility Planned in 2023: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2021 Goal: </a:t>
            </a:r>
            <a:r>
              <a:rPr lang="en-US" sz="1000">
                <a:latin typeface="Segoe UI" panose="020B0502040204020203" pitchFamily="34" charset="0"/>
                <a:cs typeface="Segoe UI" panose="020B0502040204020203" pitchFamily="34" charset="0"/>
              </a:rPr>
              <a:t>BVES has began working to select the appropriate site and contracting needs to plan for construction/operation by mid-2023.</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is on track with this initiative.</a:t>
            </a:r>
            <a:endParaRPr sz="1000">
              <a:latin typeface="Segoe UI" panose="020B0502040204020203" pitchFamily="34" charset="0"/>
              <a:cs typeface="Segoe UI" panose="020B0502040204020203" pitchFamily="34" charset="0"/>
            </a:endParaRPr>
          </a:p>
        </p:txBody>
      </p:sp>
      <p:sp>
        <p:nvSpPr>
          <p:cNvPr id="83" name="object 13">
            <a:extLst>
              <a:ext uri="{FF2B5EF4-FFF2-40B4-BE49-F238E27FC236}">
                <a16:creationId xmlns:a16="http://schemas.microsoft.com/office/drawing/2014/main" id="{CD90A2CD-4648-4A43-A62F-F65D4604D0CE}"/>
              </a:ext>
            </a:extLst>
          </p:cNvPr>
          <p:cNvSpPr txBox="1"/>
          <p:nvPr/>
        </p:nvSpPr>
        <p:spPr>
          <a:xfrm>
            <a:off x="2294714" y="3386128"/>
            <a:ext cx="3540833" cy="615553"/>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10% Annual Target for Grid Automation: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Q4 2021 Goal: </a:t>
            </a:r>
            <a:r>
              <a:rPr lang="en-US" sz="1000">
                <a:latin typeface="Segoe UI" panose="020B0502040204020203" pitchFamily="34" charset="0"/>
                <a:cs typeface="Segoe UI" panose="020B0502040204020203" pitchFamily="34" charset="0"/>
              </a:rPr>
              <a:t>BVES has reached 10% of the milestone for this initiative in Q4, which is on track with goals.</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Currently on track to complete annual targets.</a:t>
            </a:r>
            <a:endParaRPr sz="1000">
              <a:latin typeface="Segoe UI" panose="020B0502040204020203" pitchFamily="34" charset="0"/>
              <a:cs typeface="Segoe UI" panose="020B0502040204020203" pitchFamily="34" charset="0"/>
            </a:endParaRPr>
          </a:p>
        </p:txBody>
      </p:sp>
      <p:sp>
        <p:nvSpPr>
          <p:cNvPr id="45" name="TextBox 44">
            <a:extLst>
              <a:ext uri="{FF2B5EF4-FFF2-40B4-BE49-F238E27FC236}">
                <a16:creationId xmlns:a16="http://schemas.microsoft.com/office/drawing/2014/main" id="{9BB1A47A-6E3D-4098-938A-F88CE9BB4F21}"/>
              </a:ext>
            </a:extLst>
          </p:cNvPr>
          <p:cNvSpPr txBox="1"/>
          <p:nvPr/>
        </p:nvSpPr>
        <p:spPr>
          <a:xfrm>
            <a:off x="316532" y="4668079"/>
            <a:ext cx="1930172" cy="1708160"/>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a:t>Pole Loading Infrastructure Hardening and Replacement Program Based on Pole Loading Assessment Program</a:t>
            </a:r>
          </a:p>
          <a:p>
            <a:r>
              <a:rPr lang="en-US" sz="1100"/>
              <a:t>7.3.3.13</a:t>
            </a:r>
          </a:p>
          <a:p>
            <a:r>
              <a:rPr lang="en-US" sz="1200" b="1"/>
              <a:t>Pole Loading &amp; Replacement Program </a:t>
            </a:r>
            <a:r>
              <a:rPr lang="en-US" sz="1200" b="1">
                <a:solidFill>
                  <a:schemeClr val="bg1"/>
                </a:solidFill>
              </a:rPr>
              <a:t>[</a:t>
            </a:r>
            <a:r>
              <a:rPr lang="en-US" sz="1100" b="1">
                <a:solidFill>
                  <a:schemeClr val="bg1"/>
                </a:solidFill>
              </a:rPr>
              <a:t>Primary]</a:t>
            </a:r>
          </a:p>
          <a:p>
            <a:r>
              <a:rPr lang="en-US" sz="1600" b="1"/>
              <a:t>557 Poles Assessed</a:t>
            </a:r>
          </a:p>
        </p:txBody>
      </p:sp>
      <p:sp>
        <p:nvSpPr>
          <p:cNvPr id="58" name="object 13">
            <a:extLst>
              <a:ext uri="{FF2B5EF4-FFF2-40B4-BE49-F238E27FC236}">
                <a16:creationId xmlns:a16="http://schemas.microsoft.com/office/drawing/2014/main" id="{BEC415C0-4F37-4C70-9490-01D3128F8F8F}"/>
              </a:ext>
            </a:extLst>
          </p:cNvPr>
          <p:cNvSpPr txBox="1"/>
          <p:nvPr/>
        </p:nvSpPr>
        <p:spPr>
          <a:xfrm>
            <a:off x="2314792" y="4653183"/>
            <a:ext cx="9532744" cy="615553"/>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Pole Assessment Program: </a:t>
            </a:r>
          </a:p>
          <a:p>
            <a:r>
              <a:rPr lang="en-US" sz="1000" b="1">
                <a:latin typeface="Segoe UI"/>
                <a:cs typeface="Segoe UI"/>
              </a:rPr>
              <a:t>Volume vs Q4 2021 Goal:  </a:t>
            </a:r>
            <a:r>
              <a:rPr lang="en-US" sz="1000">
                <a:latin typeface="Segoe UI" panose="020B0502040204020203" pitchFamily="34" charset="0"/>
                <a:cs typeface="Segoe UI" panose="020B0502040204020203" pitchFamily="34" charset="0"/>
              </a:rPr>
              <a:t>The goal for Q4 was to assess an additional 150 poles as part of the assessment process.  BVES has currently assessed 557 of its targeted 550 poles by Q4 of 2021. </a:t>
            </a:r>
          </a:p>
          <a:p>
            <a:r>
              <a:rPr lang="en-US" sz="1000" b="1">
                <a:latin typeface="Segoe UI"/>
                <a:cs typeface="Segoe UI"/>
              </a:rPr>
              <a:t>Key Actions:</a:t>
            </a:r>
            <a:r>
              <a:rPr lang="en-US" sz="1000">
                <a:latin typeface="Segoe UI"/>
                <a:cs typeface="Segoe UI"/>
              </a:rPr>
              <a:t> 157 poles were assessed in Q4.  BVES met its goal of 550 poles assessed by assessing 557 poles in 2021</a:t>
            </a:r>
          </a:p>
        </p:txBody>
      </p:sp>
      <p:sp>
        <p:nvSpPr>
          <p:cNvPr id="59" name="Rectangle 58">
            <a:extLst>
              <a:ext uri="{FF2B5EF4-FFF2-40B4-BE49-F238E27FC236}">
                <a16:creationId xmlns:a16="http://schemas.microsoft.com/office/drawing/2014/main" id="{03674B96-74C7-4DC1-8864-F156F0CAA18E}"/>
              </a:ext>
            </a:extLst>
          </p:cNvPr>
          <p:cNvSpPr/>
          <p:nvPr/>
        </p:nvSpPr>
        <p:spPr>
          <a:xfrm>
            <a:off x="5911113" y="1121025"/>
            <a:ext cx="6049307" cy="3026102"/>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59">
            <a:extLst>
              <a:ext uri="{FF2B5EF4-FFF2-40B4-BE49-F238E27FC236}">
                <a16:creationId xmlns:a16="http://schemas.microsoft.com/office/drawing/2014/main" id="{52418A78-0AD4-4F81-9247-E78ACBB4D36F}"/>
              </a:ext>
            </a:extLst>
          </p:cNvPr>
          <p:cNvSpPr txBox="1"/>
          <p:nvPr/>
        </p:nvSpPr>
        <p:spPr>
          <a:xfrm>
            <a:off x="5975719" y="1180911"/>
            <a:ext cx="1835980" cy="1492716"/>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50"/>
              <a:t>Grid Topology Improvement to Mitigate or Reduce PSPS events</a:t>
            </a:r>
          </a:p>
          <a:p>
            <a:r>
              <a:rPr lang="en-US" sz="1050"/>
              <a:t>7.3.3.8</a:t>
            </a:r>
          </a:p>
          <a:p>
            <a:r>
              <a:rPr lang="en-US" sz="1100" b="1"/>
              <a:t>Grid Topology Improvements </a:t>
            </a:r>
          </a:p>
          <a:p>
            <a:r>
              <a:rPr lang="en-US" sz="1100" b="1">
                <a:solidFill>
                  <a:schemeClr val="bg1"/>
                </a:solidFill>
              </a:rPr>
              <a:t>[</a:t>
            </a:r>
            <a:r>
              <a:rPr lang="en-US" sz="1050" b="1">
                <a:solidFill>
                  <a:schemeClr val="bg1"/>
                </a:solidFill>
              </a:rPr>
              <a:t>Primary]</a:t>
            </a:r>
          </a:p>
          <a:p>
            <a:r>
              <a:rPr lang="en-US" sz="1600" b="1"/>
              <a:t>Completed</a:t>
            </a:r>
          </a:p>
        </p:txBody>
      </p:sp>
      <p:sp>
        <p:nvSpPr>
          <p:cNvPr id="61" name="TextBox 60">
            <a:extLst>
              <a:ext uri="{FF2B5EF4-FFF2-40B4-BE49-F238E27FC236}">
                <a16:creationId xmlns:a16="http://schemas.microsoft.com/office/drawing/2014/main" id="{7E64B617-3C9B-4094-87B2-DC8C21179184}"/>
              </a:ext>
            </a:extLst>
          </p:cNvPr>
          <p:cNvSpPr txBox="1"/>
          <p:nvPr/>
        </p:nvSpPr>
        <p:spPr>
          <a:xfrm>
            <a:off x="5965882" y="2717928"/>
            <a:ext cx="1829218" cy="1323439"/>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50"/>
              <a:t>Updates to Grid Topology to Minimize Risk of Ignition in HFTDs </a:t>
            </a:r>
          </a:p>
          <a:p>
            <a:r>
              <a:rPr lang="en-US" sz="1050"/>
              <a:t>7.3.3.17</a:t>
            </a:r>
          </a:p>
          <a:p>
            <a:r>
              <a:rPr lang="en-US" sz="1100" b="1"/>
              <a:t>Grid Topology Improvements</a:t>
            </a:r>
          </a:p>
          <a:p>
            <a:r>
              <a:rPr lang="en-US" sz="1600" b="1"/>
              <a:t>Completed</a:t>
            </a:r>
          </a:p>
        </p:txBody>
      </p:sp>
      <p:sp>
        <p:nvSpPr>
          <p:cNvPr id="62" name="object 13">
            <a:extLst>
              <a:ext uri="{FF2B5EF4-FFF2-40B4-BE49-F238E27FC236}">
                <a16:creationId xmlns:a16="http://schemas.microsoft.com/office/drawing/2014/main" id="{45681E9E-AC7A-4FA1-937C-CC62BED306FD}"/>
              </a:ext>
            </a:extLst>
          </p:cNvPr>
          <p:cNvSpPr txBox="1"/>
          <p:nvPr/>
        </p:nvSpPr>
        <p:spPr>
          <a:xfrm>
            <a:off x="7907983" y="1210315"/>
            <a:ext cx="3939553" cy="2485296"/>
          </a:xfrm>
          <a:prstGeom prst="rect">
            <a:avLst/>
          </a:prstGeom>
        </p:spPr>
        <p:txBody>
          <a:bodyPr vert="horz" wrap="square" lIns="0" tIns="0" rIns="0" bIns="0" rtlCol="0">
            <a:spAutoFit/>
          </a:bodyPr>
          <a:lstStyle/>
          <a:p>
            <a:r>
              <a:rPr lang="en-US" sz="1050" b="1" u="sng">
                <a:latin typeface="Segoe UI" panose="020B0502040204020203" pitchFamily="34" charset="0"/>
                <a:cs typeface="Segoe UI" panose="020B0502040204020203" pitchFamily="34" charset="0"/>
              </a:rPr>
              <a:t>Grid Topology Improvements - Completed: </a:t>
            </a:r>
            <a:endParaRPr lang="en-US" sz="1050">
              <a:latin typeface="Segoe UI" panose="020B0502040204020203" pitchFamily="34" charset="0"/>
              <a:cs typeface="Segoe UI" panose="020B0502040204020203" pitchFamily="34" charset="0"/>
            </a:endParaRPr>
          </a:p>
          <a:p>
            <a:r>
              <a:rPr lang="en-US" sz="1050" b="1">
                <a:latin typeface="Segoe UI" panose="020B0502040204020203" pitchFamily="34" charset="0"/>
                <a:cs typeface="Segoe UI" panose="020B0502040204020203" pitchFamily="34" charset="0"/>
              </a:rPr>
              <a:t>Volume vs Goal: </a:t>
            </a:r>
            <a:r>
              <a:rPr lang="en-US" sz="1050">
                <a:latin typeface="Segoe UI" panose="020B0502040204020203" pitchFamily="34" charset="0"/>
                <a:cs typeface="Segoe UI" panose="020B0502040204020203" pitchFamily="34" charset="0"/>
              </a:rPr>
              <a:t>BVES will install sectionalizing devices as the need is determined. Currently, zero are planned in 2021. </a:t>
            </a:r>
            <a:r>
              <a:rPr lang="en-US" sz="1050">
                <a:latin typeface="Segoe UI"/>
                <a:cs typeface="Segoe UI"/>
              </a:rPr>
              <a:t>WMP Initiative 7.3.3.8 is the primary for the subtasks included in this category.</a:t>
            </a:r>
            <a:endParaRPr lang="en-US" sz="1050">
              <a:latin typeface="Segoe UI" panose="020B0502040204020203" pitchFamily="34" charset="0"/>
              <a:cs typeface="Segoe UI" panose="020B0502040204020203" pitchFamily="34" charset="0"/>
            </a:endParaRPr>
          </a:p>
          <a:p>
            <a:r>
              <a:rPr lang="en-US" sz="1050" b="1">
                <a:latin typeface="Segoe UI" panose="020B0502040204020203" pitchFamily="34" charset="0"/>
                <a:cs typeface="Segoe UI" panose="020B0502040204020203" pitchFamily="34" charset="0"/>
              </a:rPr>
              <a:t>Key Actions: </a:t>
            </a:r>
            <a:r>
              <a:rPr lang="en-US" sz="1050">
                <a:latin typeface="Segoe UI" panose="020B0502040204020203" pitchFamily="34" charset="0"/>
                <a:cs typeface="Segoe UI" panose="020B0502040204020203" pitchFamily="34" charset="0"/>
              </a:rPr>
              <a:t>BVES has completed the effort as identified within this WMP cycle.</a:t>
            </a:r>
          </a:p>
          <a:p>
            <a:endParaRPr lang="en-US" sz="1050">
              <a:latin typeface="Segoe UI" panose="020B0502040204020203" pitchFamily="34" charset="0"/>
              <a:cs typeface="Segoe UI" panose="020B0502040204020203" pitchFamily="34" charset="0"/>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5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50">
                <a:latin typeface="Segoe UI"/>
                <a:cs typeface="Segoe UI"/>
              </a:rPr>
              <a:t>WMP Category Initiative Relationship:</a:t>
            </a:r>
          </a:p>
          <a:p>
            <a:pPr marL="628650" lvl="1" indent="-171450">
              <a:buFont typeface="Arial" panose="020B0604020202020204" pitchFamily="34" charset="0"/>
              <a:buChar char="•"/>
            </a:pPr>
            <a:r>
              <a:rPr lang="en-US" sz="1050" b="1" i="1">
                <a:latin typeface="Segoe UI"/>
                <a:cs typeface="Segoe UI"/>
              </a:rPr>
              <a:t>7.3.3.8 (Primary)</a:t>
            </a:r>
          </a:p>
          <a:p>
            <a:pPr marL="857250" lvl="2" indent="-171450">
              <a:buFont typeface="Arial" panose="020B0604020202020204" pitchFamily="34" charset="0"/>
              <a:buChar char="•"/>
            </a:pPr>
            <a:r>
              <a:rPr lang="en-US" sz="1050">
                <a:latin typeface="Segoe UI"/>
                <a:cs typeface="Segoe UI"/>
              </a:rPr>
              <a:t>7.3.3.17</a:t>
            </a:r>
          </a:p>
          <a:p>
            <a:endParaRPr sz="5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860744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AC8D51B0-3AED-4E61-ABC1-1352F34E801D}"/>
              </a:ext>
            </a:extLst>
          </p:cNvPr>
          <p:cNvSpPr/>
          <p:nvPr/>
        </p:nvSpPr>
        <p:spPr>
          <a:xfrm>
            <a:off x="219918" y="1127777"/>
            <a:ext cx="6594780" cy="1996891"/>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2119333"/>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234935" y="763420"/>
            <a:ext cx="6177056"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7.3.3 - Grid Design &amp; System Hardening Initiatives </a:t>
            </a:r>
            <a:endParaRPr lang="en-US">
              <a:latin typeface="Segoe UI"/>
              <a:cs typeface="Segoe UI"/>
            </a:endParaRPr>
          </a:p>
        </p:txBody>
      </p:sp>
      <p:sp>
        <p:nvSpPr>
          <p:cNvPr id="30" name="object 14">
            <a:extLst>
              <a:ext uri="{FF2B5EF4-FFF2-40B4-BE49-F238E27FC236}">
                <a16:creationId xmlns:a16="http://schemas.microsoft.com/office/drawing/2014/main" id="{522AFC53-23EC-465E-8135-E7C00DF5BBA3}"/>
              </a:ext>
            </a:extLst>
          </p:cNvPr>
          <p:cNvSpPr/>
          <p:nvPr/>
        </p:nvSpPr>
        <p:spPr>
          <a:xfrm>
            <a:off x="3613119" y="6541271"/>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31" name="object 15">
            <a:extLst>
              <a:ext uri="{FF2B5EF4-FFF2-40B4-BE49-F238E27FC236}">
                <a16:creationId xmlns:a16="http://schemas.microsoft.com/office/drawing/2014/main" id="{8CFB741D-D2E4-4DF0-B584-AD903B768DFF}"/>
              </a:ext>
            </a:extLst>
          </p:cNvPr>
          <p:cNvSpPr txBox="1"/>
          <p:nvPr/>
        </p:nvSpPr>
        <p:spPr>
          <a:xfrm>
            <a:off x="3843243" y="6528121"/>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2" name="object 16">
            <a:extLst>
              <a:ext uri="{FF2B5EF4-FFF2-40B4-BE49-F238E27FC236}">
                <a16:creationId xmlns:a16="http://schemas.microsoft.com/office/drawing/2014/main" id="{436EE98F-242D-403F-89AF-5CA197360636}"/>
              </a:ext>
            </a:extLst>
          </p:cNvPr>
          <p:cNvSpPr/>
          <p:nvPr/>
        </p:nvSpPr>
        <p:spPr>
          <a:xfrm>
            <a:off x="4424470" y="6549869"/>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33" name="object 17">
            <a:extLst>
              <a:ext uri="{FF2B5EF4-FFF2-40B4-BE49-F238E27FC236}">
                <a16:creationId xmlns:a16="http://schemas.microsoft.com/office/drawing/2014/main" id="{E082B448-A2F8-4BE6-BD0D-18D828066492}"/>
              </a:ext>
            </a:extLst>
          </p:cNvPr>
          <p:cNvSpPr txBox="1"/>
          <p:nvPr/>
        </p:nvSpPr>
        <p:spPr>
          <a:xfrm>
            <a:off x="4667749" y="6518187"/>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8" name="object 18">
            <a:extLst>
              <a:ext uri="{FF2B5EF4-FFF2-40B4-BE49-F238E27FC236}">
                <a16:creationId xmlns:a16="http://schemas.microsoft.com/office/drawing/2014/main" id="{C164C70F-1980-4ECE-92AA-E41F08F265DD}"/>
              </a:ext>
            </a:extLst>
          </p:cNvPr>
          <p:cNvSpPr/>
          <p:nvPr/>
        </p:nvSpPr>
        <p:spPr>
          <a:xfrm>
            <a:off x="1218552" y="6541986"/>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9" name="object 19">
            <a:extLst>
              <a:ext uri="{FF2B5EF4-FFF2-40B4-BE49-F238E27FC236}">
                <a16:creationId xmlns:a16="http://schemas.microsoft.com/office/drawing/2014/main" id="{17483EC8-B658-4CB2-868D-324C617F395A}"/>
              </a:ext>
            </a:extLst>
          </p:cNvPr>
          <p:cNvSpPr txBox="1"/>
          <p:nvPr/>
        </p:nvSpPr>
        <p:spPr>
          <a:xfrm>
            <a:off x="1420137" y="6522748"/>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40" name="object 20">
            <a:extLst>
              <a:ext uri="{FF2B5EF4-FFF2-40B4-BE49-F238E27FC236}">
                <a16:creationId xmlns:a16="http://schemas.microsoft.com/office/drawing/2014/main" id="{7463EC23-DF35-4162-82E8-7735669A684E}"/>
              </a:ext>
            </a:extLst>
          </p:cNvPr>
          <p:cNvSpPr/>
          <p:nvPr/>
        </p:nvSpPr>
        <p:spPr>
          <a:xfrm>
            <a:off x="2614010" y="6532099"/>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41" name="object 21">
            <a:extLst>
              <a:ext uri="{FF2B5EF4-FFF2-40B4-BE49-F238E27FC236}">
                <a16:creationId xmlns:a16="http://schemas.microsoft.com/office/drawing/2014/main" id="{88E31391-E03B-48B3-A088-5C9C6FD612A5}"/>
              </a:ext>
            </a:extLst>
          </p:cNvPr>
          <p:cNvSpPr/>
          <p:nvPr/>
        </p:nvSpPr>
        <p:spPr>
          <a:xfrm>
            <a:off x="321753" y="6533699"/>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42" name="object 22">
            <a:extLst>
              <a:ext uri="{FF2B5EF4-FFF2-40B4-BE49-F238E27FC236}">
                <a16:creationId xmlns:a16="http://schemas.microsoft.com/office/drawing/2014/main" id="{E85C2B55-FE02-4640-894F-F8FBA087AD2D}"/>
              </a:ext>
            </a:extLst>
          </p:cNvPr>
          <p:cNvSpPr txBox="1"/>
          <p:nvPr/>
        </p:nvSpPr>
        <p:spPr>
          <a:xfrm>
            <a:off x="528018" y="6514163"/>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43" name="object 19">
            <a:extLst>
              <a:ext uri="{FF2B5EF4-FFF2-40B4-BE49-F238E27FC236}">
                <a16:creationId xmlns:a16="http://schemas.microsoft.com/office/drawing/2014/main" id="{5263AE23-1135-438C-8985-B5DA18620776}"/>
              </a:ext>
            </a:extLst>
          </p:cNvPr>
          <p:cNvSpPr txBox="1"/>
          <p:nvPr/>
        </p:nvSpPr>
        <p:spPr>
          <a:xfrm>
            <a:off x="2784956" y="6533584"/>
            <a:ext cx="770252"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2" name="TextBox 1">
            <a:extLst>
              <a:ext uri="{FF2B5EF4-FFF2-40B4-BE49-F238E27FC236}">
                <a16:creationId xmlns:a16="http://schemas.microsoft.com/office/drawing/2014/main" id="{70A5FE32-28C6-4530-8719-0F0150B0AAEE}"/>
              </a:ext>
            </a:extLst>
          </p:cNvPr>
          <p:cNvSpPr txBox="1"/>
          <p:nvPr/>
        </p:nvSpPr>
        <p:spPr>
          <a:xfrm>
            <a:off x="278352" y="1166360"/>
            <a:ext cx="1790546" cy="76174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sz="1050"/>
              <a:t>Capacitor Maintenance and Replacement Program</a:t>
            </a:r>
          </a:p>
          <a:p>
            <a:r>
              <a:rPr lang="en-US" sz="1050"/>
              <a:t>7.3.3.1</a:t>
            </a:r>
          </a:p>
          <a:p>
            <a:r>
              <a:rPr lang="en-US" sz="1200" b="1"/>
              <a:t>Complete / Ongoing</a:t>
            </a:r>
          </a:p>
        </p:txBody>
      </p:sp>
      <p:sp>
        <p:nvSpPr>
          <p:cNvPr id="3" name="TextBox 2">
            <a:extLst>
              <a:ext uri="{FF2B5EF4-FFF2-40B4-BE49-F238E27FC236}">
                <a16:creationId xmlns:a16="http://schemas.microsoft.com/office/drawing/2014/main" id="{E57E5100-7C04-4DA9-A863-D1054F784A39}"/>
              </a:ext>
            </a:extLst>
          </p:cNvPr>
          <p:cNvSpPr txBox="1"/>
          <p:nvPr/>
        </p:nvSpPr>
        <p:spPr>
          <a:xfrm>
            <a:off x="2332210" y="1168881"/>
            <a:ext cx="2407187" cy="900246"/>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Circuit Breaker Maintenance and Installation to De-Energize Lines Upon Detecting a Fault</a:t>
            </a:r>
          </a:p>
          <a:p>
            <a:pPr algn="ctr"/>
            <a:r>
              <a:rPr lang="en-US" sz="1050">
                <a:cs typeface="Calibri"/>
              </a:rPr>
              <a:t>7.3.3.2</a:t>
            </a:r>
          </a:p>
          <a:p>
            <a:pPr algn="ctr"/>
            <a:r>
              <a:rPr lang="en-US" sz="1200" b="1"/>
              <a:t>Complete / Ongoing</a:t>
            </a:r>
          </a:p>
        </p:txBody>
      </p:sp>
      <p:sp>
        <p:nvSpPr>
          <p:cNvPr id="5" name="TextBox 4">
            <a:extLst>
              <a:ext uri="{FF2B5EF4-FFF2-40B4-BE49-F238E27FC236}">
                <a16:creationId xmlns:a16="http://schemas.microsoft.com/office/drawing/2014/main" id="{6E3169FD-31C3-448C-B61D-FBB3616A8E4D}"/>
              </a:ext>
            </a:extLst>
          </p:cNvPr>
          <p:cNvSpPr txBox="1"/>
          <p:nvPr/>
        </p:nvSpPr>
        <p:spPr>
          <a:xfrm>
            <a:off x="5071154" y="2235494"/>
            <a:ext cx="1691809" cy="74635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Transformers Maintenance and Replacement</a:t>
            </a:r>
          </a:p>
          <a:p>
            <a:r>
              <a:rPr lang="en-US" sz="1050"/>
              <a:t>7.3.3.14</a:t>
            </a:r>
          </a:p>
          <a:p>
            <a:r>
              <a:rPr lang="en-US" sz="1200" b="1"/>
              <a:t>Complete / Ongoing</a:t>
            </a:r>
          </a:p>
        </p:txBody>
      </p:sp>
      <p:sp>
        <p:nvSpPr>
          <p:cNvPr id="8" name="TextBox 7">
            <a:extLst>
              <a:ext uri="{FF2B5EF4-FFF2-40B4-BE49-F238E27FC236}">
                <a16:creationId xmlns:a16="http://schemas.microsoft.com/office/drawing/2014/main" id="{C9C1E25B-BE95-44E2-967E-EFD77C0B7E77}"/>
              </a:ext>
            </a:extLst>
          </p:cNvPr>
          <p:cNvSpPr txBox="1"/>
          <p:nvPr/>
        </p:nvSpPr>
        <p:spPr>
          <a:xfrm>
            <a:off x="5064890" y="1168881"/>
            <a:ext cx="1698073" cy="74635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Covered Conductor Maintenance</a:t>
            </a:r>
          </a:p>
          <a:p>
            <a:r>
              <a:rPr lang="en-US" sz="1050"/>
              <a:t>7.3.3.4</a:t>
            </a:r>
          </a:p>
          <a:p>
            <a:r>
              <a:rPr lang="en-US" sz="1200" b="1"/>
              <a:t>Complete / Ongoing</a:t>
            </a:r>
          </a:p>
        </p:txBody>
      </p:sp>
      <p:sp>
        <p:nvSpPr>
          <p:cNvPr id="10" name="TextBox 9">
            <a:extLst>
              <a:ext uri="{FF2B5EF4-FFF2-40B4-BE49-F238E27FC236}">
                <a16:creationId xmlns:a16="http://schemas.microsoft.com/office/drawing/2014/main" id="{8CF00DB7-E91B-4742-90D1-0A517B904F70}"/>
              </a:ext>
            </a:extLst>
          </p:cNvPr>
          <p:cNvSpPr txBox="1"/>
          <p:nvPr/>
        </p:nvSpPr>
        <p:spPr>
          <a:xfrm>
            <a:off x="2585248" y="2135114"/>
            <a:ext cx="1939919" cy="900246"/>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Maintenance, Repair, and Replacement of Connectors, Including Hotline Clamps</a:t>
            </a:r>
          </a:p>
          <a:p>
            <a:r>
              <a:rPr lang="en-US" sz="1050"/>
              <a:t>7.3.3.10</a:t>
            </a:r>
          </a:p>
          <a:p>
            <a:r>
              <a:rPr lang="en-US" sz="1200" b="1"/>
              <a:t>Complete / Ongoing</a:t>
            </a:r>
          </a:p>
        </p:txBody>
      </p:sp>
      <p:sp>
        <p:nvSpPr>
          <p:cNvPr id="11" name="TextBox 10">
            <a:extLst>
              <a:ext uri="{FF2B5EF4-FFF2-40B4-BE49-F238E27FC236}">
                <a16:creationId xmlns:a16="http://schemas.microsoft.com/office/drawing/2014/main" id="{15D6FDB5-3727-411A-84F0-BB0C217A2523}"/>
              </a:ext>
            </a:extLst>
          </p:cNvPr>
          <p:cNvSpPr txBox="1"/>
          <p:nvPr/>
        </p:nvSpPr>
        <p:spPr>
          <a:xfrm>
            <a:off x="278352" y="2261531"/>
            <a:ext cx="1790546" cy="76174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a:t>Crossarm Maintenance, Repair, and Replacement</a:t>
            </a:r>
          </a:p>
          <a:p>
            <a:r>
              <a:rPr lang="en-US" sz="1050"/>
              <a:t>7.3.3.5</a:t>
            </a:r>
          </a:p>
          <a:p>
            <a:r>
              <a:rPr lang="en-US" sz="1200" b="1"/>
              <a:t>Complete / Ongoing</a:t>
            </a:r>
          </a:p>
        </p:txBody>
      </p:sp>
      <p:sp>
        <p:nvSpPr>
          <p:cNvPr id="23" name="Rectangle 22">
            <a:extLst>
              <a:ext uri="{FF2B5EF4-FFF2-40B4-BE49-F238E27FC236}">
                <a16:creationId xmlns:a16="http://schemas.microsoft.com/office/drawing/2014/main" id="{004BC38A-D93F-4D03-A186-9F057CB69933}"/>
              </a:ext>
            </a:extLst>
          </p:cNvPr>
          <p:cNvSpPr/>
          <p:nvPr/>
        </p:nvSpPr>
        <p:spPr>
          <a:xfrm>
            <a:off x="6814698" y="1134260"/>
            <a:ext cx="5098950" cy="715581"/>
          </a:xfrm>
          <a:prstGeom prst="rect">
            <a:avLst/>
          </a:prstGeom>
        </p:spPr>
        <p:txBody>
          <a:bodyPr wrap="square" lIns="91440" tIns="45720" rIns="91440" bIns="45720" anchor="t">
            <a:spAutoFit/>
          </a:bodyPr>
          <a:lstStyle/>
          <a:p>
            <a:r>
              <a:rPr lang="en-US" sz="1050" b="1" u="sng">
                <a:latin typeface="Segoe UI"/>
                <a:cs typeface="Segoe UI"/>
              </a:rPr>
              <a:t>BVES Maintenance Best Practice: </a:t>
            </a:r>
            <a:endParaRPr lang="en-US" sz="1050">
              <a:latin typeface="Segoe UI"/>
              <a:cs typeface="Segoe UI"/>
            </a:endParaRPr>
          </a:p>
          <a:p>
            <a:r>
              <a:rPr lang="en-US" sz="1000">
                <a:latin typeface="Segoe UI"/>
                <a:cs typeface="Segoe UI"/>
              </a:rPr>
              <a:t>The following Grid Design and System Hardening initiatives are covered under ongoing maintenance of </a:t>
            </a:r>
            <a:r>
              <a:rPr lang="en-US" sz="1000" err="1">
                <a:latin typeface="Segoe UI"/>
                <a:cs typeface="Segoe UI"/>
              </a:rPr>
              <a:t>subtransmission</a:t>
            </a:r>
            <a:r>
              <a:rPr lang="en-US" sz="1000">
                <a:latin typeface="Segoe UI"/>
                <a:cs typeface="Segoe UI"/>
              </a:rPr>
              <a:t> and distribution facilities and are not separated as unique WMP initiatives.</a:t>
            </a:r>
          </a:p>
        </p:txBody>
      </p:sp>
      <p:sp>
        <p:nvSpPr>
          <p:cNvPr id="25" name="object 3">
            <a:extLst>
              <a:ext uri="{FF2B5EF4-FFF2-40B4-BE49-F238E27FC236}">
                <a16:creationId xmlns:a16="http://schemas.microsoft.com/office/drawing/2014/main" id="{F0CB3AD7-FCAF-45C0-A30E-5D014BD607F7}"/>
              </a:ext>
            </a:extLst>
          </p:cNvPr>
          <p:cNvSpPr/>
          <p:nvPr/>
        </p:nvSpPr>
        <p:spPr>
          <a:xfrm>
            <a:off x="171451" y="3636695"/>
            <a:ext cx="11887200" cy="2764106"/>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26" name="object 4">
            <a:extLst>
              <a:ext uri="{FF2B5EF4-FFF2-40B4-BE49-F238E27FC236}">
                <a16:creationId xmlns:a16="http://schemas.microsoft.com/office/drawing/2014/main" id="{52AADE0A-9B0D-4491-B466-A05670F0CB4F}"/>
              </a:ext>
            </a:extLst>
          </p:cNvPr>
          <p:cNvSpPr/>
          <p:nvPr/>
        </p:nvSpPr>
        <p:spPr>
          <a:xfrm>
            <a:off x="171450" y="3265853"/>
            <a:ext cx="11887200"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27" name="object 6">
            <a:extLst>
              <a:ext uri="{FF2B5EF4-FFF2-40B4-BE49-F238E27FC236}">
                <a16:creationId xmlns:a16="http://schemas.microsoft.com/office/drawing/2014/main" id="{A231A07C-9954-4C96-A7F1-532E960756E0}"/>
              </a:ext>
            </a:extLst>
          </p:cNvPr>
          <p:cNvSpPr txBox="1"/>
          <p:nvPr/>
        </p:nvSpPr>
        <p:spPr>
          <a:xfrm>
            <a:off x="3360409" y="3314551"/>
            <a:ext cx="6051582"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7.3.10 - Stakeholder Cooperation &amp; Community Outreach </a:t>
            </a:r>
            <a:endParaRPr lang="en-US">
              <a:latin typeface="Segoe UI"/>
              <a:cs typeface="Segoe UI"/>
            </a:endParaRPr>
          </a:p>
        </p:txBody>
      </p:sp>
      <p:sp>
        <p:nvSpPr>
          <p:cNvPr id="28" name="TextBox 27">
            <a:extLst>
              <a:ext uri="{FF2B5EF4-FFF2-40B4-BE49-F238E27FC236}">
                <a16:creationId xmlns:a16="http://schemas.microsoft.com/office/drawing/2014/main" id="{2E41E208-0E4E-480A-AE29-032C2A484704}"/>
              </a:ext>
            </a:extLst>
          </p:cNvPr>
          <p:cNvSpPr txBox="1"/>
          <p:nvPr/>
        </p:nvSpPr>
        <p:spPr>
          <a:xfrm>
            <a:off x="321754" y="3761591"/>
            <a:ext cx="1828800" cy="1029128"/>
          </a:xfrm>
          <a:prstGeom prst="rect">
            <a:avLst/>
          </a:prstGeom>
          <a:solidFill>
            <a:srgbClr val="5B9BD4"/>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1000" b="1" spc="-5">
                <a:latin typeface="Segoe UI"/>
                <a:cs typeface="Segoe UI"/>
              </a:defRPr>
            </a:lvl1pPr>
          </a:lstStyle>
          <a:p>
            <a:r>
              <a:rPr lang="en-US" b="0">
                <a:latin typeface="+mn-lt"/>
              </a:rPr>
              <a:t>Community engagement</a:t>
            </a:r>
          </a:p>
          <a:p>
            <a:r>
              <a:rPr lang="en-US" b="0">
                <a:latin typeface="+mn-lt"/>
              </a:rPr>
              <a:t>7.3.10.1</a:t>
            </a:r>
          </a:p>
          <a:p>
            <a:r>
              <a:rPr lang="en-US" sz="1050">
                <a:latin typeface="+mn-lt"/>
              </a:rPr>
              <a:t>Community Outreach Program </a:t>
            </a:r>
            <a:endParaRPr lang="en-US" sz="1050">
              <a:solidFill>
                <a:schemeClr val="bg1"/>
              </a:solidFill>
              <a:latin typeface="+mn-lt"/>
            </a:endParaRPr>
          </a:p>
          <a:p>
            <a:r>
              <a:rPr lang="en-US" sz="1600">
                <a:latin typeface="+mn-lt"/>
              </a:rPr>
              <a:t>Exceeded Targets</a:t>
            </a:r>
          </a:p>
        </p:txBody>
      </p:sp>
      <p:sp>
        <p:nvSpPr>
          <p:cNvPr id="29" name="TextBox 28">
            <a:extLst>
              <a:ext uri="{FF2B5EF4-FFF2-40B4-BE49-F238E27FC236}">
                <a16:creationId xmlns:a16="http://schemas.microsoft.com/office/drawing/2014/main" id="{04DC792E-D750-4B89-819A-D38876E611C7}"/>
              </a:ext>
            </a:extLst>
          </p:cNvPr>
          <p:cNvSpPr txBox="1"/>
          <p:nvPr/>
        </p:nvSpPr>
        <p:spPr>
          <a:xfrm>
            <a:off x="321754" y="5153702"/>
            <a:ext cx="1828800" cy="954107"/>
          </a:xfrm>
          <a:prstGeom prst="rect">
            <a:avLst/>
          </a:prstGeom>
          <a:solidFill>
            <a:srgbClr val="D9D9D9"/>
          </a:solidFill>
          <a:ln w="12700">
            <a:solidFill>
              <a:schemeClr val="tx1"/>
            </a:solidFill>
          </a:ln>
        </p:spPr>
        <p:txBody>
          <a:bodyPr wrap="square" lIns="91440" tIns="45720" rIns="91440" bIns="45720" rtlCol="0" anchor="t">
            <a:spAutoFit/>
          </a:bodyPr>
          <a:lstStyle/>
          <a:p>
            <a:pPr algn="ctr"/>
            <a:r>
              <a:rPr lang="en-US" sz="1000">
                <a:ea typeface="+mn-lt"/>
                <a:cs typeface="+mn-lt"/>
              </a:rPr>
              <a:t>Cooperation and best practice sharing with agencies outside CA </a:t>
            </a:r>
            <a:endParaRPr lang="en-US">
              <a:ea typeface="+mn-lt"/>
              <a:cs typeface="+mn-lt"/>
            </a:endParaRPr>
          </a:p>
          <a:p>
            <a:pPr algn="ctr"/>
            <a:r>
              <a:rPr lang="en-US" sz="1000">
                <a:cs typeface="Calibri"/>
              </a:rPr>
              <a:t>7.3.10.2</a:t>
            </a:r>
          </a:p>
          <a:p>
            <a:pPr algn="ctr"/>
            <a:r>
              <a:rPr lang="en-US" sz="1600" b="1">
                <a:cs typeface="Calibri"/>
              </a:rPr>
              <a:t>Planned</a:t>
            </a:r>
            <a:endParaRPr lang="en-US" sz="1000" b="1">
              <a:cs typeface="Calibri"/>
            </a:endParaRPr>
          </a:p>
        </p:txBody>
      </p:sp>
      <p:sp>
        <p:nvSpPr>
          <p:cNvPr id="34" name="TextBox 33">
            <a:extLst>
              <a:ext uri="{FF2B5EF4-FFF2-40B4-BE49-F238E27FC236}">
                <a16:creationId xmlns:a16="http://schemas.microsoft.com/office/drawing/2014/main" id="{82474776-256B-4B12-A2A7-3146F00EBAC2}"/>
              </a:ext>
            </a:extLst>
          </p:cNvPr>
          <p:cNvSpPr txBox="1"/>
          <p:nvPr/>
        </p:nvSpPr>
        <p:spPr>
          <a:xfrm>
            <a:off x="6189551" y="5153702"/>
            <a:ext cx="1828800" cy="954107"/>
          </a:xfrm>
          <a:prstGeom prst="rect">
            <a:avLst/>
          </a:prstGeom>
          <a:solidFill>
            <a:srgbClr val="D9D9D9"/>
          </a:solidFill>
          <a:ln w="12700">
            <a:solidFill>
              <a:schemeClr val="tx1"/>
            </a:solidFill>
          </a:ln>
        </p:spPr>
        <p:txBody>
          <a:bodyPr wrap="square" lIns="91440" tIns="45720" rIns="91440" bIns="45720" rtlCol="0" anchor="t">
            <a:spAutoFit/>
          </a:bodyPr>
          <a:lstStyle/>
          <a:p>
            <a:pPr algn="ctr"/>
            <a:r>
              <a:rPr lang="en-US" sz="1000">
                <a:ea typeface="+mn-lt"/>
                <a:cs typeface="+mn-lt"/>
              </a:rPr>
              <a:t>Forest service and fuel reduction cooperation and joint roadmap</a:t>
            </a:r>
          </a:p>
          <a:p>
            <a:pPr algn="ctr"/>
            <a:r>
              <a:rPr lang="en-US" sz="1000">
                <a:cs typeface="Calibri"/>
              </a:rPr>
              <a:t>7.3.10.4</a:t>
            </a:r>
          </a:p>
          <a:p>
            <a:pPr algn="ctr"/>
            <a:r>
              <a:rPr lang="en-US" sz="1600" b="1">
                <a:cs typeface="Calibri"/>
              </a:rPr>
              <a:t>Planned</a:t>
            </a:r>
            <a:endParaRPr lang="en-US" sz="1000" b="1">
              <a:cs typeface="Calibri"/>
            </a:endParaRPr>
          </a:p>
        </p:txBody>
      </p:sp>
      <p:sp>
        <p:nvSpPr>
          <p:cNvPr id="35" name="TextBox 34">
            <a:extLst>
              <a:ext uri="{FF2B5EF4-FFF2-40B4-BE49-F238E27FC236}">
                <a16:creationId xmlns:a16="http://schemas.microsoft.com/office/drawing/2014/main" id="{6B8AE634-738B-45F5-A4D2-BE381EC8ECA8}"/>
              </a:ext>
            </a:extLst>
          </p:cNvPr>
          <p:cNvSpPr txBox="1"/>
          <p:nvPr/>
        </p:nvSpPr>
        <p:spPr>
          <a:xfrm>
            <a:off x="6189552" y="3761591"/>
            <a:ext cx="1828800" cy="1046440"/>
          </a:xfrm>
          <a:prstGeom prst="rect">
            <a:avLst/>
          </a:prstGeom>
          <a:solidFill>
            <a:srgbClr val="92D050"/>
          </a:solidFill>
          <a:ln w="12700">
            <a:solidFill>
              <a:schemeClr val="tx1"/>
            </a:solidFill>
          </a:ln>
        </p:spPr>
        <p:txBody>
          <a:bodyPr wrap="square" lIns="91440" tIns="45720" rIns="91440" bIns="45720" rtlCol="0" anchor="t">
            <a:spAutoFit/>
          </a:bodyPr>
          <a:lstStyle/>
          <a:p>
            <a:pPr algn="ctr"/>
            <a:r>
              <a:rPr lang="en-US" sz="1000">
                <a:ea typeface="+mn-lt"/>
                <a:cs typeface="+mn-lt"/>
              </a:rPr>
              <a:t>Cooperation with suppression agencies</a:t>
            </a:r>
          </a:p>
          <a:p>
            <a:pPr algn="ctr"/>
            <a:r>
              <a:rPr lang="en-US" sz="1000">
                <a:cs typeface="Calibri"/>
              </a:rPr>
              <a:t>7.3.10.3</a:t>
            </a:r>
          </a:p>
          <a:p>
            <a:pPr algn="ctr"/>
            <a:r>
              <a:rPr lang="en-US" sz="1600" b="1">
                <a:cs typeface="Calibri"/>
              </a:rPr>
              <a:t>Coordination On Track</a:t>
            </a:r>
            <a:endParaRPr lang="en-US" sz="1000" b="1">
              <a:cs typeface="Calibri"/>
            </a:endParaRPr>
          </a:p>
        </p:txBody>
      </p:sp>
      <p:sp>
        <p:nvSpPr>
          <p:cNvPr id="36" name="Rectangle 35">
            <a:extLst>
              <a:ext uri="{FF2B5EF4-FFF2-40B4-BE49-F238E27FC236}">
                <a16:creationId xmlns:a16="http://schemas.microsoft.com/office/drawing/2014/main" id="{6E01AD0E-D197-4603-8C2A-D74A9B758907}"/>
              </a:ext>
            </a:extLst>
          </p:cNvPr>
          <p:cNvSpPr/>
          <p:nvPr/>
        </p:nvSpPr>
        <p:spPr>
          <a:xfrm>
            <a:off x="2154198" y="5103376"/>
            <a:ext cx="3806228" cy="1015663"/>
          </a:xfrm>
          <a:prstGeom prst="rect">
            <a:avLst/>
          </a:prstGeom>
        </p:spPr>
        <p:txBody>
          <a:bodyPr wrap="square" lIns="91440" tIns="45720" rIns="91440" bIns="45720" anchor="t">
            <a:spAutoFit/>
          </a:bodyPr>
          <a:lstStyle/>
          <a:p>
            <a:r>
              <a:rPr lang="en-US" sz="1000" b="1" u="sng">
                <a:latin typeface="Segoe UI"/>
                <a:cs typeface="Segoe UI"/>
              </a:rPr>
              <a:t>Cooperation and sharing with agencies outside CA: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2021 Goal:  </a:t>
            </a:r>
            <a:r>
              <a:rPr lang="en-US" sz="1000">
                <a:latin typeface="Segoe UI"/>
                <a:cs typeface="Segoe UI"/>
              </a:rPr>
              <a:t>Currently BVES does not participate in cooperation and best practice sharing with agencies outside of CA.  BVES plans to have discussion with other agencies within CA to determine how they are approaching this initiative.</a:t>
            </a:r>
          </a:p>
          <a:p>
            <a:r>
              <a:rPr lang="en-US" sz="1000" b="1">
                <a:latin typeface="Segoe UI"/>
                <a:cs typeface="Segoe UI"/>
              </a:rPr>
              <a:t>Key Actions: </a:t>
            </a:r>
            <a:r>
              <a:rPr lang="en-US" sz="1000">
                <a:latin typeface="Segoe UI"/>
                <a:cs typeface="Segoe UI"/>
              </a:rPr>
              <a:t>No actions have currently been taken</a:t>
            </a:r>
            <a:endParaRPr lang="en-US" sz="1000">
              <a:latin typeface="Segoe UI" panose="020B0502040204020203" pitchFamily="34" charset="0"/>
              <a:cs typeface="Segoe UI" panose="020B0502040204020203" pitchFamily="34" charset="0"/>
            </a:endParaRPr>
          </a:p>
        </p:txBody>
      </p:sp>
      <p:sp>
        <p:nvSpPr>
          <p:cNvPr id="37" name="Rectangle 36">
            <a:extLst>
              <a:ext uri="{FF2B5EF4-FFF2-40B4-BE49-F238E27FC236}">
                <a16:creationId xmlns:a16="http://schemas.microsoft.com/office/drawing/2014/main" id="{601BC4F4-C1FF-448F-9A9D-4E47F637D7C1}"/>
              </a:ext>
            </a:extLst>
          </p:cNvPr>
          <p:cNvSpPr/>
          <p:nvPr/>
        </p:nvSpPr>
        <p:spPr>
          <a:xfrm>
            <a:off x="8037002" y="3707062"/>
            <a:ext cx="3806228" cy="1169551"/>
          </a:xfrm>
          <a:prstGeom prst="rect">
            <a:avLst/>
          </a:prstGeom>
        </p:spPr>
        <p:txBody>
          <a:bodyPr wrap="square" lIns="91440" tIns="45720" rIns="91440" bIns="45720" anchor="t">
            <a:spAutoFit/>
          </a:bodyPr>
          <a:lstStyle/>
          <a:p>
            <a:r>
              <a:rPr lang="en-US" sz="1000" b="1" u="sng">
                <a:latin typeface="Segoe UI"/>
                <a:cs typeface="Segoe UI"/>
              </a:rPr>
              <a:t>Cooperation with suppression agencies:</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2021 Goal:  </a:t>
            </a:r>
            <a:r>
              <a:rPr lang="en-US" sz="1000">
                <a:latin typeface="Segoe UI"/>
                <a:cs typeface="Segoe UI"/>
              </a:rPr>
              <a:t>Currently BVES does not participate in cooperation with suppression agencies currently.  BVES plans to have discussion with suppression agencies and determine if there are additional actions that can be taken to improve their program.</a:t>
            </a:r>
          </a:p>
          <a:p>
            <a:r>
              <a:rPr lang="en-US" sz="1000" b="1">
                <a:latin typeface="Segoe UI"/>
                <a:cs typeface="Segoe UI"/>
              </a:rPr>
              <a:t>Key Actions: </a:t>
            </a:r>
            <a:r>
              <a:rPr lang="en-US" sz="1000">
                <a:latin typeface="Segoe UI"/>
                <a:cs typeface="Segoe UI"/>
              </a:rPr>
              <a:t>No actions have currently been taken</a:t>
            </a:r>
            <a:endParaRPr lang="en-US" sz="1000">
              <a:latin typeface="Segoe UI" panose="020B0502040204020203" pitchFamily="34" charset="0"/>
              <a:cs typeface="Segoe UI" panose="020B0502040204020203" pitchFamily="34" charset="0"/>
            </a:endParaRPr>
          </a:p>
        </p:txBody>
      </p:sp>
      <p:sp>
        <p:nvSpPr>
          <p:cNvPr id="45" name="Rectangle 44">
            <a:extLst>
              <a:ext uri="{FF2B5EF4-FFF2-40B4-BE49-F238E27FC236}">
                <a16:creationId xmlns:a16="http://schemas.microsoft.com/office/drawing/2014/main" id="{3640325B-ABC1-4BF7-B9A2-943CBBB6616C}"/>
              </a:ext>
            </a:extLst>
          </p:cNvPr>
          <p:cNvSpPr/>
          <p:nvPr/>
        </p:nvSpPr>
        <p:spPr>
          <a:xfrm>
            <a:off x="8018351" y="5076757"/>
            <a:ext cx="3806228" cy="1169551"/>
          </a:xfrm>
          <a:prstGeom prst="rect">
            <a:avLst/>
          </a:prstGeom>
        </p:spPr>
        <p:txBody>
          <a:bodyPr wrap="square" lIns="91440" tIns="45720" rIns="91440" bIns="45720" anchor="t">
            <a:spAutoFit/>
          </a:bodyPr>
          <a:lstStyle/>
          <a:p>
            <a:r>
              <a:rPr lang="en-US" sz="1000" b="1" u="sng">
                <a:latin typeface="Segoe UI"/>
                <a:cs typeface="Segoe UI"/>
              </a:rPr>
              <a:t>Cooperation with forest service and fuel reduction:</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2021 Goal:  </a:t>
            </a:r>
            <a:r>
              <a:rPr lang="en-US" sz="1000">
                <a:latin typeface="Segoe UI"/>
                <a:cs typeface="Segoe UI"/>
              </a:rPr>
              <a:t>Currently BVES does not participate in forest service and fuel reduction cooperation and joint roadmap programs.  BVES plans to have discussion with their forest service contacts to determine the applicability of these programs to improve their overall program.</a:t>
            </a:r>
          </a:p>
          <a:p>
            <a:r>
              <a:rPr lang="en-US" sz="1000" b="1">
                <a:latin typeface="Segoe UI"/>
                <a:cs typeface="Segoe UI"/>
              </a:rPr>
              <a:t>Key Actions: </a:t>
            </a:r>
            <a:r>
              <a:rPr lang="en-US" sz="1000">
                <a:latin typeface="Segoe UI"/>
                <a:cs typeface="Segoe UI"/>
              </a:rPr>
              <a:t>No actions have currently been taken</a:t>
            </a:r>
            <a:endParaRPr lang="en-US" sz="1000">
              <a:latin typeface="Segoe UI" panose="020B0502040204020203" pitchFamily="34" charset="0"/>
              <a:cs typeface="Segoe UI" panose="020B0502040204020203" pitchFamily="34" charset="0"/>
            </a:endParaRPr>
          </a:p>
        </p:txBody>
      </p:sp>
      <p:sp>
        <p:nvSpPr>
          <p:cNvPr id="46" name="Rectangle 45">
            <a:extLst>
              <a:ext uri="{FF2B5EF4-FFF2-40B4-BE49-F238E27FC236}">
                <a16:creationId xmlns:a16="http://schemas.microsoft.com/office/drawing/2014/main" id="{1943A6A7-372F-47BC-BDEF-499098C57C46}"/>
              </a:ext>
            </a:extLst>
          </p:cNvPr>
          <p:cNvSpPr/>
          <p:nvPr/>
        </p:nvSpPr>
        <p:spPr>
          <a:xfrm>
            <a:off x="2150554" y="3708316"/>
            <a:ext cx="3804925" cy="1323439"/>
          </a:xfrm>
          <a:prstGeom prst="rect">
            <a:avLst/>
          </a:prstGeom>
        </p:spPr>
        <p:txBody>
          <a:bodyPr wrap="square" lIns="91440" tIns="45720" rIns="91440" bIns="45720" anchor="t">
            <a:spAutoFit/>
          </a:bodyPr>
          <a:lstStyle/>
          <a:p>
            <a:r>
              <a:rPr lang="en-US" sz="1000" b="1" u="sng">
                <a:latin typeface="Segoe UI"/>
                <a:cs typeface="Segoe UI"/>
              </a:rPr>
              <a:t>Community Outreach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Q4 2021 Goal:  </a:t>
            </a:r>
            <a:r>
              <a:rPr lang="en-US" sz="1000">
                <a:latin typeface="Segoe UI"/>
                <a:cs typeface="Segoe UI"/>
              </a:rPr>
              <a:t>BVES had planned to conducted at minimum 90 outreach activities.  BVES recorded 180 outreach activities 200% of target for Q4. See 7.3.9.2 as the primary WMP initiative.</a:t>
            </a:r>
            <a:endParaRPr lang="en-US" sz="1000" b="1">
              <a:latin typeface="Segoe UI"/>
              <a:cs typeface="Segoe UI"/>
            </a:endParaRPr>
          </a:p>
          <a:p>
            <a:r>
              <a:rPr lang="en-US" sz="1000" b="1">
                <a:latin typeface="Segoe UI"/>
                <a:cs typeface="Segoe UI"/>
              </a:rPr>
              <a:t>Key Actions: </a:t>
            </a:r>
            <a:r>
              <a:rPr lang="en-US" sz="1000">
                <a:latin typeface="Segoe UI"/>
                <a:cs typeface="Segoe UI"/>
              </a:rPr>
              <a:t>Grizzly Newspaper advertisements are posted during the week (M-F) for either WMP or PSPS and BVES will have 1 advertisement broadcasted each month.</a:t>
            </a:r>
            <a:endParaRPr lang="en-US" sz="1000">
              <a:solidFill>
                <a:srgbClr val="C0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8115068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161924" y="220465"/>
            <a:ext cx="11887199" cy="393261"/>
          </a:xfrm>
        </p:spPr>
        <p:txBody>
          <a:bodyPr/>
          <a:lstStyle/>
          <a:p>
            <a:pPr algn="ctr"/>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5" y="1127187"/>
            <a:ext cx="11887199" cy="5299802"/>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5" y="738567"/>
            <a:ext cx="11887199" cy="407034"/>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6" y="794199"/>
            <a:ext cx="4517965"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7.3.4 - Asset Management &amp; Inspection</a:t>
            </a:r>
            <a:endParaRPr>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39" name="TextBox 38">
            <a:extLst>
              <a:ext uri="{FF2B5EF4-FFF2-40B4-BE49-F238E27FC236}">
                <a16:creationId xmlns:a16="http://schemas.microsoft.com/office/drawing/2014/main" id="{3C7E74C9-65DA-47C6-8921-55373E8B4B84}"/>
              </a:ext>
            </a:extLst>
          </p:cNvPr>
          <p:cNvSpPr txBox="1"/>
          <p:nvPr/>
        </p:nvSpPr>
        <p:spPr>
          <a:xfrm>
            <a:off x="320565" y="5032771"/>
            <a:ext cx="2126170" cy="1092607"/>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LiDAR inspections of distribution electric lines and equipment </a:t>
            </a:r>
          </a:p>
          <a:p>
            <a:r>
              <a:rPr lang="en-US"/>
              <a:t>7.3.4.7</a:t>
            </a:r>
          </a:p>
          <a:p>
            <a:r>
              <a:rPr lang="en-US" sz="1050" b="1"/>
              <a:t>LiDAR Inspection Program </a:t>
            </a:r>
            <a:r>
              <a:rPr lang="en-US" sz="1050" b="1">
                <a:solidFill>
                  <a:schemeClr val="bg1"/>
                </a:solidFill>
              </a:rPr>
              <a:t>[</a:t>
            </a:r>
            <a:r>
              <a:rPr lang="en-US" b="1">
                <a:solidFill>
                  <a:schemeClr val="bg1"/>
                </a:solidFill>
              </a:rPr>
              <a:t>Primary]</a:t>
            </a:r>
          </a:p>
          <a:p>
            <a:r>
              <a:rPr lang="en-US" sz="1400" b="1"/>
              <a:t>Yearly Target Exceeded</a:t>
            </a:r>
          </a:p>
        </p:txBody>
      </p:sp>
      <p:sp>
        <p:nvSpPr>
          <p:cNvPr id="41" name="TextBox 40">
            <a:extLst>
              <a:ext uri="{FF2B5EF4-FFF2-40B4-BE49-F238E27FC236}">
                <a16:creationId xmlns:a16="http://schemas.microsoft.com/office/drawing/2014/main" id="{684D69BD-B394-4842-BE86-2A481C6A0413}"/>
              </a:ext>
            </a:extLst>
          </p:cNvPr>
          <p:cNvSpPr txBox="1"/>
          <p:nvPr/>
        </p:nvSpPr>
        <p:spPr>
          <a:xfrm>
            <a:off x="6333016" y="1261168"/>
            <a:ext cx="1984853" cy="1823576"/>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Other discretionary inspection of distribution electric lines and equipment, beyond inspections mandated by rules and regulations </a:t>
            </a:r>
          </a:p>
          <a:p>
            <a:r>
              <a:rPr lang="en-US"/>
              <a:t>7.3.4.9</a:t>
            </a:r>
          </a:p>
          <a:p>
            <a:r>
              <a:rPr lang="en-US" sz="1050" b="1"/>
              <a:t>Third Party Ground Patrol</a:t>
            </a:r>
          </a:p>
          <a:p>
            <a:r>
              <a:rPr lang="en-US" sz="1400" b="1"/>
              <a:t>Yearly Target Met</a:t>
            </a:r>
          </a:p>
          <a:p>
            <a:endParaRPr lang="en-US" sz="1400" b="1"/>
          </a:p>
          <a:p>
            <a:endParaRPr lang="en-US" sz="1400" b="1"/>
          </a:p>
        </p:txBody>
      </p:sp>
      <p:sp>
        <p:nvSpPr>
          <p:cNvPr id="42" name="TextBox 41">
            <a:extLst>
              <a:ext uri="{FF2B5EF4-FFF2-40B4-BE49-F238E27FC236}">
                <a16:creationId xmlns:a16="http://schemas.microsoft.com/office/drawing/2014/main" id="{D81A2CC6-3D0A-4C0C-A3E9-2977F3485BF5}"/>
              </a:ext>
            </a:extLst>
          </p:cNvPr>
          <p:cNvSpPr txBox="1"/>
          <p:nvPr/>
        </p:nvSpPr>
        <p:spPr>
          <a:xfrm>
            <a:off x="320565" y="3929580"/>
            <a:ext cx="2126170" cy="938719"/>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t>Intrusive Pole Inspections</a:t>
            </a:r>
            <a:endParaRPr lang="en-US" sz="1000">
              <a:cs typeface="Calibri"/>
            </a:endParaRPr>
          </a:p>
          <a:p>
            <a:pPr algn="ctr"/>
            <a:r>
              <a:rPr lang="en-US" sz="1000">
                <a:cs typeface="Calibri"/>
              </a:rPr>
              <a:t>7.3.4.6</a:t>
            </a:r>
          </a:p>
          <a:p>
            <a:pPr algn="ctr"/>
            <a:r>
              <a:rPr lang="en-US" sz="1050" b="1">
                <a:cs typeface="Calibri"/>
              </a:rPr>
              <a:t>Intrusive Pole Inspection Program</a:t>
            </a:r>
            <a:endParaRPr lang="en-US" sz="1400" b="1">
              <a:cs typeface="Calibri"/>
            </a:endParaRPr>
          </a:p>
          <a:p>
            <a:pPr algn="ctr"/>
            <a:r>
              <a:rPr lang="en-US" sz="1400" b="1">
                <a:cs typeface="Calibri"/>
              </a:rPr>
              <a:t>Yearly Target Exceeded</a:t>
            </a:r>
          </a:p>
          <a:p>
            <a:pPr algn="ctr"/>
            <a:endParaRPr lang="en-US" sz="1050" b="1">
              <a:cs typeface="Calibri"/>
            </a:endParaRPr>
          </a:p>
        </p:txBody>
      </p:sp>
      <p:sp>
        <p:nvSpPr>
          <p:cNvPr id="46" name="TextBox 1">
            <a:extLst>
              <a:ext uri="{FF2B5EF4-FFF2-40B4-BE49-F238E27FC236}">
                <a16:creationId xmlns:a16="http://schemas.microsoft.com/office/drawing/2014/main" id="{692832E0-62AB-4256-81E9-7D44665419B8}"/>
              </a:ext>
            </a:extLst>
          </p:cNvPr>
          <p:cNvSpPr txBox="1"/>
          <p:nvPr/>
        </p:nvSpPr>
        <p:spPr>
          <a:xfrm>
            <a:off x="320565" y="2672500"/>
            <a:ext cx="2126171" cy="931024"/>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Infrared inspections of distribution electric lines and equipment</a:t>
            </a:r>
          </a:p>
          <a:p>
            <a:pPr algn="ctr"/>
            <a:r>
              <a:rPr lang="en-US" sz="1000">
                <a:cs typeface="Calibri"/>
              </a:rPr>
              <a:t>7.3.4.4</a:t>
            </a:r>
          </a:p>
          <a:p>
            <a:pPr algn="ctr"/>
            <a:r>
              <a:rPr lang="en-US" sz="1050" b="1">
                <a:cs typeface="Calibri"/>
              </a:rPr>
              <a:t>UAV Thermography Program</a:t>
            </a:r>
          </a:p>
          <a:p>
            <a:pPr algn="ctr"/>
            <a:r>
              <a:rPr lang="en-US" sz="1400" b="1">
                <a:cs typeface="Calibri"/>
              </a:rPr>
              <a:t>Yearly Target Met</a:t>
            </a:r>
          </a:p>
        </p:txBody>
      </p:sp>
      <p:sp>
        <p:nvSpPr>
          <p:cNvPr id="47" name="TextBox 1">
            <a:extLst>
              <a:ext uri="{FF2B5EF4-FFF2-40B4-BE49-F238E27FC236}">
                <a16:creationId xmlns:a16="http://schemas.microsoft.com/office/drawing/2014/main" id="{05BE6ABB-9AE0-4B38-9F77-B63298923EF2}"/>
              </a:ext>
            </a:extLst>
          </p:cNvPr>
          <p:cNvSpPr txBox="1"/>
          <p:nvPr/>
        </p:nvSpPr>
        <p:spPr>
          <a:xfrm>
            <a:off x="321753" y="1251391"/>
            <a:ext cx="2126172" cy="1084912"/>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Detailed inspections of distribution electric lines and equipment </a:t>
            </a:r>
          </a:p>
          <a:p>
            <a:pPr algn="ctr"/>
            <a:r>
              <a:rPr lang="en-US" sz="1000">
                <a:cs typeface="Calibri"/>
              </a:rPr>
              <a:t>7.3.4.1</a:t>
            </a:r>
          </a:p>
          <a:p>
            <a:pPr algn="ctr"/>
            <a:r>
              <a:rPr lang="en-US" sz="1050" b="1">
                <a:cs typeface="Calibri"/>
              </a:rPr>
              <a:t>Detailed Inspection Program </a:t>
            </a:r>
            <a:r>
              <a:rPr lang="en-US" sz="1000" b="1">
                <a:solidFill>
                  <a:schemeClr val="bg1"/>
                </a:solidFill>
                <a:cs typeface="Calibri"/>
              </a:rPr>
              <a:t>[Primary]</a:t>
            </a:r>
          </a:p>
          <a:p>
            <a:pPr algn="ctr"/>
            <a:r>
              <a:rPr lang="en-US" sz="1400" b="1">
                <a:cs typeface="Calibri"/>
              </a:rPr>
              <a:t>Yearly Target Exceeded</a:t>
            </a:r>
          </a:p>
        </p:txBody>
      </p:sp>
      <p:sp>
        <p:nvSpPr>
          <p:cNvPr id="34" name="Rectangle 33">
            <a:extLst>
              <a:ext uri="{FF2B5EF4-FFF2-40B4-BE49-F238E27FC236}">
                <a16:creationId xmlns:a16="http://schemas.microsoft.com/office/drawing/2014/main" id="{82718328-CDB7-4E79-A415-5832A2ED24C5}"/>
              </a:ext>
            </a:extLst>
          </p:cNvPr>
          <p:cNvSpPr/>
          <p:nvPr/>
        </p:nvSpPr>
        <p:spPr>
          <a:xfrm>
            <a:off x="2474403" y="1261168"/>
            <a:ext cx="3869247" cy="861774"/>
          </a:xfrm>
          <a:prstGeom prst="rect">
            <a:avLst/>
          </a:prstGeom>
        </p:spPr>
        <p:txBody>
          <a:bodyPr wrap="square" lIns="91440" tIns="45720" rIns="91440" bIns="45720" anchor="t">
            <a:spAutoFit/>
          </a:bodyPr>
          <a:lstStyle/>
          <a:p>
            <a:r>
              <a:rPr lang="en-US" sz="1000" b="1" u="sng">
                <a:latin typeface="Segoe UI"/>
                <a:cs typeface="Segoe UI"/>
              </a:rPr>
              <a:t>Mid-Year Detailed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2021 Goal:</a:t>
            </a:r>
            <a:r>
              <a:rPr lang="en-US" sz="1000">
                <a:latin typeface="Segoe UI"/>
                <a:cs typeface="Segoe UI"/>
              </a:rPr>
              <a:t>  BVES set a target of 50 circuit miles by end of Q4. BVES was able to complete 54.9 circuit miles in 2021.</a:t>
            </a:r>
          </a:p>
          <a:p>
            <a:r>
              <a:rPr lang="en-US" sz="1000" b="1">
                <a:latin typeface="Segoe UI"/>
                <a:cs typeface="Segoe UI"/>
              </a:rPr>
              <a:t>Key Actions:</a:t>
            </a:r>
            <a:r>
              <a:rPr lang="en-US" sz="1000">
                <a:latin typeface="Segoe UI"/>
                <a:cs typeface="Segoe UI"/>
              </a:rPr>
              <a:t> BVES meet its annual target of 50 circuit miles by completing 54.9 circuit miles.</a:t>
            </a:r>
            <a:endParaRPr lang="en-US" sz="1000">
              <a:latin typeface="Segoe UI" panose="020B0502040204020203" pitchFamily="34" charset="0"/>
              <a:cs typeface="Segoe UI" panose="020B0502040204020203" pitchFamily="34" charset="0"/>
            </a:endParaRPr>
          </a:p>
        </p:txBody>
      </p:sp>
      <p:sp>
        <p:nvSpPr>
          <p:cNvPr id="40" name="Rectangle 39">
            <a:extLst>
              <a:ext uri="{FF2B5EF4-FFF2-40B4-BE49-F238E27FC236}">
                <a16:creationId xmlns:a16="http://schemas.microsoft.com/office/drawing/2014/main" id="{6885EFCA-D33A-4B8A-A6F7-2034E5D704BA}"/>
              </a:ext>
            </a:extLst>
          </p:cNvPr>
          <p:cNvSpPr/>
          <p:nvPr/>
        </p:nvSpPr>
        <p:spPr>
          <a:xfrm>
            <a:off x="2446735" y="5032771"/>
            <a:ext cx="3537606" cy="861774"/>
          </a:xfrm>
          <a:prstGeom prst="rect">
            <a:avLst/>
          </a:prstGeom>
        </p:spPr>
        <p:txBody>
          <a:bodyPr wrap="square" lIns="91440" tIns="45720" rIns="91440" bIns="45720" anchor="t">
            <a:spAutoFit/>
          </a:bodyPr>
          <a:lstStyle/>
          <a:p>
            <a:r>
              <a:rPr lang="en-US" sz="1000" b="1" u="sng">
                <a:latin typeface="Segoe UI"/>
                <a:cs typeface="Segoe UI"/>
              </a:rPr>
              <a:t>Performed Annually Across the Entire Service Area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2021 Goal:  </a:t>
            </a:r>
            <a:r>
              <a:rPr lang="en-US" sz="1000">
                <a:latin typeface="Segoe UI"/>
                <a:cs typeface="Segoe UI"/>
              </a:rPr>
              <a:t>BVES had targeted surveying 211 circuit miles as part of its annual LiDAR Inspection. </a:t>
            </a:r>
          </a:p>
          <a:p>
            <a:r>
              <a:rPr lang="en-US" sz="1000" b="1">
                <a:latin typeface="Segoe UI"/>
                <a:cs typeface="Segoe UI"/>
              </a:rPr>
              <a:t>Key Actions: </a:t>
            </a:r>
            <a:r>
              <a:rPr lang="en-US" sz="1000">
                <a:latin typeface="Segoe UI"/>
                <a:cs typeface="Segoe UI"/>
              </a:rPr>
              <a:t>BVES was able to survey 289.56 circuit miles, exceeding the goal it had set out for 2021. </a:t>
            </a:r>
            <a:endParaRPr lang="en-US" sz="1000">
              <a:latin typeface="Segoe UI" panose="020B0502040204020203" pitchFamily="34" charset="0"/>
              <a:cs typeface="Segoe UI" panose="020B0502040204020203" pitchFamily="34" charset="0"/>
            </a:endParaRPr>
          </a:p>
        </p:txBody>
      </p:sp>
      <p:sp>
        <p:nvSpPr>
          <p:cNvPr id="55" name="Rectangle 54">
            <a:extLst>
              <a:ext uri="{FF2B5EF4-FFF2-40B4-BE49-F238E27FC236}">
                <a16:creationId xmlns:a16="http://schemas.microsoft.com/office/drawing/2014/main" id="{320E5566-5850-4E72-93C6-F354AFBC2D07}"/>
              </a:ext>
            </a:extLst>
          </p:cNvPr>
          <p:cNvSpPr/>
          <p:nvPr/>
        </p:nvSpPr>
        <p:spPr>
          <a:xfrm>
            <a:off x="8317869" y="1261168"/>
            <a:ext cx="3537606" cy="2092881"/>
          </a:xfrm>
          <a:prstGeom prst="rect">
            <a:avLst/>
          </a:prstGeom>
        </p:spPr>
        <p:txBody>
          <a:bodyPr wrap="square" lIns="91440" tIns="45720" rIns="91440" bIns="45720" anchor="t">
            <a:spAutoFit/>
          </a:bodyPr>
          <a:lstStyle/>
          <a:p>
            <a:r>
              <a:rPr lang="en-US" sz="1000" b="1" u="sng">
                <a:latin typeface="Segoe UI"/>
                <a:cs typeface="Segoe UI"/>
              </a:rPr>
              <a:t>Contracted Third Party Inspection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2021 Goal:  </a:t>
            </a:r>
            <a:r>
              <a:rPr lang="en-US" sz="1000">
                <a:latin typeface="Segoe UI"/>
                <a:cs typeface="Segoe UI"/>
              </a:rPr>
              <a:t>BVES had targeted 211 circuit miles of 3</a:t>
            </a:r>
            <a:r>
              <a:rPr lang="en-US" sz="1000" baseline="30000">
                <a:latin typeface="Segoe UI"/>
                <a:cs typeface="Segoe UI"/>
              </a:rPr>
              <a:t>rd</a:t>
            </a:r>
            <a:r>
              <a:rPr lang="en-US" sz="1000">
                <a:latin typeface="Segoe UI"/>
                <a:cs typeface="Segoe UI"/>
              </a:rPr>
              <a:t> Party Ground Patrol in Q3 to fulfill the annual target of 211.</a:t>
            </a:r>
          </a:p>
          <a:p>
            <a:r>
              <a:rPr lang="en-US" sz="1000" b="1">
                <a:latin typeface="Segoe UI"/>
                <a:cs typeface="Segoe UI"/>
              </a:rPr>
              <a:t>Key Actions:</a:t>
            </a:r>
            <a:r>
              <a:rPr lang="en-US" sz="1000">
                <a:latin typeface="Segoe UI"/>
                <a:cs typeface="Segoe UI"/>
              </a:rPr>
              <a:t> While BVES was not able to complete the target miles for Q3, they were able to meet the annual target of 211 circuit miles in Q4 2021.</a:t>
            </a:r>
          </a:p>
          <a:p>
            <a:endParaRPr lang="en-US" sz="1000">
              <a:latin typeface="Segoe UI"/>
              <a:cs typeface="Segoe UI"/>
            </a:endParaRPr>
          </a:p>
          <a:p>
            <a:r>
              <a:rPr lang="en-US" sz="1000" b="1" u="sng">
                <a:latin typeface="Segoe UI"/>
                <a:cs typeface="Segoe UI"/>
              </a:rPr>
              <a:t>UAV Thermography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2021 Goal:</a:t>
            </a:r>
            <a:r>
              <a:rPr lang="en-US" sz="1000">
                <a:latin typeface="Segoe UI"/>
                <a:cs typeface="Segoe UI"/>
              </a:rPr>
              <a:t>  BVES had targeted completing 211 circuit miles (entire system) of inspection in 2021. </a:t>
            </a:r>
          </a:p>
          <a:p>
            <a:r>
              <a:rPr lang="en-US" sz="1000" b="1">
                <a:latin typeface="Segoe UI"/>
                <a:cs typeface="Segoe UI"/>
              </a:rPr>
              <a:t>Key Actions:</a:t>
            </a:r>
            <a:r>
              <a:rPr lang="en-US" sz="1000">
                <a:latin typeface="Segoe UI"/>
                <a:cs typeface="Segoe UI"/>
              </a:rPr>
              <a:t> BVES completed 211 circuit miles of inspection in 2021</a:t>
            </a:r>
            <a:r>
              <a:rPr lang="en-US" sz="1000">
                <a:latin typeface="Segoe UI" panose="020B0502040204020203" pitchFamily="34" charset="0"/>
                <a:cs typeface="Segoe UI" panose="020B0502040204020203" pitchFamily="34" charset="0"/>
              </a:rPr>
              <a:t>.</a:t>
            </a:r>
          </a:p>
        </p:txBody>
      </p:sp>
      <p:sp>
        <p:nvSpPr>
          <p:cNvPr id="56" name="Rectangle 55">
            <a:extLst>
              <a:ext uri="{FF2B5EF4-FFF2-40B4-BE49-F238E27FC236}">
                <a16:creationId xmlns:a16="http://schemas.microsoft.com/office/drawing/2014/main" id="{50489892-19B4-424C-A2F2-D90FB9ABD351}"/>
              </a:ext>
            </a:extLst>
          </p:cNvPr>
          <p:cNvSpPr/>
          <p:nvPr/>
        </p:nvSpPr>
        <p:spPr>
          <a:xfrm>
            <a:off x="2412292" y="2679186"/>
            <a:ext cx="3931358" cy="1169551"/>
          </a:xfrm>
          <a:prstGeom prst="rect">
            <a:avLst/>
          </a:prstGeom>
        </p:spPr>
        <p:txBody>
          <a:bodyPr wrap="square" lIns="91440" tIns="45720" rIns="91440" bIns="45720" anchor="t">
            <a:spAutoFit/>
          </a:bodyPr>
          <a:lstStyle/>
          <a:p>
            <a:r>
              <a:rPr lang="en-US" sz="1000" b="1" u="sng">
                <a:latin typeface="Segoe UI"/>
                <a:cs typeface="Segoe UI"/>
              </a:rPr>
              <a:t>Mid-Year UAV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2021 Goal:</a:t>
            </a:r>
            <a:r>
              <a:rPr lang="en-US" sz="1000">
                <a:latin typeface="Segoe UI"/>
                <a:cs typeface="Segoe UI"/>
              </a:rPr>
              <a:t>  BVES had targeted completing 211 circuit miles (entire system) of inspection in 2021.  This would fulfil the goal of conducting infrared inspections of the entire system annually </a:t>
            </a:r>
          </a:p>
          <a:p>
            <a:r>
              <a:rPr lang="en-US" sz="1000" b="1">
                <a:latin typeface="Segoe UI"/>
                <a:cs typeface="Segoe UI"/>
              </a:rPr>
              <a:t>Key Actions:</a:t>
            </a:r>
            <a:r>
              <a:rPr lang="en-US" sz="1000">
                <a:latin typeface="Segoe UI"/>
                <a:cs typeface="Segoe UI"/>
              </a:rPr>
              <a:t> BVES completed 211 circuit miles of inspection in 2021</a:t>
            </a:r>
            <a:endParaRPr lang="en-US" sz="1000">
              <a:latin typeface="Segoe UI" panose="020B0502040204020203" pitchFamily="34" charset="0"/>
              <a:cs typeface="Segoe UI" panose="020B0502040204020203" pitchFamily="34" charset="0"/>
            </a:endParaRPr>
          </a:p>
        </p:txBody>
      </p:sp>
      <p:sp>
        <p:nvSpPr>
          <p:cNvPr id="57" name="Rectangle 56">
            <a:extLst>
              <a:ext uri="{FF2B5EF4-FFF2-40B4-BE49-F238E27FC236}">
                <a16:creationId xmlns:a16="http://schemas.microsoft.com/office/drawing/2014/main" id="{18BDB6D0-2F8F-4392-8DC0-F231C0EADC1B}"/>
              </a:ext>
            </a:extLst>
          </p:cNvPr>
          <p:cNvSpPr/>
          <p:nvPr/>
        </p:nvSpPr>
        <p:spPr>
          <a:xfrm>
            <a:off x="2412291" y="3905735"/>
            <a:ext cx="3931358" cy="707886"/>
          </a:xfrm>
          <a:prstGeom prst="rect">
            <a:avLst/>
          </a:prstGeom>
        </p:spPr>
        <p:txBody>
          <a:bodyPr wrap="square" lIns="91440" tIns="45720" rIns="91440" bIns="45720" anchor="t">
            <a:spAutoFit/>
          </a:bodyPr>
          <a:lstStyle/>
          <a:p>
            <a:r>
              <a:rPr lang="en-US" sz="1000" b="1" u="sng">
                <a:latin typeface="Segoe UI"/>
                <a:cs typeface="Segoe UI"/>
              </a:rPr>
              <a:t>Mid-Year Intrusive Pole Inspections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2021 Goal: </a:t>
            </a:r>
            <a:r>
              <a:rPr lang="en-US" sz="1000">
                <a:latin typeface="Segoe UI"/>
                <a:cs typeface="Segoe UI"/>
              </a:rPr>
              <a:t>850 Poles are planned for assessment in Q3 of 2021. 850 poles assessed is the new target for 2021. </a:t>
            </a:r>
          </a:p>
          <a:p>
            <a:r>
              <a:rPr lang="en-US" sz="1000" b="1">
                <a:latin typeface="Segoe UI"/>
                <a:cs typeface="Segoe UI"/>
              </a:rPr>
              <a:t>Key Actions: </a:t>
            </a:r>
            <a:r>
              <a:rPr lang="en-US" sz="1000">
                <a:latin typeface="Segoe UI"/>
                <a:cs typeface="Segoe UI"/>
              </a:rPr>
              <a:t>BVES was able to assess 876 poles through Q4 2021. </a:t>
            </a:r>
            <a:endParaRPr lang="en-US" sz="1000">
              <a:latin typeface="Segoe UI" panose="020B0502040204020203" pitchFamily="34" charset="0"/>
              <a:cs typeface="Segoe UI" panose="020B0502040204020203" pitchFamily="34" charset="0"/>
            </a:endParaRPr>
          </a:p>
        </p:txBody>
      </p:sp>
      <p:sp>
        <p:nvSpPr>
          <p:cNvPr id="58" name="Rectangle 57">
            <a:extLst>
              <a:ext uri="{FF2B5EF4-FFF2-40B4-BE49-F238E27FC236}">
                <a16:creationId xmlns:a16="http://schemas.microsoft.com/office/drawing/2014/main" id="{F8424165-A555-4834-8203-7497C2BDDCBC}"/>
              </a:ext>
            </a:extLst>
          </p:cNvPr>
          <p:cNvSpPr/>
          <p:nvPr/>
        </p:nvSpPr>
        <p:spPr>
          <a:xfrm>
            <a:off x="6333016" y="4978396"/>
            <a:ext cx="5359739" cy="1354217"/>
          </a:xfrm>
          <a:prstGeom prst="rect">
            <a:avLst/>
          </a:prstGeom>
          <a:solidFill>
            <a:schemeClr val="bg1">
              <a:lumMod val="95000"/>
            </a:schemeClr>
          </a:solidFill>
        </p:spPr>
        <p:txBody>
          <a:bodyPr wrap="square">
            <a:spAutoFit/>
          </a:bodyPr>
          <a:lstStyle/>
          <a:p>
            <a:r>
              <a:rPr lang="en-US" sz="1100" b="1">
                <a:latin typeface="Segoe UI"/>
                <a:cs typeface="Segoe UI"/>
              </a:rPr>
              <a:t>LiDAR Inspection Program</a:t>
            </a:r>
          </a:p>
          <a:p>
            <a:endParaRPr lang="en-US" sz="1050" b="1">
              <a:latin typeface="Segoe UI"/>
              <a:cs typeface="Segoe UI"/>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7.3.4.7 (Primary)</a:t>
            </a:r>
          </a:p>
          <a:p>
            <a:pPr marL="857250" lvl="2" indent="-171450">
              <a:buFont typeface="Arial" panose="020B0604020202020204" pitchFamily="34" charset="0"/>
              <a:buChar char="•"/>
            </a:pPr>
            <a:r>
              <a:rPr lang="en-US" sz="1000">
                <a:latin typeface="Segoe UI"/>
                <a:cs typeface="Segoe UI"/>
              </a:rPr>
              <a:t>7.3.5.7</a:t>
            </a:r>
          </a:p>
        </p:txBody>
      </p:sp>
      <p:sp>
        <p:nvSpPr>
          <p:cNvPr id="37" name="TextBox 36">
            <a:extLst>
              <a:ext uri="{FF2B5EF4-FFF2-40B4-BE49-F238E27FC236}">
                <a16:creationId xmlns:a16="http://schemas.microsoft.com/office/drawing/2014/main" id="{8B313EBB-BC91-4E6E-9189-CA50EA49571E}"/>
              </a:ext>
            </a:extLst>
          </p:cNvPr>
          <p:cNvSpPr txBox="1"/>
          <p:nvPr/>
        </p:nvSpPr>
        <p:spPr>
          <a:xfrm>
            <a:off x="6333015" y="3741984"/>
            <a:ext cx="1984853" cy="61555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lvl="0">
              <a:defRPr/>
            </a:pPr>
            <a:r>
              <a:rPr lang="en-US">
                <a:solidFill>
                  <a:prstClr val="black"/>
                </a:solidFill>
              </a:rPr>
              <a:t>Improvement of Inspections</a:t>
            </a:r>
          </a:p>
          <a:p>
            <a:pPr lvl="0">
              <a:defRPr/>
            </a:pPr>
            <a:r>
              <a:rPr lang="en-US">
                <a:solidFill>
                  <a:prstClr val="black"/>
                </a:solidFill>
              </a:rPr>
              <a:t>7.3.4.3</a:t>
            </a:r>
          </a:p>
          <a:p>
            <a:r>
              <a:rPr lang="en-US" sz="1400" b="1"/>
              <a:t>Ongoing Effort</a:t>
            </a:r>
          </a:p>
        </p:txBody>
      </p:sp>
      <p:sp>
        <p:nvSpPr>
          <p:cNvPr id="38" name="Rectangle 37">
            <a:extLst>
              <a:ext uri="{FF2B5EF4-FFF2-40B4-BE49-F238E27FC236}">
                <a16:creationId xmlns:a16="http://schemas.microsoft.com/office/drawing/2014/main" id="{7FC149F3-792D-4928-A9DD-1E61BBE63396}"/>
              </a:ext>
            </a:extLst>
          </p:cNvPr>
          <p:cNvSpPr/>
          <p:nvPr/>
        </p:nvSpPr>
        <p:spPr>
          <a:xfrm>
            <a:off x="8354981" y="3743261"/>
            <a:ext cx="3537606" cy="707886"/>
          </a:xfrm>
          <a:prstGeom prst="rect">
            <a:avLst/>
          </a:prstGeom>
        </p:spPr>
        <p:txBody>
          <a:bodyPr wrap="square" lIns="91440" tIns="45720" rIns="91440" bIns="45720" anchor="t">
            <a:spAutoFit/>
          </a:bodyPr>
          <a:lstStyle/>
          <a:p>
            <a:r>
              <a:rPr lang="en-US" sz="1000" b="1" u="sng">
                <a:latin typeface="Segoe UI"/>
                <a:cs typeface="Segoe UI"/>
              </a:rPr>
              <a:t>Improvement of Inspections: </a:t>
            </a:r>
            <a:endParaRPr lang="en-US" sz="1000">
              <a:latin typeface="Segoe UI"/>
              <a:cs typeface="Segoe UI"/>
            </a:endParaRPr>
          </a:p>
          <a:p>
            <a:r>
              <a:rPr lang="en-US" sz="1000" b="1">
                <a:latin typeface="Segoe UI"/>
                <a:cs typeface="Segoe UI"/>
              </a:rPr>
              <a:t>Key Actions: </a:t>
            </a:r>
            <a:r>
              <a:rPr lang="en-US" sz="1000">
                <a:latin typeface="Segoe UI"/>
                <a:cs typeface="Segoe UI"/>
              </a:rPr>
              <a:t>BVES is always trying to optimize its inspections and is open to changes/adaptations leading to a better process.</a:t>
            </a:r>
            <a:endParaRPr lang="en-US" sz="1000">
              <a:latin typeface="Segoe UI" panose="020B0502040204020203" pitchFamily="34" charset="0"/>
              <a:cs typeface="Segoe UI" panose="020B0502040204020203" pitchFamily="34" charset="0"/>
            </a:endParaRPr>
          </a:p>
        </p:txBody>
      </p:sp>
      <p:sp>
        <p:nvSpPr>
          <p:cNvPr id="43" name="TextBox 42">
            <a:extLst>
              <a:ext uri="{FF2B5EF4-FFF2-40B4-BE49-F238E27FC236}">
                <a16:creationId xmlns:a16="http://schemas.microsoft.com/office/drawing/2014/main" id="{BFE2BB9E-6F48-4CAD-979D-7601EE5C21AE}"/>
              </a:ext>
            </a:extLst>
          </p:cNvPr>
          <p:cNvSpPr txBox="1"/>
          <p:nvPr/>
        </p:nvSpPr>
        <p:spPr>
          <a:xfrm>
            <a:off x="6333016" y="2670134"/>
            <a:ext cx="1984248" cy="469359"/>
          </a:xfrm>
          <a:prstGeom prst="rect">
            <a:avLst/>
          </a:prstGeom>
          <a:solidFill>
            <a:srgbClr val="CC66FF"/>
          </a:solidFill>
          <a:ln>
            <a:solidFill>
              <a:schemeClr val="tx1"/>
            </a:solidFill>
          </a:ln>
        </p:spPr>
        <p:txBody>
          <a:bodyPr wrap="square" rtlCol="0">
            <a:spAutoFit/>
          </a:bodyPr>
          <a:lstStyle/>
          <a:p>
            <a:pPr algn="ctr"/>
            <a:r>
              <a:rPr lang="en-US" sz="1050" b="1"/>
              <a:t>Third Party UAV Program</a:t>
            </a:r>
          </a:p>
          <a:p>
            <a:pPr algn="ctr"/>
            <a:r>
              <a:rPr lang="en-US" sz="1400" b="1"/>
              <a:t>Yearly Target Met</a:t>
            </a:r>
          </a:p>
        </p:txBody>
      </p:sp>
      <p:sp>
        <p:nvSpPr>
          <p:cNvPr id="44" name="Oval 43">
            <a:extLst>
              <a:ext uri="{FF2B5EF4-FFF2-40B4-BE49-F238E27FC236}">
                <a16:creationId xmlns:a16="http://schemas.microsoft.com/office/drawing/2014/main" id="{459AE081-C2AB-457A-8569-D2BBE93CC8DE}"/>
              </a:ext>
            </a:extLst>
          </p:cNvPr>
          <p:cNvSpPr/>
          <p:nvPr/>
        </p:nvSpPr>
        <p:spPr>
          <a:xfrm>
            <a:off x="6214854" y="2193610"/>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1</a:t>
            </a:r>
          </a:p>
        </p:txBody>
      </p:sp>
      <p:sp>
        <p:nvSpPr>
          <p:cNvPr id="45" name="Oval 44">
            <a:extLst>
              <a:ext uri="{FF2B5EF4-FFF2-40B4-BE49-F238E27FC236}">
                <a16:creationId xmlns:a16="http://schemas.microsoft.com/office/drawing/2014/main" id="{3793C42B-384D-4BEA-BC21-16E265556DB6}"/>
              </a:ext>
            </a:extLst>
          </p:cNvPr>
          <p:cNvSpPr/>
          <p:nvPr/>
        </p:nvSpPr>
        <p:spPr>
          <a:xfrm>
            <a:off x="6224263" y="2915914"/>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2</a:t>
            </a:r>
          </a:p>
        </p:txBody>
      </p:sp>
    </p:spTree>
    <p:extLst>
      <p:ext uri="{BB962C8B-B14F-4D97-AF65-F5344CB8AC3E}">
        <p14:creationId xmlns:p14="http://schemas.microsoft.com/office/powerpoint/2010/main" val="40327819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5" y="1127187"/>
            <a:ext cx="11887199" cy="5299802"/>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5" y="738567"/>
            <a:ext cx="11887199" cy="407034"/>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6" y="794199"/>
            <a:ext cx="4517965"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7.3.4 - Asset Management &amp; Inspection </a:t>
            </a:r>
            <a:endParaRPr lang="en-US">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3" name="TextBox 42">
            <a:extLst>
              <a:ext uri="{FF2B5EF4-FFF2-40B4-BE49-F238E27FC236}">
                <a16:creationId xmlns:a16="http://schemas.microsoft.com/office/drawing/2014/main" id="{EEC67623-4240-4AD9-8CAA-21F0700F8CA1}"/>
              </a:ext>
            </a:extLst>
          </p:cNvPr>
          <p:cNvSpPr txBox="1"/>
          <p:nvPr/>
        </p:nvSpPr>
        <p:spPr>
          <a:xfrm>
            <a:off x="236833" y="4031840"/>
            <a:ext cx="2174456" cy="1092607"/>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Quality assurance / quality control of inspections</a:t>
            </a:r>
          </a:p>
          <a:p>
            <a:r>
              <a:rPr lang="en-US"/>
              <a:t>7.3.4.14</a:t>
            </a:r>
          </a:p>
          <a:p>
            <a:r>
              <a:rPr lang="en-US" sz="1050" b="1"/>
              <a:t>Quality Control of Inspections </a:t>
            </a:r>
            <a:r>
              <a:rPr lang="en-US" b="1">
                <a:solidFill>
                  <a:schemeClr val="bg1"/>
                </a:solidFill>
              </a:rPr>
              <a:t>[Primary]</a:t>
            </a:r>
          </a:p>
          <a:p>
            <a:r>
              <a:rPr lang="en-US" sz="1400" b="1"/>
              <a:t>Planned</a:t>
            </a:r>
          </a:p>
        </p:txBody>
      </p:sp>
      <p:sp>
        <p:nvSpPr>
          <p:cNvPr id="50" name="TextBox 49">
            <a:extLst>
              <a:ext uri="{FF2B5EF4-FFF2-40B4-BE49-F238E27FC236}">
                <a16:creationId xmlns:a16="http://schemas.microsoft.com/office/drawing/2014/main" id="{9482D680-A070-4C79-A095-F212CDDD1B52}"/>
              </a:ext>
            </a:extLst>
          </p:cNvPr>
          <p:cNvSpPr txBox="1"/>
          <p:nvPr/>
        </p:nvSpPr>
        <p:spPr>
          <a:xfrm>
            <a:off x="257348" y="5299836"/>
            <a:ext cx="2162390" cy="938719"/>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stStyle>
          <a:p>
            <a:r>
              <a:rPr lang="en-US"/>
              <a:t>Substation inspections </a:t>
            </a:r>
          </a:p>
          <a:p>
            <a:r>
              <a:rPr lang="en-US"/>
              <a:t>7.3.4.15</a:t>
            </a:r>
          </a:p>
          <a:p>
            <a:r>
              <a:rPr lang="en-US" sz="1050" b="1"/>
              <a:t>GO-174 Substation Inspection Program </a:t>
            </a:r>
            <a:r>
              <a:rPr lang="en-US" b="1">
                <a:solidFill>
                  <a:schemeClr val="bg1"/>
                </a:solidFill>
              </a:rPr>
              <a:t>[Primary]</a:t>
            </a:r>
          </a:p>
          <a:p>
            <a:r>
              <a:rPr lang="en-US" sz="1400" b="1"/>
              <a:t>Annual Target Met</a:t>
            </a:r>
          </a:p>
        </p:txBody>
      </p:sp>
      <p:sp>
        <p:nvSpPr>
          <p:cNvPr id="52" name="TextBox 51">
            <a:extLst>
              <a:ext uri="{FF2B5EF4-FFF2-40B4-BE49-F238E27FC236}">
                <a16:creationId xmlns:a16="http://schemas.microsoft.com/office/drawing/2014/main" id="{A64576DB-E814-4E79-8A0F-02FCD7A3F96D}"/>
              </a:ext>
            </a:extLst>
          </p:cNvPr>
          <p:cNvSpPr txBox="1"/>
          <p:nvPr/>
        </p:nvSpPr>
        <p:spPr>
          <a:xfrm>
            <a:off x="236833" y="1194530"/>
            <a:ext cx="2174457" cy="931024"/>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Patrol inspections of distribution electric lines and equipment </a:t>
            </a:r>
            <a:endParaRPr lang="en-US">
              <a:ea typeface="+mn-lt"/>
              <a:cs typeface="+mn-lt"/>
            </a:endParaRPr>
          </a:p>
          <a:p>
            <a:pPr algn="ctr"/>
            <a:r>
              <a:rPr lang="en-US" sz="1000">
                <a:cs typeface="Calibri"/>
              </a:rPr>
              <a:t>7.3.4.11</a:t>
            </a:r>
          </a:p>
          <a:p>
            <a:pPr algn="ctr"/>
            <a:r>
              <a:rPr lang="en-US" sz="1050" b="1">
                <a:cs typeface="Calibri"/>
              </a:rPr>
              <a:t>Patrol Inspection Program</a:t>
            </a:r>
            <a:r>
              <a:rPr lang="en-US" sz="1000" b="1">
                <a:solidFill>
                  <a:schemeClr val="bg1"/>
                </a:solidFill>
                <a:cs typeface="Calibri"/>
              </a:rPr>
              <a:t> [Primary]</a:t>
            </a:r>
          </a:p>
          <a:p>
            <a:pPr algn="ctr"/>
            <a:r>
              <a:rPr lang="en-US" sz="1400" b="1">
                <a:cs typeface="Calibri"/>
              </a:rPr>
              <a:t>Annual Target Exceeded</a:t>
            </a:r>
          </a:p>
        </p:txBody>
      </p:sp>
      <p:sp>
        <p:nvSpPr>
          <p:cNvPr id="53" name="TextBox 52">
            <a:extLst>
              <a:ext uri="{FF2B5EF4-FFF2-40B4-BE49-F238E27FC236}">
                <a16:creationId xmlns:a16="http://schemas.microsoft.com/office/drawing/2014/main" id="{374D0F55-3537-41F9-99A5-E6642B30DFC4}"/>
              </a:ext>
            </a:extLst>
          </p:cNvPr>
          <p:cNvSpPr txBox="1"/>
          <p:nvPr/>
        </p:nvSpPr>
        <p:spPr>
          <a:xfrm>
            <a:off x="236833" y="2670381"/>
            <a:ext cx="2174456" cy="1092607"/>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solidFill>
                  <a:schemeClr val="tx1"/>
                </a:solidFill>
                <a:ea typeface="+mn-lt"/>
                <a:cs typeface="+mn-lt"/>
              </a:rPr>
              <a:t>Pole loading assessment program to determine safety factor </a:t>
            </a:r>
            <a:endParaRPr lang="en-US">
              <a:solidFill>
                <a:schemeClr val="tx1"/>
              </a:solidFill>
              <a:ea typeface="+mn-lt"/>
              <a:cs typeface="+mn-lt"/>
            </a:endParaRPr>
          </a:p>
          <a:p>
            <a:pPr algn="ctr"/>
            <a:r>
              <a:rPr lang="en-US" sz="1000">
                <a:solidFill>
                  <a:schemeClr val="tx1"/>
                </a:solidFill>
                <a:cs typeface="Calibri"/>
              </a:rPr>
              <a:t>7.3.4.13 </a:t>
            </a:r>
          </a:p>
          <a:p>
            <a:pPr algn="ctr"/>
            <a:r>
              <a:rPr lang="en-US" sz="1050" b="1">
                <a:solidFill>
                  <a:schemeClr val="tx1"/>
                </a:solidFill>
                <a:cs typeface="Calibri"/>
              </a:rPr>
              <a:t>Pole Loading &amp; Replacement Program </a:t>
            </a:r>
          </a:p>
          <a:p>
            <a:pPr algn="ctr"/>
            <a:r>
              <a:rPr lang="en-US" sz="1400" b="1">
                <a:solidFill>
                  <a:schemeClr val="tx1"/>
                </a:solidFill>
                <a:cs typeface="Calibri"/>
              </a:rPr>
              <a:t>Annual Target Exceeded </a:t>
            </a:r>
          </a:p>
        </p:txBody>
      </p:sp>
      <p:sp>
        <p:nvSpPr>
          <p:cNvPr id="44" name="Rectangle 43">
            <a:extLst>
              <a:ext uri="{FF2B5EF4-FFF2-40B4-BE49-F238E27FC236}">
                <a16:creationId xmlns:a16="http://schemas.microsoft.com/office/drawing/2014/main" id="{499D1CEF-A0C6-4791-8416-FEAC6E328E57}"/>
              </a:ext>
            </a:extLst>
          </p:cNvPr>
          <p:cNvSpPr/>
          <p:nvPr/>
        </p:nvSpPr>
        <p:spPr>
          <a:xfrm>
            <a:off x="2399223" y="1187492"/>
            <a:ext cx="4248468" cy="861774"/>
          </a:xfrm>
          <a:prstGeom prst="rect">
            <a:avLst/>
          </a:prstGeom>
        </p:spPr>
        <p:txBody>
          <a:bodyPr wrap="square" lIns="91440" tIns="45720" rIns="91440" bIns="45720" anchor="t">
            <a:spAutoFit/>
          </a:bodyPr>
          <a:lstStyle/>
          <a:p>
            <a:r>
              <a:rPr lang="en-US" sz="1000" b="1" u="sng">
                <a:latin typeface="Segoe UI"/>
                <a:cs typeface="Segoe UI"/>
              </a:rPr>
              <a:t>Patrol Inspection within the Service Area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2021 Goal:  </a:t>
            </a:r>
            <a:r>
              <a:rPr lang="en-US" sz="1000">
                <a:latin typeface="Segoe UI"/>
                <a:cs typeface="Segoe UI"/>
              </a:rPr>
              <a:t>BVES targeted 255 circuit miles inspected in 2021.  BVES was able to conduct 460.11 circuit miles of inspection in 2021.</a:t>
            </a:r>
          </a:p>
          <a:p>
            <a:r>
              <a:rPr lang="en-US" sz="1000" b="1">
                <a:latin typeface="Segoe UI"/>
                <a:cs typeface="Segoe UI"/>
              </a:rPr>
              <a:t>Key Actions: </a:t>
            </a:r>
            <a:r>
              <a:rPr lang="en-US" sz="1000">
                <a:latin typeface="Segoe UI"/>
                <a:cs typeface="Segoe UI"/>
              </a:rPr>
              <a:t>Currently completed annual targets. </a:t>
            </a:r>
            <a:endParaRPr lang="en-US" sz="1000">
              <a:latin typeface="Segoe UI" panose="020B0502040204020203" pitchFamily="34" charset="0"/>
              <a:cs typeface="Segoe UI" panose="020B0502040204020203" pitchFamily="34" charset="0"/>
            </a:endParaRPr>
          </a:p>
        </p:txBody>
      </p:sp>
      <p:sp>
        <p:nvSpPr>
          <p:cNvPr id="45" name="Rectangle 44">
            <a:extLst>
              <a:ext uri="{FF2B5EF4-FFF2-40B4-BE49-F238E27FC236}">
                <a16:creationId xmlns:a16="http://schemas.microsoft.com/office/drawing/2014/main" id="{D041B2B5-D8C6-4AD8-96AE-ED498362E197}"/>
              </a:ext>
            </a:extLst>
          </p:cNvPr>
          <p:cNvSpPr/>
          <p:nvPr/>
        </p:nvSpPr>
        <p:spPr>
          <a:xfrm>
            <a:off x="2389699" y="2687374"/>
            <a:ext cx="4248468" cy="1015663"/>
          </a:xfrm>
          <a:prstGeom prst="rect">
            <a:avLst/>
          </a:prstGeom>
        </p:spPr>
        <p:txBody>
          <a:bodyPr wrap="square" lIns="91440" tIns="45720" rIns="91440" bIns="45720" anchor="t">
            <a:spAutoFit/>
          </a:bodyPr>
          <a:lstStyle/>
          <a:p>
            <a:r>
              <a:rPr lang="en-US" sz="1000" b="1" u="sng">
                <a:latin typeface="Segoe UI"/>
                <a:cs typeface="Segoe UI"/>
              </a:rPr>
              <a:t>Pole Loading &amp; Replacement</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2021 Goal: </a:t>
            </a:r>
            <a:r>
              <a:rPr lang="en-US" sz="1000">
                <a:latin typeface="Segoe UI" panose="020B0502040204020203" pitchFamily="34" charset="0"/>
                <a:cs typeface="Segoe UI" panose="020B0502040204020203" pitchFamily="34" charset="0"/>
              </a:rPr>
              <a:t>The goal for Q4 was to assess an additional 157 poles as part of the assessment process.  BVES has currently assessed 557 poles in 2021. </a:t>
            </a:r>
          </a:p>
          <a:p>
            <a:r>
              <a:rPr lang="en-US" sz="1000" b="1">
                <a:latin typeface="Segoe UI"/>
                <a:cs typeface="Segoe UI"/>
              </a:rPr>
              <a:t>Key Actions: </a:t>
            </a:r>
            <a:r>
              <a:rPr lang="en-US" sz="1000">
                <a:latin typeface="Segoe UI"/>
                <a:cs typeface="Segoe UI"/>
              </a:rPr>
              <a:t>BVES exceeded its target of 550 poles by assessing 557 poles in 2021.</a:t>
            </a:r>
          </a:p>
        </p:txBody>
      </p:sp>
      <p:sp>
        <p:nvSpPr>
          <p:cNvPr id="48" name="Rectangle 47">
            <a:extLst>
              <a:ext uri="{FF2B5EF4-FFF2-40B4-BE49-F238E27FC236}">
                <a16:creationId xmlns:a16="http://schemas.microsoft.com/office/drawing/2014/main" id="{F8ECD816-A64E-4453-AC69-92EBDA8F2400}"/>
              </a:ext>
            </a:extLst>
          </p:cNvPr>
          <p:cNvSpPr/>
          <p:nvPr/>
        </p:nvSpPr>
        <p:spPr>
          <a:xfrm>
            <a:off x="2411289" y="4146837"/>
            <a:ext cx="9543878" cy="707886"/>
          </a:xfrm>
          <a:prstGeom prst="rect">
            <a:avLst/>
          </a:prstGeom>
        </p:spPr>
        <p:txBody>
          <a:bodyPr wrap="square" lIns="91440" tIns="45720" rIns="91440" bIns="45720" anchor="t">
            <a:spAutoFit/>
          </a:bodyPr>
          <a:lstStyle/>
          <a:p>
            <a:r>
              <a:rPr lang="en-US" sz="1000" b="1" u="sng">
                <a:latin typeface="Segoe UI"/>
                <a:cs typeface="Segoe UI"/>
              </a:rPr>
              <a:t>Quality Control for Electrical Inspections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Goal:  </a:t>
            </a:r>
            <a:r>
              <a:rPr lang="en-US" sz="1000">
                <a:latin typeface="Segoe UI"/>
                <a:cs typeface="Segoe UI"/>
              </a:rPr>
              <a:t>BVES has not yet established quantitative or qualitative targets for the planned quality control program and therefore, have no quarterly units to report in the Quarterly Advice Letter. </a:t>
            </a:r>
          </a:p>
          <a:p>
            <a:r>
              <a:rPr lang="en-US" sz="1000" b="1">
                <a:latin typeface="Segoe UI"/>
                <a:cs typeface="Segoe UI"/>
              </a:rPr>
              <a:t>Key Actions: </a:t>
            </a:r>
            <a:r>
              <a:rPr lang="en-US" sz="1000">
                <a:latin typeface="Segoe UI"/>
                <a:cs typeface="Segoe UI"/>
              </a:rPr>
              <a:t>Currently on track to discuss framework for formal controls development for internal and third-party inspection patrols.</a:t>
            </a:r>
            <a:endParaRPr lang="en-US" sz="1000">
              <a:latin typeface="Segoe UI" panose="020B0502040204020203" pitchFamily="34" charset="0"/>
              <a:cs typeface="Segoe UI" panose="020B0502040204020203" pitchFamily="34" charset="0"/>
            </a:endParaRPr>
          </a:p>
        </p:txBody>
      </p:sp>
      <p:sp>
        <p:nvSpPr>
          <p:cNvPr id="49" name="Rectangle 48">
            <a:extLst>
              <a:ext uri="{FF2B5EF4-FFF2-40B4-BE49-F238E27FC236}">
                <a16:creationId xmlns:a16="http://schemas.microsoft.com/office/drawing/2014/main" id="{F4B9738F-29CC-44C1-B6AD-30D6B5193410}"/>
              </a:ext>
            </a:extLst>
          </p:cNvPr>
          <p:cNvSpPr/>
          <p:nvPr/>
        </p:nvSpPr>
        <p:spPr>
          <a:xfrm>
            <a:off x="2411290" y="5297421"/>
            <a:ext cx="4226878" cy="861774"/>
          </a:xfrm>
          <a:prstGeom prst="rect">
            <a:avLst/>
          </a:prstGeom>
        </p:spPr>
        <p:txBody>
          <a:bodyPr wrap="square" lIns="91440" tIns="45720" rIns="91440" bIns="45720" anchor="t">
            <a:spAutoFit/>
          </a:bodyPr>
          <a:lstStyle/>
          <a:p>
            <a:r>
              <a:rPr lang="en-US" sz="1000" b="1" u="sng">
                <a:latin typeface="Segoe UI"/>
                <a:cs typeface="Segoe UI"/>
              </a:rPr>
              <a:t>Substations Inspected</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2021 Goal:  </a:t>
            </a:r>
            <a:r>
              <a:rPr lang="en-US" sz="1000">
                <a:latin typeface="Segoe UI"/>
                <a:cs typeface="Segoe UI"/>
              </a:rPr>
              <a:t>BVES has executed physical inspections of 36 additional substations within the service area bringing the annual total to 144 substations inspected.</a:t>
            </a:r>
          </a:p>
          <a:p>
            <a:r>
              <a:rPr lang="en-US" sz="1000" b="1">
                <a:latin typeface="Segoe UI"/>
                <a:cs typeface="Segoe UI"/>
              </a:rPr>
              <a:t>Key Actions: </a:t>
            </a:r>
            <a:r>
              <a:rPr lang="en-US" sz="1000">
                <a:latin typeface="Segoe UI"/>
                <a:cs typeface="Segoe UI"/>
              </a:rPr>
              <a:t>BVES met its target of 144 substations inspections in 2021.</a:t>
            </a:r>
            <a:endParaRPr lang="en-US" sz="1000">
              <a:latin typeface="Segoe UI" panose="020B0502040204020203" pitchFamily="34" charset="0"/>
              <a:cs typeface="Segoe UI" panose="020B0502040204020203" pitchFamily="34" charset="0"/>
            </a:endParaRPr>
          </a:p>
        </p:txBody>
      </p:sp>
      <p:sp>
        <p:nvSpPr>
          <p:cNvPr id="51" name="Rectangle 50">
            <a:extLst>
              <a:ext uri="{FF2B5EF4-FFF2-40B4-BE49-F238E27FC236}">
                <a16:creationId xmlns:a16="http://schemas.microsoft.com/office/drawing/2014/main" id="{F41CB00D-3E05-4171-818F-697F7A404768}"/>
              </a:ext>
            </a:extLst>
          </p:cNvPr>
          <p:cNvSpPr/>
          <p:nvPr/>
        </p:nvSpPr>
        <p:spPr>
          <a:xfrm>
            <a:off x="6741648" y="1194530"/>
            <a:ext cx="5213519" cy="1354217"/>
          </a:xfrm>
          <a:prstGeom prst="rect">
            <a:avLst/>
          </a:prstGeom>
          <a:solidFill>
            <a:schemeClr val="bg1">
              <a:lumMod val="95000"/>
            </a:schemeClr>
          </a:solidFill>
        </p:spPr>
        <p:txBody>
          <a:bodyPr wrap="square">
            <a:spAutoFit/>
          </a:bodyPr>
          <a:lstStyle/>
          <a:p>
            <a:r>
              <a:rPr lang="en-US" sz="1100" b="1">
                <a:latin typeface="Segoe UI"/>
                <a:cs typeface="Segoe UI"/>
              </a:rPr>
              <a:t>Patrol Inspection Program</a:t>
            </a:r>
          </a:p>
          <a:p>
            <a:endParaRPr lang="en-US" sz="1050" b="1">
              <a:latin typeface="Segoe UI"/>
              <a:cs typeface="Segoe UI"/>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7.3.4.11 (Primary)</a:t>
            </a:r>
          </a:p>
          <a:p>
            <a:pPr marL="857250" lvl="2" indent="-171450">
              <a:buFont typeface="Arial" panose="020B0604020202020204" pitchFamily="34" charset="0"/>
              <a:buChar char="•"/>
            </a:pPr>
            <a:r>
              <a:rPr lang="en-US" sz="1000">
                <a:latin typeface="Segoe UI"/>
                <a:cs typeface="Segoe UI"/>
              </a:rPr>
              <a:t>7.3.5.11</a:t>
            </a:r>
          </a:p>
        </p:txBody>
      </p:sp>
      <p:sp>
        <p:nvSpPr>
          <p:cNvPr id="54" name="Rectangle 53">
            <a:extLst>
              <a:ext uri="{FF2B5EF4-FFF2-40B4-BE49-F238E27FC236}">
                <a16:creationId xmlns:a16="http://schemas.microsoft.com/office/drawing/2014/main" id="{12A83AAA-4571-4F0F-AE34-30962B29BA57}"/>
              </a:ext>
            </a:extLst>
          </p:cNvPr>
          <p:cNvSpPr/>
          <p:nvPr/>
        </p:nvSpPr>
        <p:spPr>
          <a:xfrm>
            <a:off x="6741648" y="2670381"/>
            <a:ext cx="5213519" cy="1508105"/>
          </a:xfrm>
          <a:prstGeom prst="rect">
            <a:avLst/>
          </a:prstGeom>
          <a:solidFill>
            <a:schemeClr val="bg1">
              <a:lumMod val="95000"/>
            </a:schemeClr>
          </a:solidFill>
        </p:spPr>
        <p:txBody>
          <a:bodyPr wrap="square">
            <a:spAutoFit/>
          </a:bodyPr>
          <a:lstStyle/>
          <a:p>
            <a:r>
              <a:rPr lang="en-US" sz="1100" b="1">
                <a:latin typeface="Segoe UI"/>
                <a:cs typeface="Segoe UI"/>
              </a:rPr>
              <a:t>Pole Loading &amp; Replacement Program</a:t>
            </a:r>
          </a:p>
          <a:p>
            <a:endParaRPr lang="en-US" sz="1050" b="1">
              <a:latin typeface="Segoe UI"/>
              <a:cs typeface="Segoe UI"/>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7.3.3.13 (Primary)</a:t>
            </a:r>
          </a:p>
          <a:p>
            <a:pPr marL="857250" lvl="2" indent="-171450">
              <a:buFont typeface="Arial" panose="020B0604020202020204" pitchFamily="34" charset="0"/>
              <a:buChar char="•"/>
            </a:pPr>
            <a:r>
              <a:rPr lang="en-US" sz="1000">
                <a:latin typeface="Segoe UI"/>
                <a:cs typeface="Segoe UI"/>
              </a:rPr>
              <a:t>7.3.3.6</a:t>
            </a:r>
          </a:p>
          <a:p>
            <a:pPr marL="857250" lvl="2" indent="-171450">
              <a:buFont typeface="Arial" panose="020B0604020202020204" pitchFamily="34" charset="0"/>
              <a:buChar char="•"/>
            </a:pPr>
            <a:r>
              <a:rPr lang="en-US" sz="1000">
                <a:latin typeface="Segoe UI"/>
                <a:cs typeface="Segoe UI"/>
              </a:rPr>
              <a:t>7.3.4.13</a:t>
            </a:r>
          </a:p>
        </p:txBody>
      </p:sp>
      <p:sp>
        <p:nvSpPr>
          <p:cNvPr id="55" name="Rectangle 54">
            <a:extLst>
              <a:ext uri="{FF2B5EF4-FFF2-40B4-BE49-F238E27FC236}">
                <a16:creationId xmlns:a16="http://schemas.microsoft.com/office/drawing/2014/main" id="{ABD9F387-B728-42C1-AB4A-93B222151D63}"/>
              </a:ext>
            </a:extLst>
          </p:cNvPr>
          <p:cNvSpPr/>
          <p:nvPr/>
        </p:nvSpPr>
        <p:spPr>
          <a:xfrm>
            <a:off x="6721133" y="5001169"/>
            <a:ext cx="5213519" cy="1354217"/>
          </a:xfrm>
          <a:prstGeom prst="rect">
            <a:avLst/>
          </a:prstGeom>
          <a:solidFill>
            <a:schemeClr val="bg1">
              <a:lumMod val="95000"/>
            </a:schemeClr>
          </a:solidFill>
        </p:spPr>
        <p:txBody>
          <a:bodyPr wrap="square">
            <a:spAutoFit/>
          </a:bodyPr>
          <a:lstStyle/>
          <a:p>
            <a:r>
              <a:rPr lang="en-US" sz="1100" b="1">
                <a:latin typeface="Segoe UI"/>
                <a:cs typeface="Segoe UI"/>
              </a:rPr>
              <a:t>GO-174 Substation Inspection Program</a:t>
            </a:r>
          </a:p>
          <a:p>
            <a:endParaRPr lang="en-US" sz="1050" b="1">
              <a:latin typeface="Segoe UI"/>
              <a:cs typeface="Segoe UI"/>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7.3.4.15 (Primary)</a:t>
            </a:r>
          </a:p>
          <a:p>
            <a:pPr marL="857250" lvl="2" indent="-171450">
              <a:buFont typeface="Arial" panose="020B0604020202020204" pitchFamily="34" charset="0"/>
              <a:buChar char="•"/>
            </a:pPr>
            <a:r>
              <a:rPr lang="en-US" sz="1000">
                <a:latin typeface="Segoe UI"/>
                <a:cs typeface="Segoe UI"/>
              </a:rPr>
              <a:t>7.3.5.17</a:t>
            </a:r>
          </a:p>
        </p:txBody>
      </p:sp>
    </p:spTree>
    <p:extLst>
      <p:ext uri="{BB962C8B-B14F-4D97-AF65-F5344CB8AC3E}">
        <p14:creationId xmlns:p14="http://schemas.microsoft.com/office/powerpoint/2010/main" val="25015988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E25EF878-B2F9-40BB-96BC-9A03A9E5AE7F}"/>
              </a:ext>
            </a:extLst>
          </p:cNvPr>
          <p:cNvSpPr/>
          <p:nvPr/>
        </p:nvSpPr>
        <p:spPr>
          <a:xfrm>
            <a:off x="224422" y="1151622"/>
            <a:ext cx="6204954" cy="2254463"/>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52400" y="1081625"/>
            <a:ext cx="11906250" cy="5454913"/>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52400" y="738567"/>
            <a:ext cx="11906250"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329898" y="780782"/>
            <a:ext cx="5536859"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7.3.5 - Vegetation Management &amp; Inspection </a:t>
            </a:r>
            <a:endParaRPr>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67607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66292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68466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65298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65831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63907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66689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65002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63049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66838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34" name="TextBox 33">
            <a:extLst>
              <a:ext uri="{FF2B5EF4-FFF2-40B4-BE49-F238E27FC236}">
                <a16:creationId xmlns:a16="http://schemas.microsoft.com/office/drawing/2014/main" id="{A99B510A-678D-45BE-A753-2DF93CF41EEA}"/>
              </a:ext>
            </a:extLst>
          </p:cNvPr>
          <p:cNvSpPr txBox="1"/>
          <p:nvPr/>
        </p:nvSpPr>
        <p:spPr>
          <a:xfrm>
            <a:off x="6499042" y="1156246"/>
            <a:ext cx="1645920" cy="1454244"/>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LiDAR inspections of vegetation around distribution electric lines and equipment</a:t>
            </a:r>
          </a:p>
          <a:p>
            <a:r>
              <a:rPr lang="en-US"/>
              <a:t>7.3.5.7</a:t>
            </a:r>
          </a:p>
          <a:p>
            <a:r>
              <a:rPr lang="en-US" sz="1050" b="1"/>
              <a:t>LiDAR Inspection Program </a:t>
            </a:r>
          </a:p>
          <a:p>
            <a:r>
              <a:rPr lang="en-US" sz="1400" b="1"/>
              <a:t>Yearly Target Exceeded</a:t>
            </a:r>
          </a:p>
        </p:txBody>
      </p:sp>
      <p:sp>
        <p:nvSpPr>
          <p:cNvPr id="41" name="TextBox 40">
            <a:extLst>
              <a:ext uri="{FF2B5EF4-FFF2-40B4-BE49-F238E27FC236}">
                <a16:creationId xmlns:a16="http://schemas.microsoft.com/office/drawing/2014/main" id="{34F25E72-CD31-4572-BE96-71EC0125C75B}"/>
              </a:ext>
            </a:extLst>
          </p:cNvPr>
          <p:cNvSpPr txBox="1"/>
          <p:nvPr/>
        </p:nvSpPr>
        <p:spPr>
          <a:xfrm>
            <a:off x="298101" y="1401192"/>
            <a:ext cx="1645920" cy="1615827"/>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Detailed inspections of vegetation around distribution electric lines and equipment </a:t>
            </a:r>
          </a:p>
          <a:p>
            <a:r>
              <a:rPr lang="en-US"/>
              <a:t>7.3.5.2</a:t>
            </a:r>
          </a:p>
          <a:p>
            <a:r>
              <a:rPr lang="en-US" sz="1050" b="1"/>
              <a:t>Detailed Inspection Program</a:t>
            </a:r>
          </a:p>
          <a:p>
            <a:r>
              <a:rPr lang="en-US" sz="1400" b="1"/>
              <a:t>Yearly Target Exceeded</a:t>
            </a:r>
          </a:p>
        </p:txBody>
      </p:sp>
      <p:sp>
        <p:nvSpPr>
          <p:cNvPr id="59" name="TextBox 58">
            <a:extLst>
              <a:ext uri="{FF2B5EF4-FFF2-40B4-BE49-F238E27FC236}">
                <a16:creationId xmlns:a16="http://schemas.microsoft.com/office/drawing/2014/main" id="{29EB0731-8FAE-4B32-92C1-6DC608F62A68}"/>
              </a:ext>
            </a:extLst>
          </p:cNvPr>
          <p:cNvSpPr txBox="1"/>
          <p:nvPr/>
        </p:nvSpPr>
        <p:spPr>
          <a:xfrm>
            <a:off x="6511426" y="2702322"/>
            <a:ext cx="1645920" cy="1261884"/>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Other discretionary inspections of vegetation around distribution electric lines and equipment </a:t>
            </a:r>
          </a:p>
          <a:p>
            <a:r>
              <a:rPr lang="en-US"/>
              <a:t>7.3.5.9</a:t>
            </a:r>
          </a:p>
          <a:p>
            <a:r>
              <a:rPr lang="en-US" sz="1050" b="1"/>
              <a:t>UAV &amp; Ground Patrol</a:t>
            </a:r>
          </a:p>
          <a:p>
            <a:r>
              <a:rPr lang="en-US" sz="1400" b="1"/>
              <a:t>Annual Targets Met</a:t>
            </a:r>
          </a:p>
        </p:txBody>
      </p:sp>
      <p:sp>
        <p:nvSpPr>
          <p:cNvPr id="61" name="TextBox 60">
            <a:extLst>
              <a:ext uri="{FF2B5EF4-FFF2-40B4-BE49-F238E27FC236}">
                <a16:creationId xmlns:a16="http://schemas.microsoft.com/office/drawing/2014/main" id="{B93788BD-B51D-4DC9-9A69-08A41E5B21D1}"/>
              </a:ext>
            </a:extLst>
          </p:cNvPr>
          <p:cNvSpPr txBox="1"/>
          <p:nvPr/>
        </p:nvSpPr>
        <p:spPr>
          <a:xfrm>
            <a:off x="6511426" y="4044163"/>
            <a:ext cx="1645920" cy="1454244"/>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Patrol inspections of vegetation around distribution electric lines and equipment </a:t>
            </a:r>
          </a:p>
          <a:p>
            <a:r>
              <a:rPr lang="en-US"/>
              <a:t>7.3.5.11</a:t>
            </a:r>
          </a:p>
          <a:p>
            <a:r>
              <a:rPr lang="en-US" sz="1050" b="1"/>
              <a:t>Patrol Inspection Program</a:t>
            </a:r>
          </a:p>
          <a:p>
            <a:r>
              <a:rPr lang="en-US" sz="1400" b="1"/>
              <a:t>Yearly Target Exceeded</a:t>
            </a:r>
          </a:p>
        </p:txBody>
      </p:sp>
      <p:sp>
        <p:nvSpPr>
          <p:cNvPr id="64" name="TextBox 63">
            <a:extLst>
              <a:ext uri="{FF2B5EF4-FFF2-40B4-BE49-F238E27FC236}">
                <a16:creationId xmlns:a16="http://schemas.microsoft.com/office/drawing/2014/main" id="{FA74E053-EBAB-481A-9DBA-45376FCDC754}"/>
              </a:ext>
            </a:extLst>
          </p:cNvPr>
          <p:cNvSpPr txBox="1"/>
          <p:nvPr/>
        </p:nvSpPr>
        <p:spPr>
          <a:xfrm>
            <a:off x="262016" y="3576708"/>
            <a:ext cx="1645920" cy="1400383"/>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Emergency response vegetation management due to red flag warning or other urgent conditions</a:t>
            </a:r>
          </a:p>
          <a:p>
            <a:r>
              <a:rPr lang="en-US"/>
              <a:t>7.3.5.4</a:t>
            </a:r>
          </a:p>
          <a:p>
            <a:r>
              <a:rPr lang="en-US" sz="1050" b="1"/>
              <a:t>Emergency Preparedness &amp; Response Program</a:t>
            </a:r>
          </a:p>
          <a:p>
            <a:r>
              <a:rPr lang="en-US" sz="1400" b="1"/>
              <a:t>In Place</a:t>
            </a:r>
          </a:p>
        </p:txBody>
      </p:sp>
      <p:sp>
        <p:nvSpPr>
          <p:cNvPr id="47" name="Rectangle 46">
            <a:extLst>
              <a:ext uri="{FF2B5EF4-FFF2-40B4-BE49-F238E27FC236}">
                <a16:creationId xmlns:a16="http://schemas.microsoft.com/office/drawing/2014/main" id="{5C7AEFE5-7ED5-44CB-8EE4-B2F877235DB1}"/>
              </a:ext>
            </a:extLst>
          </p:cNvPr>
          <p:cNvSpPr/>
          <p:nvPr/>
        </p:nvSpPr>
        <p:spPr>
          <a:xfrm>
            <a:off x="1952392" y="1208943"/>
            <a:ext cx="4143607" cy="2254463"/>
          </a:xfrm>
          <a:prstGeom prst="rect">
            <a:avLst/>
          </a:prstGeom>
        </p:spPr>
        <p:txBody>
          <a:bodyPr wrap="square" lIns="91440" tIns="45720" rIns="91440" bIns="45720" anchor="t">
            <a:spAutoFit/>
          </a:bodyPr>
          <a:lstStyle/>
          <a:p>
            <a:r>
              <a:rPr lang="en-US" sz="1000" b="1" u="sng">
                <a:latin typeface="Segoe UI"/>
                <a:cs typeface="Segoe UI"/>
              </a:rPr>
              <a:t>Mid-Year Detailed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a:t>
            </a:r>
            <a:r>
              <a:rPr lang="en-US" sz="1000">
                <a:latin typeface="Segoe UI"/>
                <a:cs typeface="Segoe UI"/>
              </a:rPr>
              <a:t>  BVES targeted 50 circuit miles inspected for Q4. 54.9 circuit miles were inspected in Q4 exceeding the Q4 target as well as completing the annual goal of 50 circuit miles.</a:t>
            </a:r>
          </a:p>
          <a:p>
            <a:r>
              <a:rPr lang="en-US" sz="1000" b="1">
                <a:latin typeface="Segoe UI"/>
                <a:cs typeface="Segoe UI"/>
              </a:rPr>
              <a:t>Key Actions:</a:t>
            </a:r>
            <a:r>
              <a:rPr lang="en-US" sz="1000">
                <a:latin typeface="Segoe UI"/>
                <a:cs typeface="Segoe UI"/>
              </a:rPr>
              <a:t> Completed/exceeded annual targets. </a:t>
            </a:r>
          </a:p>
          <a:p>
            <a:endParaRPr lang="en-US" sz="1000">
              <a:latin typeface="Segoe UI" panose="020B0502040204020203" pitchFamily="34" charset="0"/>
              <a:cs typeface="Segoe UI" panose="020B0502040204020203" pitchFamily="34" charset="0"/>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7.3.4.1 (Primary)</a:t>
            </a:r>
          </a:p>
          <a:p>
            <a:pPr marL="800100" lvl="2" indent="-171450">
              <a:buFont typeface="Arial" panose="020B0604020202020204" pitchFamily="34" charset="0"/>
              <a:buChar char="•"/>
            </a:pPr>
            <a:r>
              <a:rPr lang="en-US" sz="1000">
                <a:latin typeface="Segoe UI"/>
                <a:cs typeface="Segoe UI"/>
              </a:rPr>
              <a:t>7.3.5.2</a:t>
            </a:r>
          </a:p>
          <a:p>
            <a:endParaRPr lang="en-US" sz="1000">
              <a:latin typeface="Segoe UI" panose="020B0502040204020203" pitchFamily="34" charset="0"/>
              <a:cs typeface="Segoe UI" panose="020B0502040204020203" pitchFamily="34" charset="0"/>
            </a:endParaRPr>
          </a:p>
        </p:txBody>
      </p:sp>
      <p:sp>
        <p:nvSpPr>
          <p:cNvPr id="50" name="Rectangle 49">
            <a:extLst>
              <a:ext uri="{FF2B5EF4-FFF2-40B4-BE49-F238E27FC236}">
                <a16:creationId xmlns:a16="http://schemas.microsoft.com/office/drawing/2014/main" id="{923D9E67-954C-44D7-B93B-C735A2ECAA7D}"/>
              </a:ext>
            </a:extLst>
          </p:cNvPr>
          <p:cNvSpPr/>
          <p:nvPr/>
        </p:nvSpPr>
        <p:spPr>
          <a:xfrm>
            <a:off x="8157346" y="4015639"/>
            <a:ext cx="3785022" cy="1015663"/>
          </a:xfrm>
          <a:prstGeom prst="rect">
            <a:avLst/>
          </a:prstGeom>
        </p:spPr>
        <p:txBody>
          <a:bodyPr wrap="square" lIns="91440" tIns="45720" rIns="91440" bIns="45720" anchor="t">
            <a:spAutoFit/>
          </a:bodyPr>
          <a:lstStyle/>
          <a:p>
            <a:r>
              <a:rPr lang="en-US" sz="1000" b="1" u="sng">
                <a:latin typeface="Segoe UI"/>
                <a:cs typeface="Segoe UI"/>
              </a:rPr>
              <a:t>Patrol Inspection within the Service Area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Q4 2021 Goal: </a:t>
            </a:r>
            <a:r>
              <a:rPr lang="en-US" sz="1000">
                <a:latin typeface="Segoe UI"/>
                <a:cs typeface="Segoe UI"/>
              </a:rPr>
              <a:t>BVES continued to exceed targets for Q4 and was able to conduct 97.83 additional circuit miles of inspection. This brings the annual total to 460.11 (255 was the annual goal set at the beginning of 2021). </a:t>
            </a:r>
          </a:p>
          <a:p>
            <a:r>
              <a:rPr lang="en-US" sz="1000" b="1">
                <a:latin typeface="Segoe UI"/>
                <a:cs typeface="Segoe UI"/>
              </a:rPr>
              <a:t>Key Actions: </a:t>
            </a:r>
            <a:r>
              <a:rPr lang="en-US" sz="1000">
                <a:latin typeface="Segoe UI"/>
                <a:cs typeface="Segoe UI"/>
              </a:rPr>
              <a:t>Exceeded/completed annual targets. </a:t>
            </a:r>
            <a:endParaRPr lang="en-US" sz="1000">
              <a:latin typeface="Segoe UI" panose="020B0502040204020203" pitchFamily="34" charset="0"/>
              <a:cs typeface="Segoe UI" panose="020B0502040204020203" pitchFamily="34" charset="0"/>
            </a:endParaRPr>
          </a:p>
        </p:txBody>
      </p:sp>
      <p:sp>
        <p:nvSpPr>
          <p:cNvPr id="51" name="Rectangle 50">
            <a:extLst>
              <a:ext uri="{FF2B5EF4-FFF2-40B4-BE49-F238E27FC236}">
                <a16:creationId xmlns:a16="http://schemas.microsoft.com/office/drawing/2014/main" id="{E30608C3-6C99-49A3-9B61-CC9D075193CF}"/>
              </a:ext>
            </a:extLst>
          </p:cNvPr>
          <p:cNvSpPr/>
          <p:nvPr/>
        </p:nvSpPr>
        <p:spPr>
          <a:xfrm>
            <a:off x="8144962" y="1164979"/>
            <a:ext cx="3822616" cy="1169551"/>
          </a:xfrm>
          <a:prstGeom prst="rect">
            <a:avLst/>
          </a:prstGeom>
        </p:spPr>
        <p:txBody>
          <a:bodyPr wrap="square" lIns="91440" tIns="45720" rIns="91440" bIns="45720" anchor="t">
            <a:spAutoFit/>
          </a:bodyPr>
          <a:lstStyle/>
          <a:p>
            <a:r>
              <a:rPr lang="en-US" sz="1000" b="1" u="sng">
                <a:latin typeface="Segoe UI"/>
                <a:cs typeface="Segoe UI"/>
              </a:rPr>
              <a:t>Performed Annually Across the Entire Service Area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Q4 2021 Goal:  </a:t>
            </a:r>
            <a:r>
              <a:rPr lang="en-US" sz="1000">
                <a:latin typeface="Segoe UI"/>
                <a:cs typeface="Segoe UI"/>
              </a:rPr>
              <a:t>BVES had targeted surveying 211 circuit miles by Q3 as part of its annual LiDAR Inspection. </a:t>
            </a:r>
          </a:p>
          <a:p>
            <a:r>
              <a:rPr lang="en-US" sz="1000" b="1">
                <a:latin typeface="Segoe UI"/>
                <a:cs typeface="Segoe UI"/>
              </a:rPr>
              <a:t>Key Actions: </a:t>
            </a:r>
            <a:r>
              <a:rPr lang="en-US" sz="1000">
                <a:latin typeface="Segoe UI"/>
                <a:cs typeface="Segoe UI"/>
              </a:rPr>
              <a:t>BVES was able to survey 289.56 circuit miles, exceeding the goal it had set out for the year. No activities occurred in Q4 2021 as the activity was ahead of schedule in performed inspections.</a:t>
            </a:r>
            <a:endParaRPr lang="en-US" sz="1000">
              <a:latin typeface="Segoe UI" panose="020B0502040204020203" pitchFamily="34" charset="0"/>
              <a:cs typeface="Segoe UI" panose="020B0502040204020203" pitchFamily="34" charset="0"/>
            </a:endParaRPr>
          </a:p>
        </p:txBody>
      </p:sp>
      <p:sp>
        <p:nvSpPr>
          <p:cNvPr id="53" name="Rectangle 52">
            <a:extLst>
              <a:ext uri="{FF2B5EF4-FFF2-40B4-BE49-F238E27FC236}">
                <a16:creationId xmlns:a16="http://schemas.microsoft.com/office/drawing/2014/main" id="{2CF6A864-C00F-4784-9E2A-14DF75A5E921}"/>
              </a:ext>
            </a:extLst>
          </p:cNvPr>
          <p:cNvSpPr/>
          <p:nvPr/>
        </p:nvSpPr>
        <p:spPr>
          <a:xfrm>
            <a:off x="8157346" y="2691099"/>
            <a:ext cx="3752950" cy="1169551"/>
          </a:xfrm>
          <a:prstGeom prst="rect">
            <a:avLst/>
          </a:prstGeom>
        </p:spPr>
        <p:txBody>
          <a:bodyPr wrap="square" lIns="91440" tIns="45720" rIns="91440" bIns="45720" anchor="t">
            <a:spAutoFit/>
          </a:bodyPr>
          <a:lstStyle/>
          <a:p>
            <a:r>
              <a:rPr lang="en-US" sz="1000" b="1" u="sng">
                <a:latin typeface="Segoe UI"/>
                <a:cs typeface="Segoe UI"/>
              </a:rPr>
              <a:t>Mid-Year UAV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Q4 2021 Goal:</a:t>
            </a:r>
            <a:r>
              <a:rPr lang="en-US" sz="1000">
                <a:latin typeface="Segoe UI"/>
                <a:cs typeface="Segoe UI"/>
              </a:rPr>
              <a:t>  BVES had targeted completing 211 circuit miles (entire system) of inspection in Q3. This would fulfil the goal of conducting UAV &amp; Ground Patrol inspections of the entire system annually. No activities occurred in Q4 as targets were met in the prior quarter. </a:t>
            </a:r>
          </a:p>
          <a:p>
            <a:r>
              <a:rPr lang="en-US" sz="1000" b="1">
                <a:latin typeface="Segoe UI"/>
                <a:cs typeface="Segoe UI"/>
              </a:rPr>
              <a:t>Key Actions:</a:t>
            </a:r>
            <a:r>
              <a:rPr lang="en-US" sz="1000">
                <a:latin typeface="Segoe UI"/>
                <a:cs typeface="Segoe UI"/>
              </a:rPr>
              <a:t> BVES completed 211 circuit miles of inspection.</a:t>
            </a:r>
            <a:endParaRPr lang="en-US" sz="1000">
              <a:latin typeface="Segoe UI" panose="020B0502040204020203" pitchFamily="34" charset="0"/>
              <a:cs typeface="Segoe UI" panose="020B0502040204020203" pitchFamily="34" charset="0"/>
            </a:endParaRPr>
          </a:p>
        </p:txBody>
      </p:sp>
      <p:sp>
        <p:nvSpPr>
          <p:cNvPr id="55" name="Rectangle 54">
            <a:extLst>
              <a:ext uri="{FF2B5EF4-FFF2-40B4-BE49-F238E27FC236}">
                <a16:creationId xmlns:a16="http://schemas.microsoft.com/office/drawing/2014/main" id="{5B4CCE26-AE62-418F-8945-17ECE9F35631}"/>
              </a:ext>
            </a:extLst>
          </p:cNvPr>
          <p:cNvSpPr/>
          <p:nvPr/>
        </p:nvSpPr>
        <p:spPr>
          <a:xfrm>
            <a:off x="1907936" y="3557358"/>
            <a:ext cx="4521440" cy="861774"/>
          </a:xfrm>
          <a:prstGeom prst="rect">
            <a:avLst/>
          </a:prstGeom>
        </p:spPr>
        <p:txBody>
          <a:bodyPr wrap="square" lIns="91440" tIns="45720" rIns="91440" bIns="45720" anchor="t">
            <a:spAutoFit/>
          </a:bodyPr>
          <a:lstStyle/>
          <a:p>
            <a:r>
              <a:rPr lang="en-US" sz="1000" b="1" u="sng">
                <a:latin typeface="Segoe UI"/>
                <a:cs typeface="Segoe UI"/>
              </a:rPr>
              <a:t>Emergency Preparedness and Response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Goal:  </a:t>
            </a:r>
            <a:r>
              <a:rPr lang="en-US" sz="1000">
                <a:latin typeface="Segoe UI"/>
                <a:cs typeface="Segoe UI"/>
              </a:rPr>
              <a:t>BVES did not record an emergency in Q4 of 2021.  This means that the use of the Emergency Preparedness &amp; Response Program was not required. See initiative 7.3.9.4 as the primary.</a:t>
            </a:r>
          </a:p>
          <a:p>
            <a:endParaRPr lang="en-US" sz="1000">
              <a:latin typeface="Segoe UI"/>
              <a:cs typeface="Segoe UI"/>
            </a:endParaRPr>
          </a:p>
        </p:txBody>
      </p:sp>
      <p:sp>
        <p:nvSpPr>
          <p:cNvPr id="3" name="TextBox 2">
            <a:extLst>
              <a:ext uri="{FF2B5EF4-FFF2-40B4-BE49-F238E27FC236}">
                <a16:creationId xmlns:a16="http://schemas.microsoft.com/office/drawing/2014/main" id="{C85F78F9-3155-4E40-B68B-8ECBFD245F6F}"/>
              </a:ext>
            </a:extLst>
          </p:cNvPr>
          <p:cNvSpPr txBox="1"/>
          <p:nvPr/>
        </p:nvSpPr>
        <p:spPr>
          <a:xfrm>
            <a:off x="6513997" y="5554627"/>
            <a:ext cx="1643349" cy="738664"/>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Remediation of at-risk species</a:t>
            </a:r>
          </a:p>
          <a:p>
            <a:pPr algn="ctr"/>
            <a:r>
              <a:rPr lang="en-US" sz="1000">
                <a:cs typeface="Calibri"/>
              </a:rPr>
              <a:t>7.3.5.15</a:t>
            </a:r>
          </a:p>
          <a:p>
            <a:pPr algn="ctr"/>
            <a:r>
              <a:rPr lang="en-US" sz="1200" b="1">
                <a:cs typeface="Calibri"/>
              </a:rPr>
              <a:t>Planned</a:t>
            </a:r>
          </a:p>
        </p:txBody>
      </p:sp>
      <p:sp>
        <p:nvSpPr>
          <p:cNvPr id="38" name="TextBox 37">
            <a:extLst>
              <a:ext uri="{FF2B5EF4-FFF2-40B4-BE49-F238E27FC236}">
                <a16:creationId xmlns:a16="http://schemas.microsoft.com/office/drawing/2014/main" id="{2BA1EA2F-9E0B-49F7-8BA6-AB5F388FECCB}"/>
              </a:ext>
            </a:extLst>
          </p:cNvPr>
          <p:cNvSpPr txBox="1"/>
          <p:nvPr/>
        </p:nvSpPr>
        <p:spPr>
          <a:xfrm>
            <a:off x="262016" y="5163070"/>
            <a:ext cx="1645920" cy="615553"/>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Calibri" panose="020F0502020204030204"/>
                <a:ea typeface="+mn-lt"/>
                <a:cs typeface="Calibri" panose="020F0502020204030204"/>
              </a:rPr>
              <a:t>Improvement of inspections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prstClr val="black"/>
                </a:solidFill>
                <a:latin typeface="Calibri" panose="020F0502020204030204"/>
                <a:cs typeface="Calibri"/>
              </a:rPr>
              <a:t>7</a:t>
            </a:r>
            <a:r>
              <a:rPr kumimoji="0" lang="en-US" sz="1000" b="0" i="0" u="none" strike="noStrike" kern="1200" cap="none" spc="0" normalizeH="0" baseline="0" noProof="0">
                <a:ln>
                  <a:noFill/>
                </a:ln>
                <a:solidFill>
                  <a:prstClr val="black"/>
                </a:solidFill>
                <a:effectLst/>
                <a:uLnTx/>
                <a:uFillTx/>
                <a:latin typeface="Calibri" panose="020F0502020204030204"/>
                <a:ea typeface="+mn-ea"/>
                <a:cs typeface="Calibri"/>
              </a:rPr>
              <a:t>.3.5.6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prstClr val="black"/>
                </a:solidFill>
                <a:latin typeface="Calibri" panose="020F0502020204030204"/>
                <a:cs typeface="Calibri"/>
              </a:rPr>
              <a:t>Ongoing Practice</a:t>
            </a:r>
            <a:endParaRPr kumimoji="0" lang="en-US" sz="1050" b="1" i="0" u="none" strike="noStrike" kern="1200" cap="none" spc="0" normalizeH="0" baseline="0" noProof="0">
              <a:ln>
                <a:noFill/>
              </a:ln>
              <a:solidFill>
                <a:prstClr val="black"/>
              </a:solidFill>
              <a:effectLst/>
              <a:uLnTx/>
              <a:uFillTx/>
              <a:latin typeface="Calibri" panose="020F0502020204030204"/>
              <a:ea typeface="+mn-ea"/>
              <a:cs typeface="Calibri"/>
            </a:endParaRPr>
          </a:p>
        </p:txBody>
      </p:sp>
      <p:sp>
        <p:nvSpPr>
          <p:cNvPr id="39" name="Rectangle 38">
            <a:extLst>
              <a:ext uri="{FF2B5EF4-FFF2-40B4-BE49-F238E27FC236}">
                <a16:creationId xmlns:a16="http://schemas.microsoft.com/office/drawing/2014/main" id="{07EB456A-7F1C-42ED-9477-C95CBFB8D13B}"/>
              </a:ext>
            </a:extLst>
          </p:cNvPr>
          <p:cNvSpPr/>
          <p:nvPr/>
        </p:nvSpPr>
        <p:spPr>
          <a:xfrm>
            <a:off x="1907936" y="5163070"/>
            <a:ext cx="3537606" cy="861774"/>
          </a:xfrm>
          <a:prstGeom prst="rect">
            <a:avLst/>
          </a:prstGeom>
        </p:spPr>
        <p:txBody>
          <a:bodyPr wrap="square" lIns="91440" tIns="45720" rIns="91440" bIns="45720" anchor="t">
            <a:spAutoFit/>
          </a:bodyPr>
          <a:lstStyle/>
          <a:p>
            <a:r>
              <a:rPr lang="en-US" sz="1000" b="1" u="sng">
                <a:latin typeface="Segoe UI"/>
                <a:cs typeface="Segoe UI"/>
              </a:rPr>
              <a:t>Improvement of Inspections: </a:t>
            </a:r>
            <a:endParaRPr lang="en-US" sz="1000">
              <a:latin typeface="Segoe UI"/>
              <a:cs typeface="Segoe UI"/>
            </a:endParaRPr>
          </a:p>
          <a:p>
            <a:r>
              <a:rPr lang="en-US" sz="1000" b="1">
                <a:latin typeface="Segoe UI"/>
                <a:cs typeface="Segoe UI"/>
              </a:rPr>
              <a:t>Key Actions: </a:t>
            </a:r>
            <a:r>
              <a:rPr lang="en-US" sz="1000">
                <a:latin typeface="Segoe UI"/>
                <a:cs typeface="Segoe UI"/>
              </a:rPr>
              <a:t>BVES is always trying to optimize its inspections and is open to changes/adaptations leading to a better process. There are no formalized metrics to be reported in the quarterly initiative update.</a:t>
            </a:r>
            <a:endParaRPr lang="en-US" sz="1000">
              <a:latin typeface="Segoe UI" panose="020B0502040204020203" pitchFamily="34" charset="0"/>
              <a:cs typeface="Segoe UI" panose="020B0502040204020203" pitchFamily="34" charset="0"/>
            </a:endParaRPr>
          </a:p>
        </p:txBody>
      </p:sp>
      <p:sp>
        <p:nvSpPr>
          <p:cNvPr id="40" name="Rectangle 39">
            <a:extLst>
              <a:ext uri="{FF2B5EF4-FFF2-40B4-BE49-F238E27FC236}">
                <a16:creationId xmlns:a16="http://schemas.microsoft.com/office/drawing/2014/main" id="{5D0EA2E6-E288-4AB2-8940-1A37BD5A6BEE}"/>
              </a:ext>
            </a:extLst>
          </p:cNvPr>
          <p:cNvSpPr/>
          <p:nvPr/>
        </p:nvSpPr>
        <p:spPr>
          <a:xfrm>
            <a:off x="8157346" y="5548367"/>
            <a:ext cx="3785022" cy="1015663"/>
          </a:xfrm>
          <a:prstGeom prst="rect">
            <a:avLst/>
          </a:prstGeom>
        </p:spPr>
        <p:txBody>
          <a:bodyPr wrap="square" lIns="91440" tIns="45720" rIns="91440" bIns="45720" anchor="t">
            <a:spAutoFit/>
          </a:bodyPr>
          <a:lstStyle/>
          <a:p>
            <a:r>
              <a:rPr lang="en-US" sz="1000" b="1" u="sng">
                <a:latin typeface="Segoe UI"/>
                <a:cs typeface="Segoe UI"/>
              </a:rPr>
              <a:t>Remediation of At-Risk Species:</a:t>
            </a:r>
            <a:endParaRPr lang="en-US" sz="1000">
              <a:latin typeface="Segoe UI"/>
              <a:cs typeface="Segoe UI"/>
            </a:endParaRPr>
          </a:p>
          <a:p>
            <a:r>
              <a:rPr lang="en-US" sz="1000" b="1">
                <a:latin typeface="Segoe UI"/>
                <a:cs typeface="Segoe UI"/>
              </a:rPr>
              <a:t>Key Actions: </a:t>
            </a:r>
            <a:r>
              <a:rPr lang="en-US" sz="1000">
                <a:latin typeface="Segoe UI"/>
                <a:cs typeface="Segoe UI"/>
              </a:rPr>
              <a:t>BVES and its contractors account for at risk species when doing field work and evaluation.  Cycle Breaker vegetation is are an example of what may be recorded. Remediation as a separate initiative is considered for the future with no set program/project at this time.</a:t>
            </a:r>
            <a:endParaRPr lang="en-US" sz="10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973421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8B17885F-CEE2-4293-8643-69DBD8E3F6DD}"/>
              </a:ext>
            </a:extLst>
          </p:cNvPr>
          <p:cNvSpPr/>
          <p:nvPr/>
        </p:nvSpPr>
        <p:spPr>
          <a:xfrm>
            <a:off x="214084" y="3502443"/>
            <a:ext cx="6185928" cy="2971504"/>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52400" y="1081625"/>
            <a:ext cx="11906250" cy="5454913"/>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52400" y="738567"/>
            <a:ext cx="11906250"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329898" y="780782"/>
            <a:ext cx="5536859"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7.3.5 - Vegetation Management &amp; Inspection </a:t>
            </a:r>
            <a:endParaRPr>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67607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66292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68466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65298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65831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63907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66689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65002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63049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66838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39" name="TextBox 38">
            <a:extLst>
              <a:ext uri="{FF2B5EF4-FFF2-40B4-BE49-F238E27FC236}">
                <a16:creationId xmlns:a16="http://schemas.microsoft.com/office/drawing/2014/main" id="{F09F8009-EFB8-4B6E-9B4A-992C80A54CFE}"/>
              </a:ext>
            </a:extLst>
          </p:cNvPr>
          <p:cNvSpPr txBox="1"/>
          <p:nvPr/>
        </p:nvSpPr>
        <p:spPr>
          <a:xfrm>
            <a:off x="289166" y="3564782"/>
            <a:ext cx="2407462" cy="146193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Removal and remediation of trees with strike potential to electric lines and equipment </a:t>
            </a:r>
          </a:p>
          <a:p>
            <a:r>
              <a:rPr lang="en-US"/>
              <a:t>7.3.5.16</a:t>
            </a:r>
          </a:p>
          <a:p>
            <a:r>
              <a:rPr lang="en-US" sz="1050" b="1"/>
              <a:t>Enhanced Vegetation Management Program</a:t>
            </a:r>
            <a:r>
              <a:rPr lang="en-US" b="1">
                <a:solidFill>
                  <a:schemeClr val="bg1"/>
                </a:solidFill>
              </a:rPr>
              <a:t> [Primary]</a:t>
            </a:r>
          </a:p>
          <a:p>
            <a:r>
              <a:rPr lang="en-US" sz="1400" b="1"/>
              <a:t>Removals Occurred within 30-Day Window</a:t>
            </a:r>
          </a:p>
        </p:txBody>
      </p:sp>
      <p:sp>
        <p:nvSpPr>
          <p:cNvPr id="42" name="TextBox 41">
            <a:extLst>
              <a:ext uri="{FF2B5EF4-FFF2-40B4-BE49-F238E27FC236}">
                <a16:creationId xmlns:a16="http://schemas.microsoft.com/office/drawing/2014/main" id="{6E7277D0-008D-4E68-9529-9B284E281AAE}"/>
              </a:ext>
            </a:extLst>
          </p:cNvPr>
          <p:cNvSpPr txBox="1"/>
          <p:nvPr/>
        </p:nvSpPr>
        <p:spPr>
          <a:xfrm>
            <a:off x="243839" y="2342924"/>
            <a:ext cx="2089784"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Recruiting and training of vegetation management personnel</a:t>
            </a:r>
          </a:p>
          <a:p>
            <a:r>
              <a:rPr lang="en-US"/>
              <a:t>7.3.5.14</a:t>
            </a:r>
          </a:p>
          <a:p>
            <a:r>
              <a:rPr lang="en-US" sz="1050" b="1"/>
              <a:t>Vegetation Management Program Staffing</a:t>
            </a:r>
          </a:p>
          <a:p>
            <a:r>
              <a:rPr lang="en-US" sz="1400" b="1"/>
              <a:t>Met Targets</a:t>
            </a:r>
          </a:p>
        </p:txBody>
      </p:sp>
      <p:sp>
        <p:nvSpPr>
          <p:cNvPr id="43" name="TextBox 42">
            <a:extLst>
              <a:ext uri="{FF2B5EF4-FFF2-40B4-BE49-F238E27FC236}">
                <a16:creationId xmlns:a16="http://schemas.microsoft.com/office/drawing/2014/main" id="{AEB992EF-8ABB-4683-A0B0-1609533E836C}"/>
              </a:ext>
            </a:extLst>
          </p:cNvPr>
          <p:cNvSpPr txBox="1"/>
          <p:nvPr/>
        </p:nvSpPr>
        <p:spPr>
          <a:xfrm>
            <a:off x="243839" y="1234020"/>
            <a:ext cx="2089785" cy="931024"/>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solidFill>
                  <a:schemeClr val="tx1"/>
                </a:solidFill>
              </a:rPr>
              <a:t>Quality assurance / quality control of vegetation inspections</a:t>
            </a:r>
          </a:p>
          <a:p>
            <a:r>
              <a:rPr lang="en-US">
                <a:solidFill>
                  <a:schemeClr val="tx1"/>
                </a:solidFill>
              </a:rPr>
              <a:t>7.3.5.13</a:t>
            </a:r>
          </a:p>
          <a:p>
            <a:r>
              <a:rPr lang="en-US" sz="1050" b="1">
                <a:solidFill>
                  <a:schemeClr val="tx1"/>
                </a:solidFill>
              </a:rPr>
              <a:t>Quality Control of Inspections</a:t>
            </a:r>
          </a:p>
          <a:p>
            <a:r>
              <a:rPr lang="en-US" sz="1400" b="1">
                <a:solidFill>
                  <a:schemeClr val="tx1"/>
                </a:solidFill>
              </a:rPr>
              <a:t>112 QC Reviews</a:t>
            </a:r>
          </a:p>
        </p:txBody>
      </p:sp>
      <p:sp>
        <p:nvSpPr>
          <p:cNvPr id="44" name="TextBox 43">
            <a:extLst>
              <a:ext uri="{FF2B5EF4-FFF2-40B4-BE49-F238E27FC236}">
                <a16:creationId xmlns:a16="http://schemas.microsoft.com/office/drawing/2014/main" id="{C6CFC4DD-3B97-4A21-928C-902ECDF13E57}"/>
              </a:ext>
            </a:extLst>
          </p:cNvPr>
          <p:cNvSpPr txBox="1"/>
          <p:nvPr/>
        </p:nvSpPr>
        <p:spPr>
          <a:xfrm>
            <a:off x="6547419" y="1236137"/>
            <a:ext cx="1914756" cy="1154162"/>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Substation inspection</a:t>
            </a:r>
          </a:p>
          <a:p>
            <a:pPr algn="ctr"/>
            <a:r>
              <a:rPr lang="en-US" sz="1000">
                <a:cs typeface="Calibri"/>
              </a:rPr>
              <a:t>7.3.5.17</a:t>
            </a:r>
          </a:p>
          <a:p>
            <a:pPr algn="ctr"/>
            <a:r>
              <a:rPr lang="en-US" sz="1050" b="1"/>
              <a:t>GO-174 Substation Inspection Program </a:t>
            </a:r>
          </a:p>
          <a:p>
            <a:pPr algn="ctr"/>
            <a:r>
              <a:rPr lang="en-US" sz="1400" b="1">
                <a:cs typeface="Calibri"/>
              </a:rPr>
              <a:t>Inspected &amp; Cleared Vegetation</a:t>
            </a:r>
          </a:p>
        </p:txBody>
      </p:sp>
      <p:sp>
        <p:nvSpPr>
          <p:cNvPr id="60" name="TextBox 59">
            <a:extLst>
              <a:ext uri="{FF2B5EF4-FFF2-40B4-BE49-F238E27FC236}">
                <a16:creationId xmlns:a16="http://schemas.microsoft.com/office/drawing/2014/main" id="{39BCBA53-F9B0-424F-949B-5BA150719096}"/>
              </a:ext>
            </a:extLst>
          </p:cNvPr>
          <p:cNvSpPr txBox="1"/>
          <p:nvPr/>
        </p:nvSpPr>
        <p:spPr>
          <a:xfrm>
            <a:off x="6547419" y="4043550"/>
            <a:ext cx="1914755" cy="777136"/>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Vegetation inventory system </a:t>
            </a:r>
            <a:endParaRPr lang="en-US">
              <a:ea typeface="+mn-lt"/>
              <a:cs typeface="+mn-lt"/>
            </a:endParaRPr>
          </a:p>
          <a:p>
            <a:pPr algn="ctr"/>
            <a:r>
              <a:rPr lang="en-US" sz="1000">
                <a:cs typeface="Calibri"/>
              </a:rPr>
              <a:t>7.3.5.19</a:t>
            </a:r>
          </a:p>
          <a:p>
            <a:pPr algn="ctr"/>
            <a:r>
              <a:rPr lang="en-US" sz="1050" b="1">
                <a:cs typeface="Calibri"/>
              </a:rPr>
              <a:t>GIS Data Collection &amp; Sharing</a:t>
            </a:r>
          </a:p>
          <a:p>
            <a:pPr algn="ctr"/>
            <a:r>
              <a:rPr lang="en-US" sz="1400" b="1">
                <a:cs typeface="Calibri"/>
              </a:rPr>
              <a:t>Trimmed Trees Logged</a:t>
            </a:r>
          </a:p>
        </p:txBody>
      </p:sp>
      <p:sp>
        <p:nvSpPr>
          <p:cNvPr id="65" name="TextBox 64">
            <a:extLst>
              <a:ext uri="{FF2B5EF4-FFF2-40B4-BE49-F238E27FC236}">
                <a16:creationId xmlns:a16="http://schemas.microsoft.com/office/drawing/2014/main" id="{551FB90F-4CC3-4989-9C12-E4BC562B88E6}"/>
              </a:ext>
            </a:extLst>
          </p:cNvPr>
          <p:cNvSpPr txBox="1"/>
          <p:nvPr/>
        </p:nvSpPr>
        <p:spPr>
          <a:xfrm>
            <a:off x="6547419" y="2484667"/>
            <a:ext cx="1914756" cy="1469633"/>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Substation vegetation management</a:t>
            </a:r>
          </a:p>
          <a:p>
            <a:r>
              <a:rPr lang="en-US"/>
              <a:t>7.3.5.18</a:t>
            </a:r>
          </a:p>
          <a:p>
            <a:r>
              <a:rPr lang="en-US" sz="1050" b="1"/>
              <a:t>Substation Vegetation Management Inspections &amp; Corrections</a:t>
            </a:r>
          </a:p>
          <a:p>
            <a:r>
              <a:rPr lang="en-US" sz="1400" b="1"/>
              <a:t>Inspected &amp; Cleared Vegetation</a:t>
            </a:r>
          </a:p>
        </p:txBody>
      </p:sp>
      <p:sp>
        <p:nvSpPr>
          <p:cNvPr id="45" name="Rectangle 44">
            <a:extLst>
              <a:ext uri="{FF2B5EF4-FFF2-40B4-BE49-F238E27FC236}">
                <a16:creationId xmlns:a16="http://schemas.microsoft.com/office/drawing/2014/main" id="{C9C4EAF5-C0DF-4513-AC5E-33A4532847D4}"/>
              </a:ext>
            </a:extLst>
          </p:cNvPr>
          <p:cNvSpPr/>
          <p:nvPr/>
        </p:nvSpPr>
        <p:spPr>
          <a:xfrm>
            <a:off x="3766156" y="3626283"/>
            <a:ext cx="2633856" cy="2739211"/>
          </a:xfrm>
          <a:prstGeom prst="rect">
            <a:avLst/>
          </a:prstGeom>
        </p:spPr>
        <p:txBody>
          <a:bodyPr wrap="square" lIns="91440" tIns="45720" rIns="91440" bIns="45720" anchor="t">
            <a:spAutoFit/>
          </a:bodyPr>
          <a:lstStyle/>
          <a:p>
            <a:r>
              <a:rPr lang="en-US" sz="1000" b="1" u="sng">
                <a:latin typeface="Segoe UI"/>
                <a:cs typeface="Segoe UI"/>
              </a:rPr>
              <a:t>Mid-Year Detailed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Q4 2021 Goal:</a:t>
            </a:r>
            <a:r>
              <a:rPr lang="en-US" sz="1000">
                <a:latin typeface="Segoe UI"/>
                <a:cs typeface="Segoe UI"/>
              </a:rPr>
              <a:t>  BVES did not have a quarterly target established for circuit miles inspected over the second quarter in 2021. </a:t>
            </a:r>
          </a:p>
          <a:p>
            <a:r>
              <a:rPr lang="en-US" sz="1000" b="1">
                <a:latin typeface="Segoe UI"/>
                <a:cs typeface="Segoe UI"/>
              </a:rPr>
              <a:t>Key Actions:</a:t>
            </a:r>
            <a:r>
              <a:rPr lang="en-US" sz="1000">
                <a:latin typeface="Segoe UI"/>
                <a:cs typeface="Segoe UI"/>
              </a:rPr>
              <a:t> Currently completed annual targets. </a:t>
            </a:r>
          </a:p>
          <a:p>
            <a:endParaRPr lang="en-US" sz="1000">
              <a:latin typeface="Segoe UI" panose="020B0502040204020203" pitchFamily="34" charset="0"/>
              <a:cs typeface="Segoe UI" panose="020B0502040204020203" pitchFamily="34" charset="0"/>
            </a:endParaRPr>
          </a:p>
          <a:p>
            <a:r>
              <a:rPr lang="en-US" sz="1000" b="1">
                <a:latin typeface="Segoe UI"/>
                <a:cs typeface="Segoe UI"/>
              </a:rPr>
              <a:t>Primary &amp; Secondary Initiative Relationships</a:t>
            </a:r>
          </a:p>
          <a:p>
            <a:pPr marL="171450" indent="-171450">
              <a:buFont typeface="Arial" panose="020B0604020202020204" pitchFamily="34" charset="0"/>
              <a:buChar char="•"/>
            </a:pPr>
            <a:r>
              <a:rPr lang="en-US" sz="9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900">
                <a:latin typeface="Segoe UI"/>
                <a:cs typeface="Segoe UI"/>
              </a:rPr>
              <a:t>WMP Category Initiative Relationship:</a:t>
            </a:r>
          </a:p>
          <a:p>
            <a:pPr marL="628650" lvl="1" indent="-171450">
              <a:buFont typeface="Arial" panose="020B0604020202020204" pitchFamily="34" charset="0"/>
              <a:buChar char="•"/>
            </a:pPr>
            <a:r>
              <a:rPr lang="en-US" sz="900" b="1" i="1">
                <a:latin typeface="Segoe UI"/>
                <a:cs typeface="Segoe UI"/>
              </a:rPr>
              <a:t>7.3.4.1 (Primary)</a:t>
            </a:r>
          </a:p>
          <a:p>
            <a:pPr marL="800100" lvl="2" indent="-171450">
              <a:buFont typeface="Arial" panose="020B0604020202020204" pitchFamily="34" charset="0"/>
              <a:buChar char="•"/>
            </a:pPr>
            <a:r>
              <a:rPr lang="en-US" sz="900">
                <a:latin typeface="Segoe UI"/>
                <a:cs typeface="Segoe UI"/>
              </a:rPr>
              <a:t>7.3.5.2</a:t>
            </a:r>
          </a:p>
          <a:p>
            <a:pPr marL="800100" lvl="2" indent="-171450">
              <a:buFont typeface="Arial" panose="020B0604020202020204" pitchFamily="34" charset="0"/>
              <a:buChar char="•"/>
            </a:pPr>
            <a:r>
              <a:rPr lang="en-US" sz="900">
                <a:latin typeface="Segoe UI"/>
                <a:cs typeface="Segoe UI"/>
              </a:rPr>
              <a:t>7.3.5.20</a:t>
            </a:r>
          </a:p>
        </p:txBody>
      </p:sp>
      <p:sp>
        <p:nvSpPr>
          <p:cNvPr id="47" name="TextBox 46">
            <a:extLst>
              <a:ext uri="{FF2B5EF4-FFF2-40B4-BE49-F238E27FC236}">
                <a16:creationId xmlns:a16="http://schemas.microsoft.com/office/drawing/2014/main" id="{F246679A-A4F3-4AD2-A323-41C4F35EFF85}"/>
              </a:ext>
            </a:extLst>
          </p:cNvPr>
          <p:cNvSpPr txBox="1"/>
          <p:nvPr/>
        </p:nvSpPr>
        <p:spPr>
          <a:xfrm>
            <a:off x="289166" y="5056070"/>
            <a:ext cx="2407462" cy="130805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Fuel management and reduction of “slash” from vegetation management activities </a:t>
            </a:r>
            <a:endParaRPr lang="en-US">
              <a:ea typeface="+mn-lt"/>
              <a:cs typeface="+mn-lt"/>
            </a:endParaRPr>
          </a:p>
          <a:p>
            <a:pPr algn="ctr"/>
            <a:r>
              <a:rPr lang="en-US" sz="1000">
                <a:cs typeface="Calibri"/>
              </a:rPr>
              <a:t>7.3.5.5</a:t>
            </a:r>
          </a:p>
          <a:p>
            <a:pPr algn="ctr"/>
            <a:r>
              <a:rPr lang="en-US" sz="1050" b="1">
                <a:cs typeface="Calibri"/>
              </a:rPr>
              <a:t>Enhanced Vegetation Management Program </a:t>
            </a:r>
          </a:p>
          <a:p>
            <a:pPr algn="ctr"/>
            <a:r>
              <a:rPr lang="en-US" sz="1400" b="1">
                <a:cs typeface="Calibri"/>
              </a:rPr>
              <a:t>Contractor Meets Requirements</a:t>
            </a:r>
          </a:p>
        </p:txBody>
      </p:sp>
      <p:sp>
        <p:nvSpPr>
          <p:cNvPr id="48" name="Rectangle 47">
            <a:extLst>
              <a:ext uri="{FF2B5EF4-FFF2-40B4-BE49-F238E27FC236}">
                <a16:creationId xmlns:a16="http://schemas.microsoft.com/office/drawing/2014/main" id="{85EEFD1F-3E13-4220-B45C-BB0A160E1C7B}"/>
              </a:ext>
            </a:extLst>
          </p:cNvPr>
          <p:cNvSpPr/>
          <p:nvPr/>
        </p:nvSpPr>
        <p:spPr>
          <a:xfrm>
            <a:off x="8443124" y="1218705"/>
            <a:ext cx="3685945" cy="861774"/>
          </a:xfrm>
          <a:prstGeom prst="rect">
            <a:avLst/>
          </a:prstGeom>
        </p:spPr>
        <p:txBody>
          <a:bodyPr wrap="square" lIns="91440" tIns="45720" rIns="91440" bIns="45720" anchor="t">
            <a:spAutoFit/>
          </a:bodyPr>
          <a:lstStyle/>
          <a:p>
            <a:r>
              <a:rPr lang="en-US" sz="1000" b="1" u="sng">
                <a:latin typeface="Segoe UI"/>
                <a:cs typeface="Segoe UI"/>
              </a:rPr>
              <a:t>100% of Substations Inspected</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Q4 2021 Goal:  </a:t>
            </a:r>
            <a:r>
              <a:rPr lang="en-US" sz="1000">
                <a:latin typeface="Segoe UI"/>
                <a:cs typeface="Segoe UI"/>
              </a:rPr>
              <a:t>BVES has executed physical inspections of 36 additional substations within the service area bringing the annual total to 144 substations inspected.</a:t>
            </a:r>
          </a:p>
          <a:p>
            <a:r>
              <a:rPr lang="en-US" sz="1000" b="1">
                <a:latin typeface="Segoe UI"/>
                <a:cs typeface="Segoe UI"/>
              </a:rPr>
              <a:t>Key Actions: </a:t>
            </a:r>
            <a:r>
              <a:rPr lang="en-US" sz="1000">
                <a:latin typeface="Segoe UI"/>
                <a:cs typeface="Segoe UI"/>
              </a:rPr>
              <a:t>BVES has met its annual targets</a:t>
            </a:r>
            <a:endParaRPr lang="en-US" sz="1000">
              <a:latin typeface="Segoe UI" panose="020B0502040204020203" pitchFamily="34" charset="0"/>
              <a:cs typeface="Segoe UI" panose="020B0502040204020203" pitchFamily="34" charset="0"/>
            </a:endParaRPr>
          </a:p>
        </p:txBody>
      </p:sp>
      <p:sp>
        <p:nvSpPr>
          <p:cNvPr id="49" name="Rectangle 48">
            <a:extLst>
              <a:ext uri="{FF2B5EF4-FFF2-40B4-BE49-F238E27FC236}">
                <a16:creationId xmlns:a16="http://schemas.microsoft.com/office/drawing/2014/main" id="{8FE4E9F9-84A1-47C5-B209-98DF288192AE}"/>
              </a:ext>
            </a:extLst>
          </p:cNvPr>
          <p:cNvSpPr/>
          <p:nvPr/>
        </p:nvSpPr>
        <p:spPr>
          <a:xfrm>
            <a:off x="8443124" y="2443225"/>
            <a:ext cx="3704995" cy="1015663"/>
          </a:xfrm>
          <a:prstGeom prst="rect">
            <a:avLst/>
          </a:prstGeom>
        </p:spPr>
        <p:txBody>
          <a:bodyPr wrap="square" lIns="91440" tIns="45720" rIns="91440" bIns="45720" anchor="t">
            <a:spAutoFit/>
          </a:bodyPr>
          <a:lstStyle/>
          <a:p>
            <a:r>
              <a:rPr lang="en-US" sz="1000" b="1" u="sng">
                <a:latin typeface="Segoe UI"/>
                <a:cs typeface="Segoe UI"/>
              </a:rPr>
              <a:t>100% of Substations Inspected</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Q4 2021 Goal:  </a:t>
            </a:r>
            <a:r>
              <a:rPr lang="en-US" sz="1000">
                <a:latin typeface="Segoe UI"/>
                <a:cs typeface="Segoe UI"/>
              </a:rPr>
              <a:t>BVES has executed physical inspections of 144 substations within the service area at the close of Q4.  BVES has met its target of 36 inspections per quarter. </a:t>
            </a:r>
          </a:p>
          <a:p>
            <a:r>
              <a:rPr lang="en-US" sz="1000" b="1">
                <a:latin typeface="Segoe UI"/>
                <a:cs typeface="Segoe UI"/>
              </a:rPr>
              <a:t>Key Actions: </a:t>
            </a:r>
            <a:r>
              <a:rPr lang="en-US" sz="1000">
                <a:latin typeface="Segoe UI"/>
                <a:cs typeface="Segoe UI"/>
              </a:rPr>
              <a:t>BVES has met its annual targets</a:t>
            </a:r>
            <a:endParaRPr lang="en-US" sz="1000">
              <a:latin typeface="Segoe UI" panose="020B0502040204020203" pitchFamily="34" charset="0"/>
              <a:cs typeface="Segoe UI" panose="020B0502040204020203" pitchFamily="34" charset="0"/>
            </a:endParaRPr>
          </a:p>
        </p:txBody>
      </p:sp>
      <p:sp>
        <p:nvSpPr>
          <p:cNvPr id="50" name="Rectangle 49">
            <a:extLst>
              <a:ext uri="{FF2B5EF4-FFF2-40B4-BE49-F238E27FC236}">
                <a16:creationId xmlns:a16="http://schemas.microsoft.com/office/drawing/2014/main" id="{86796009-E277-4158-BF1E-0EC440A74D1C}"/>
              </a:ext>
            </a:extLst>
          </p:cNvPr>
          <p:cNvSpPr/>
          <p:nvPr/>
        </p:nvSpPr>
        <p:spPr>
          <a:xfrm>
            <a:off x="8475321" y="4043550"/>
            <a:ext cx="3498167" cy="1477328"/>
          </a:xfrm>
          <a:prstGeom prst="rect">
            <a:avLst/>
          </a:prstGeom>
        </p:spPr>
        <p:txBody>
          <a:bodyPr wrap="square" lIns="91440" tIns="45720" rIns="91440" bIns="45720" anchor="t">
            <a:spAutoFit/>
          </a:bodyPr>
          <a:lstStyle/>
          <a:p>
            <a:r>
              <a:rPr lang="en-US" sz="1000" b="1" u="sng">
                <a:latin typeface="Segoe UI"/>
                <a:cs typeface="Segoe UI"/>
              </a:rPr>
              <a:t>GIS Data Collection &amp; Sharing:</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Q4 2021 Goals: </a:t>
            </a:r>
            <a:r>
              <a:rPr lang="en-US" sz="1000">
                <a:latin typeface="Segoe UI"/>
                <a:cs typeface="Segoe UI"/>
              </a:rPr>
              <a:t>BVES continues to work towards a class leading Data Repository. WMP Initiative 7.3.7.1 is the primary associated with this ongoing inventory scope.</a:t>
            </a:r>
          </a:p>
          <a:p>
            <a:r>
              <a:rPr lang="en-US" sz="1000" b="1">
                <a:latin typeface="Segoe UI"/>
                <a:cs typeface="Segoe UI"/>
              </a:rPr>
              <a:t>Key Actions: </a:t>
            </a:r>
            <a:r>
              <a:rPr lang="en-US" sz="1000">
                <a:latin typeface="Segoe UI"/>
                <a:cs typeface="Segoe UI"/>
              </a:rPr>
              <a:t>BVES continue to work with its contracted experts to update its GIS database as well as develop a more streamlines method for reporting and sharing of information.</a:t>
            </a:r>
            <a:endParaRPr lang="en-US" sz="1000">
              <a:latin typeface="Segoe UI" panose="020B0502040204020203" pitchFamily="34" charset="0"/>
              <a:cs typeface="Segoe UI" panose="020B0502040204020203" pitchFamily="34" charset="0"/>
            </a:endParaRPr>
          </a:p>
        </p:txBody>
      </p:sp>
      <p:sp>
        <p:nvSpPr>
          <p:cNvPr id="52" name="Rectangle 51">
            <a:extLst>
              <a:ext uri="{FF2B5EF4-FFF2-40B4-BE49-F238E27FC236}">
                <a16:creationId xmlns:a16="http://schemas.microsoft.com/office/drawing/2014/main" id="{82AB113B-DBA1-48BC-BED4-BAE3756DF106}"/>
              </a:ext>
            </a:extLst>
          </p:cNvPr>
          <p:cNvSpPr/>
          <p:nvPr/>
        </p:nvSpPr>
        <p:spPr>
          <a:xfrm>
            <a:off x="2313787" y="1234020"/>
            <a:ext cx="4086225" cy="1015663"/>
          </a:xfrm>
          <a:prstGeom prst="rect">
            <a:avLst/>
          </a:prstGeom>
        </p:spPr>
        <p:txBody>
          <a:bodyPr wrap="square" lIns="91440" tIns="45720" rIns="91440" bIns="45720" anchor="t">
            <a:spAutoFit/>
          </a:bodyPr>
          <a:lstStyle/>
          <a:p>
            <a:r>
              <a:rPr lang="en-US" sz="1000" b="1" u="sng">
                <a:latin typeface="Segoe UI"/>
                <a:cs typeface="Segoe UI"/>
              </a:rPr>
              <a:t>Quality Control for Electrical Inspections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Q4 2021 Goal:  </a:t>
            </a:r>
            <a:r>
              <a:rPr lang="en-US" sz="1000">
                <a:latin typeface="Segoe UI"/>
                <a:cs typeface="Segoe UI"/>
              </a:rPr>
              <a:t>BVES plans to execute 18 audit reviews of vegetation management work per quarter. An additional 38 reviews were conducted in Q4 exceeding the quarterly goals for the year.</a:t>
            </a:r>
          </a:p>
          <a:p>
            <a:r>
              <a:rPr lang="en-US" sz="1000" b="1">
                <a:latin typeface="Segoe UI"/>
                <a:cs typeface="Segoe UI"/>
              </a:rPr>
              <a:t>Key Actions: </a:t>
            </a:r>
            <a:r>
              <a:rPr lang="en-US" sz="1000">
                <a:latin typeface="Segoe UI"/>
                <a:cs typeface="Segoe UI"/>
              </a:rPr>
              <a:t>BVES has exceeded its annual goal of 72 quality control reviews.</a:t>
            </a:r>
            <a:endParaRPr lang="en-US" sz="1000">
              <a:latin typeface="Segoe UI" panose="020B0502040204020203" pitchFamily="34" charset="0"/>
              <a:cs typeface="Segoe UI" panose="020B0502040204020203" pitchFamily="34" charset="0"/>
            </a:endParaRPr>
          </a:p>
        </p:txBody>
      </p:sp>
      <p:sp>
        <p:nvSpPr>
          <p:cNvPr id="53" name="object 13">
            <a:extLst>
              <a:ext uri="{FF2B5EF4-FFF2-40B4-BE49-F238E27FC236}">
                <a16:creationId xmlns:a16="http://schemas.microsoft.com/office/drawing/2014/main" id="{07633990-5BFA-4212-A970-76E51C518614}"/>
              </a:ext>
            </a:extLst>
          </p:cNvPr>
          <p:cNvSpPr txBox="1"/>
          <p:nvPr/>
        </p:nvSpPr>
        <p:spPr>
          <a:xfrm>
            <a:off x="2386176" y="2363877"/>
            <a:ext cx="4013836" cy="769441"/>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Resource Allocation &amp; Training: </a:t>
            </a:r>
          </a:p>
          <a:p>
            <a:r>
              <a:rPr lang="en-US" sz="1000">
                <a:latin typeface="Segoe UI" panose="020B0502040204020203" pitchFamily="34" charset="0"/>
                <a:cs typeface="Segoe UI" panose="020B0502040204020203" pitchFamily="34" charset="0"/>
              </a:rPr>
              <a:t>BVES has an established program in place and continues to monitor all aspects of the program for compliance.  During the period Q4 of 2021, there were no compliance issues identified.</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reviewed staffing program and methodology</a:t>
            </a:r>
            <a:endParaRPr lang="en-US" sz="1000" b="1">
              <a:latin typeface="Segoe UI" panose="020B0502040204020203" pitchFamily="34" charset="0"/>
              <a:cs typeface="Segoe UI" panose="020B0502040204020203" pitchFamily="34" charset="0"/>
            </a:endParaRPr>
          </a:p>
        </p:txBody>
      </p:sp>
      <p:sp>
        <p:nvSpPr>
          <p:cNvPr id="55" name="TextBox 54">
            <a:extLst>
              <a:ext uri="{FF2B5EF4-FFF2-40B4-BE49-F238E27FC236}">
                <a16:creationId xmlns:a16="http://schemas.microsoft.com/office/drawing/2014/main" id="{29D00E4C-70EA-4F80-9E28-BB5E2BAAC28F}"/>
              </a:ext>
            </a:extLst>
          </p:cNvPr>
          <p:cNvSpPr txBox="1"/>
          <p:nvPr/>
        </p:nvSpPr>
        <p:spPr>
          <a:xfrm>
            <a:off x="2767047" y="3557343"/>
            <a:ext cx="1009176" cy="2616101"/>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Vegetation management to achieve clearances around electric lines and equipment</a:t>
            </a:r>
          </a:p>
          <a:p>
            <a:pPr algn="ctr"/>
            <a:r>
              <a:rPr lang="en-US" sz="1000">
                <a:cs typeface="Calibri"/>
              </a:rPr>
              <a:t>7.3.5.20</a:t>
            </a:r>
          </a:p>
          <a:p>
            <a:pPr algn="ctr"/>
            <a:r>
              <a:rPr lang="en-US" sz="1050" b="1">
                <a:cs typeface="Calibri"/>
              </a:rPr>
              <a:t>Enhanced Vegetation Management Program </a:t>
            </a:r>
          </a:p>
          <a:p>
            <a:pPr algn="ctr"/>
            <a:r>
              <a:rPr lang="en-US" sz="1400" b="1">
                <a:cs typeface="Calibri"/>
              </a:rPr>
              <a:t>Targets Met / Ongoing</a:t>
            </a:r>
          </a:p>
        </p:txBody>
      </p:sp>
    </p:spTree>
    <p:extLst>
      <p:ext uri="{BB962C8B-B14F-4D97-AF65-F5344CB8AC3E}">
        <p14:creationId xmlns:p14="http://schemas.microsoft.com/office/powerpoint/2010/main" val="3260129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F45B2502-D43D-4A32-85A9-30E91CCF1F21}"/>
              </a:ext>
            </a:extLst>
          </p:cNvPr>
          <p:cNvSpPr/>
          <p:nvPr/>
        </p:nvSpPr>
        <p:spPr>
          <a:xfrm>
            <a:off x="4425705" y="5199983"/>
            <a:ext cx="7384759" cy="1226218"/>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7C2B1CAC-2155-472C-B71B-02BC96DAE9D2}"/>
              </a:ext>
            </a:extLst>
          </p:cNvPr>
          <p:cNvSpPr/>
          <p:nvPr/>
        </p:nvSpPr>
        <p:spPr>
          <a:xfrm>
            <a:off x="8045337" y="2216899"/>
            <a:ext cx="3855059" cy="2235016"/>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4B7595E6-DEE9-4694-A3C1-0EC21BC0E54E}"/>
              </a:ext>
            </a:extLst>
          </p:cNvPr>
          <p:cNvSpPr/>
          <p:nvPr/>
        </p:nvSpPr>
        <p:spPr>
          <a:xfrm>
            <a:off x="291604" y="2312922"/>
            <a:ext cx="4106105" cy="1578710"/>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63379063-00DC-405F-BB66-CBDCFFA5C001}"/>
              </a:ext>
            </a:extLst>
          </p:cNvPr>
          <p:cNvSpPr/>
          <p:nvPr/>
        </p:nvSpPr>
        <p:spPr>
          <a:xfrm>
            <a:off x="273293" y="4055043"/>
            <a:ext cx="4124416" cy="2271329"/>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TextBox 61">
            <a:extLst>
              <a:ext uri="{FF2B5EF4-FFF2-40B4-BE49-F238E27FC236}">
                <a16:creationId xmlns:a16="http://schemas.microsoft.com/office/drawing/2014/main" id="{BFEE2A78-DB45-43B6-9018-F981D08D2C0E}"/>
              </a:ext>
            </a:extLst>
          </p:cNvPr>
          <p:cNvSpPr txBox="1"/>
          <p:nvPr/>
        </p:nvSpPr>
        <p:spPr>
          <a:xfrm>
            <a:off x="404485" y="4096479"/>
            <a:ext cx="1828800" cy="107721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Personnel Work Procedures and Training in Conditions of Elevated Fire Risk</a:t>
            </a:r>
          </a:p>
          <a:p>
            <a:r>
              <a:rPr lang="en-US"/>
              <a:t>7.3.6.3</a:t>
            </a:r>
          </a:p>
          <a:p>
            <a:r>
              <a:rPr lang="en-US" sz="1050" b="1"/>
              <a:t>PSPS Program &amp; Procedures</a:t>
            </a:r>
          </a:p>
          <a:p>
            <a:r>
              <a:rPr lang="en-US" sz="1400" b="1"/>
              <a:t>Ongoing</a:t>
            </a:r>
            <a:endParaRPr lang="en-US" sz="1400"/>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26" name="object 14">
            <a:extLst>
              <a:ext uri="{FF2B5EF4-FFF2-40B4-BE49-F238E27FC236}">
                <a16:creationId xmlns:a16="http://schemas.microsoft.com/office/drawing/2014/main" id="{291373C0-2D8A-4035-8BE5-25FE9B4FF934}"/>
              </a:ext>
            </a:extLst>
          </p:cNvPr>
          <p:cNvSpPr/>
          <p:nvPr/>
        </p:nvSpPr>
        <p:spPr>
          <a:xfrm>
            <a:off x="3591026" y="6637970"/>
            <a:ext cx="197885"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934" y="6622400"/>
            <a:ext cx="657983"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397709" y="6646568"/>
            <a:ext cx="239691"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98494" y="6614886"/>
            <a:ext cx="657983"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62021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9816" y="6592389"/>
            <a:ext cx="1196639"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591917" y="6628798"/>
            <a:ext cx="197885"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61192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59239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823148" y="6606301"/>
            <a:ext cx="824209"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object 6">
            <a:extLst>
              <a:ext uri="{FF2B5EF4-FFF2-40B4-BE49-F238E27FC236}">
                <a16:creationId xmlns:a16="http://schemas.microsoft.com/office/drawing/2014/main" id="{E85C1820-96A8-4629-B262-2353BE083015}"/>
              </a:ext>
            </a:extLst>
          </p:cNvPr>
          <p:cNvSpPr txBox="1"/>
          <p:nvPr/>
        </p:nvSpPr>
        <p:spPr>
          <a:xfrm>
            <a:off x="3112200" y="972647"/>
            <a:ext cx="5841976"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Alternative &amp; Advance Technologies</a:t>
            </a:r>
            <a:endParaRPr>
              <a:latin typeface="Segoe UI"/>
              <a:cs typeface="Segoe UI"/>
            </a:endParaRPr>
          </a:p>
        </p:txBody>
      </p:sp>
      <p:sp>
        <p:nvSpPr>
          <p:cNvPr id="45" name="object 3">
            <a:extLst>
              <a:ext uri="{FF2B5EF4-FFF2-40B4-BE49-F238E27FC236}">
                <a16:creationId xmlns:a16="http://schemas.microsoft.com/office/drawing/2014/main" id="{F53A528A-D582-4C5C-B009-BCA615D86AB8}"/>
              </a:ext>
            </a:extLst>
          </p:cNvPr>
          <p:cNvSpPr/>
          <p:nvPr/>
        </p:nvSpPr>
        <p:spPr>
          <a:xfrm>
            <a:off x="151208" y="1116539"/>
            <a:ext cx="11889583" cy="542000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46" name="object 4">
            <a:extLst>
              <a:ext uri="{FF2B5EF4-FFF2-40B4-BE49-F238E27FC236}">
                <a16:creationId xmlns:a16="http://schemas.microsoft.com/office/drawing/2014/main" id="{8E0B9B8D-31BE-4AF6-AC1E-938CFA161177}"/>
              </a:ext>
            </a:extLst>
          </p:cNvPr>
          <p:cNvSpPr/>
          <p:nvPr/>
        </p:nvSpPr>
        <p:spPr>
          <a:xfrm>
            <a:off x="151208" y="746391"/>
            <a:ext cx="11889583"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47" name="object 5">
            <a:extLst>
              <a:ext uri="{FF2B5EF4-FFF2-40B4-BE49-F238E27FC236}">
                <a16:creationId xmlns:a16="http://schemas.microsoft.com/office/drawing/2014/main" id="{C28E5C4A-DCCC-439F-99E1-C5F558B9A0B1}"/>
              </a:ext>
            </a:extLst>
          </p:cNvPr>
          <p:cNvSpPr/>
          <p:nvPr/>
        </p:nvSpPr>
        <p:spPr>
          <a:xfrm>
            <a:off x="151209" y="746391"/>
            <a:ext cx="11587218" cy="370840"/>
          </a:xfrm>
          <a:custGeom>
            <a:avLst/>
            <a:gdLst/>
            <a:ahLst/>
            <a:cxnLst/>
            <a:rect l="l" t="t" r="r" b="b"/>
            <a:pathLst>
              <a:path w="8961120" h="370840">
                <a:moveTo>
                  <a:pt x="0" y="0"/>
                </a:moveTo>
                <a:lnTo>
                  <a:pt x="8961120" y="0"/>
                </a:lnTo>
                <a:lnTo>
                  <a:pt x="8961120" y="370332"/>
                </a:lnTo>
                <a:lnTo>
                  <a:pt x="0" y="370332"/>
                </a:lnTo>
                <a:lnTo>
                  <a:pt x="0" y="0"/>
                </a:lnTo>
                <a:close/>
              </a:path>
            </a:pathLst>
          </a:custGeom>
          <a:ln w="12191">
            <a:solidFill>
              <a:srgbClr val="6F7371"/>
            </a:solidFill>
          </a:ln>
        </p:spPr>
        <p:txBody>
          <a:bodyPr wrap="square" lIns="0" tIns="0" rIns="0" bIns="0" rtlCol="0"/>
          <a:lstStyle/>
          <a:p>
            <a:endParaRPr/>
          </a:p>
        </p:txBody>
      </p:sp>
      <p:sp>
        <p:nvSpPr>
          <p:cNvPr id="48" name="object 6">
            <a:extLst>
              <a:ext uri="{FF2B5EF4-FFF2-40B4-BE49-F238E27FC236}">
                <a16:creationId xmlns:a16="http://schemas.microsoft.com/office/drawing/2014/main" id="{3C8C98B9-E072-4706-B41C-27CBA62ED213}"/>
              </a:ext>
            </a:extLst>
          </p:cNvPr>
          <p:cNvSpPr txBox="1"/>
          <p:nvPr/>
        </p:nvSpPr>
        <p:spPr>
          <a:xfrm>
            <a:off x="3014229" y="788606"/>
            <a:ext cx="5841976"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7.3.6 - Grid Operations &amp; Operating Protocols </a:t>
            </a:r>
            <a:endParaRPr lang="en-US">
              <a:latin typeface="Segoe UI"/>
              <a:cs typeface="Segoe UI"/>
            </a:endParaRPr>
          </a:p>
        </p:txBody>
      </p:sp>
      <p:sp>
        <p:nvSpPr>
          <p:cNvPr id="59" name="TextBox 58">
            <a:extLst>
              <a:ext uri="{FF2B5EF4-FFF2-40B4-BE49-F238E27FC236}">
                <a16:creationId xmlns:a16="http://schemas.microsoft.com/office/drawing/2014/main" id="{2238AAB9-60EE-4E75-A04A-93C897F4BFC6}"/>
              </a:ext>
            </a:extLst>
          </p:cNvPr>
          <p:cNvSpPr txBox="1"/>
          <p:nvPr/>
        </p:nvSpPr>
        <p:spPr>
          <a:xfrm>
            <a:off x="2393056" y="4734470"/>
            <a:ext cx="1828800" cy="931024"/>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Protocols for PSPS Re-Energization</a:t>
            </a:r>
          </a:p>
          <a:p>
            <a:r>
              <a:rPr lang="en-US"/>
              <a:t>7.3.6.4</a:t>
            </a:r>
          </a:p>
          <a:p>
            <a:r>
              <a:rPr lang="en-US" sz="1050" b="1"/>
              <a:t>PSPS Program &amp; Procedures</a:t>
            </a:r>
          </a:p>
          <a:p>
            <a:r>
              <a:rPr lang="en-US" sz="1400" b="1"/>
              <a:t>Established</a:t>
            </a:r>
          </a:p>
        </p:txBody>
      </p:sp>
      <p:sp>
        <p:nvSpPr>
          <p:cNvPr id="60" name="TextBox 1">
            <a:extLst>
              <a:ext uri="{FF2B5EF4-FFF2-40B4-BE49-F238E27FC236}">
                <a16:creationId xmlns:a16="http://schemas.microsoft.com/office/drawing/2014/main" id="{1EB5F6F4-1C9E-40C4-BCA0-36AADB020C82}"/>
              </a:ext>
            </a:extLst>
          </p:cNvPr>
          <p:cNvSpPr txBox="1"/>
          <p:nvPr/>
        </p:nvSpPr>
        <p:spPr>
          <a:xfrm>
            <a:off x="404485" y="2404114"/>
            <a:ext cx="1828800" cy="140807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Crew-Accompanying Ignition Prevention and Suppression Resources and Services</a:t>
            </a:r>
          </a:p>
          <a:p>
            <a:r>
              <a:rPr lang="en-US"/>
              <a:t>7.3.6.2</a:t>
            </a:r>
          </a:p>
          <a:p>
            <a:r>
              <a:rPr lang="en-US" sz="1050" b="1"/>
              <a:t>Emergency Preparedness &amp; Response Program</a:t>
            </a:r>
          </a:p>
          <a:p>
            <a:r>
              <a:rPr lang="en-US" sz="1400" b="1"/>
              <a:t>No Emergency Events</a:t>
            </a:r>
          </a:p>
          <a:p>
            <a:endParaRPr lang="en-US" sz="1050"/>
          </a:p>
        </p:txBody>
      </p:sp>
      <p:sp>
        <p:nvSpPr>
          <p:cNvPr id="61" name="TextBox 1">
            <a:extLst>
              <a:ext uri="{FF2B5EF4-FFF2-40B4-BE49-F238E27FC236}">
                <a16:creationId xmlns:a16="http://schemas.microsoft.com/office/drawing/2014/main" id="{0F99613C-B098-411B-A8C3-50D879D0821F}"/>
              </a:ext>
            </a:extLst>
          </p:cNvPr>
          <p:cNvSpPr txBox="1"/>
          <p:nvPr/>
        </p:nvSpPr>
        <p:spPr>
          <a:xfrm>
            <a:off x="321753" y="1261123"/>
            <a:ext cx="1828800" cy="777136"/>
          </a:xfrm>
          <a:prstGeom prst="rect">
            <a:avLst/>
          </a:prstGeom>
          <a:solidFill>
            <a:srgbClr val="CC66FF"/>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Automatic Recloser Operations</a:t>
            </a:r>
          </a:p>
          <a:p>
            <a:r>
              <a:rPr lang="en-US"/>
              <a:t>7.3.6.1</a:t>
            </a:r>
          </a:p>
          <a:p>
            <a:r>
              <a:rPr lang="en-US" sz="1050" b="1"/>
              <a:t>Grid Automation Program</a:t>
            </a:r>
          </a:p>
          <a:p>
            <a:r>
              <a:rPr lang="en-US" sz="1400" b="1"/>
              <a:t>Completed</a:t>
            </a:r>
          </a:p>
        </p:txBody>
      </p:sp>
      <p:sp>
        <p:nvSpPr>
          <p:cNvPr id="63" name="TextBox 62">
            <a:extLst>
              <a:ext uri="{FF2B5EF4-FFF2-40B4-BE49-F238E27FC236}">
                <a16:creationId xmlns:a16="http://schemas.microsoft.com/office/drawing/2014/main" id="{1F57D0D1-C874-4D1B-B008-34AA2A1ADA20}"/>
              </a:ext>
            </a:extLst>
          </p:cNvPr>
          <p:cNvSpPr txBox="1"/>
          <p:nvPr/>
        </p:nvSpPr>
        <p:spPr>
          <a:xfrm>
            <a:off x="404485" y="5223036"/>
            <a:ext cx="1828800" cy="1084912"/>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PSPS Events and Mitigation of PSPS Impacts</a:t>
            </a:r>
          </a:p>
          <a:p>
            <a:r>
              <a:rPr lang="en-US"/>
              <a:t>7.3.6.5</a:t>
            </a:r>
          </a:p>
          <a:p>
            <a:r>
              <a:rPr lang="en-US" sz="1050" b="1"/>
              <a:t>PSPS Program &amp; Procedures </a:t>
            </a:r>
            <a:r>
              <a:rPr lang="en-US" b="1">
                <a:solidFill>
                  <a:schemeClr val="bg1"/>
                </a:solidFill>
              </a:rPr>
              <a:t>[Primary]</a:t>
            </a:r>
          </a:p>
          <a:p>
            <a:r>
              <a:rPr lang="en-US" sz="1400" b="1"/>
              <a:t>0 PSPS Events</a:t>
            </a:r>
          </a:p>
        </p:txBody>
      </p:sp>
      <p:sp>
        <p:nvSpPr>
          <p:cNvPr id="64" name="TextBox 63">
            <a:extLst>
              <a:ext uri="{FF2B5EF4-FFF2-40B4-BE49-F238E27FC236}">
                <a16:creationId xmlns:a16="http://schemas.microsoft.com/office/drawing/2014/main" id="{C79440A1-5682-4FCA-BA45-5B9991CE5CC2}"/>
              </a:ext>
            </a:extLst>
          </p:cNvPr>
          <p:cNvSpPr txBox="1"/>
          <p:nvPr/>
        </p:nvSpPr>
        <p:spPr>
          <a:xfrm>
            <a:off x="2429941" y="2411111"/>
            <a:ext cx="1828800" cy="140038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Stationed and On-Call Ignition Prevention and Suppression Resources and Services</a:t>
            </a:r>
          </a:p>
          <a:p>
            <a:r>
              <a:rPr lang="en-US"/>
              <a:t>7.3.6.5</a:t>
            </a:r>
          </a:p>
          <a:p>
            <a:r>
              <a:rPr lang="en-US" sz="1050" b="1"/>
              <a:t>Emergency Preparedness &amp; Response Program</a:t>
            </a:r>
          </a:p>
          <a:p>
            <a:r>
              <a:rPr lang="en-US" sz="1400" b="1"/>
              <a:t>Ongoing</a:t>
            </a:r>
          </a:p>
          <a:p>
            <a:endParaRPr lang="en-US"/>
          </a:p>
        </p:txBody>
      </p:sp>
      <p:sp>
        <p:nvSpPr>
          <p:cNvPr id="50" name="object 13">
            <a:extLst>
              <a:ext uri="{FF2B5EF4-FFF2-40B4-BE49-F238E27FC236}">
                <a16:creationId xmlns:a16="http://schemas.microsoft.com/office/drawing/2014/main" id="{B8751FB6-CE84-407A-9E37-B342F945F8AF}"/>
              </a:ext>
            </a:extLst>
          </p:cNvPr>
          <p:cNvSpPr txBox="1"/>
          <p:nvPr/>
        </p:nvSpPr>
        <p:spPr>
          <a:xfrm>
            <a:off x="4455397" y="4527063"/>
            <a:ext cx="7361228" cy="2008242"/>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PSPS Program &amp; Procedure: </a:t>
            </a:r>
          </a:p>
          <a:p>
            <a:r>
              <a:rPr lang="en-US" sz="1000">
                <a:latin typeface="Segoe UI" panose="020B0502040204020203" pitchFamily="34" charset="0"/>
                <a:cs typeface="Segoe UI" panose="020B0502040204020203" pitchFamily="34" charset="0"/>
              </a:rPr>
              <a:t>BVES has an established program and procedures in place.  BVES continues to monitor all aspects of the program for compliance.  During the period Q4 of 2021 there were no PSPS events that would require the use of said program.</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There were no key actions related to the Program as there were no PSPS events.</a:t>
            </a:r>
          </a:p>
          <a:p>
            <a:endParaRPr lang="en-US" sz="1000">
              <a:latin typeface="Segoe UI" panose="020B0502040204020203" pitchFamily="34" charset="0"/>
              <a:cs typeface="Segoe UI" panose="020B0502040204020203" pitchFamily="34" charset="0"/>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7.3.6.5 (Primary)</a:t>
            </a:r>
          </a:p>
          <a:p>
            <a:pPr marL="800100" lvl="2" indent="-171450">
              <a:buFont typeface="Arial" panose="020B0604020202020204" pitchFamily="34" charset="0"/>
              <a:buChar char="•"/>
            </a:pPr>
            <a:r>
              <a:rPr lang="en-US" sz="1000">
                <a:latin typeface="Segoe UI"/>
                <a:cs typeface="Segoe UI"/>
              </a:rPr>
              <a:t>7.3.6.3</a:t>
            </a:r>
          </a:p>
          <a:p>
            <a:pPr marL="800100" lvl="2" indent="-171450">
              <a:buFont typeface="Arial" panose="020B0604020202020204" pitchFamily="34" charset="0"/>
              <a:buChar char="•"/>
            </a:pPr>
            <a:r>
              <a:rPr lang="en-US" sz="1000">
                <a:latin typeface="Segoe UI"/>
                <a:cs typeface="Segoe UI"/>
              </a:rPr>
              <a:t>7.3.6.4</a:t>
            </a:r>
            <a:endParaRPr lang="en-US" sz="1000">
              <a:latin typeface="Segoe UI" panose="020B0502040204020203" pitchFamily="34" charset="0"/>
              <a:cs typeface="Segoe UI" panose="020B0502040204020203" pitchFamily="34" charset="0"/>
            </a:endParaRPr>
          </a:p>
          <a:p>
            <a:endParaRPr lang="en-US" sz="1000" b="1">
              <a:latin typeface="Segoe UI" panose="020B0502040204020203" pitchFamily="34" charset="0"/>
              <a:cs typeface="Segoe UI" panose="020B0502040204020203" pitchFamily="34" charset="0"/>
            </a:endParaRPr>
          </a:p>
        </p:txBody>
      </p:sp>
      <p:sp>
        <p:nvSpPr>
          <p:cNvPr id="52" name="object 13">
            <a:extLst>
              <a:ext uri="{FF2B5EF4-FFF2-40B4-BE49-F238E27FC236}">
                <a16:creationId xmlns:a16="http://schemas.microsoft.com/office/drawing/2014/main" id="{13666C83-5082-4BB7-80F4-DADBFBC23C11}"/>
              </a:ext>
            </a:extLst>
          </p:cNvPr>
          <p:cNvSpPr txBox="1"/>
          <p:nvPr/>
        </p:nvSpPr>
        <p:spPr>
          <a:xfrm>
            <a:off x="4455397" y="2257516"/>
            <a:ext cx="7361228" cy="2377574"/>
          </a:xfrm>
          <a:prstGeom prst="rect">
            <a:avLst/>
          </a:prstGeom>
        </p:spPr>
        <p:txBody>
          <a:bodyPr vert="horz" wrap="square" lIns="0" tIns="0" rIns="0" bIns="0" numCol="2" rtlCol="0">
            <a:spAutoFit/>
          </a:bodyPr>
          <a:lstStyle/>
          <a:p>
            <a:r>
              <a:rPr lang="en-US" sz="1000" b="1" u="sng">
                <a:latin typeface="Segoe UI" panose="020B0502040204020203" pitchFamily="34" charset="0"/>
                <a:cs typeface="Segoe UI" panose="020B0502040204020203" pitchFamily="34" charset="0"/>
              </a:rPr>
              <a:t>Emergency Preparedness &amp; Response Program: </a:t>
            </a:r>
          </a:p>
          <a:p>
            <a:r>
              <a:rPr lang="en-US" sz="1000">
                <a:latin typeface="Segoe UI" panose="020B0502040204020203" pitchFamily="34" charset="0"/>
                <a:cs typeface="Segoe UI" panose="020B0502040204020203" pitchFamily="34" charset="0"/>
              </a:rPr>
              <a:t>BVES has an established program in place.  BVES continues to monitor all aspects of the program for compliance.  During the period Q4 of 2021, there were no emergency events that would require the use of said program.</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There were no key actions related to this program in Q4 of 2021.</a:t>
            </a: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7.3.9.4 (Primary)</a:t>
            </a:r>
          </a:p>
          <a:p>
            <a:pPr marL="800100" lvl="2" indent="-171450">
              <a:buFont typeface="Arial" panose="020B0604020202020204" pitchFamily="34" charset="0"/>
              <a:buChar char="•"/>
            </a:pPr>
            <a:r>
              <a:rPr lang="en-US" sz="900">
                <a:latin typeface="Segoe UI"/>
                <a:cs typeface="Segoe UI"/>
              </a:rPr>
              <a:t>7.3.5.4</a:t>
            </a:r>
          </a:p>
          <a:p>
            <a:pPr marL="800100" lvl="2" indent="-171450">
              <a:buFont typeface="Arial" panose="020B0604020202020204" pitchFamily="34" charset="0"/>
              <a:buChar char="•"/>
            </a:pPr>
            <a:r>
              <a:rPr lang="en-US" sz="900">
                <a:latin typeface="Segoe UI"/>
                <a:cs typeface="Segoe UI"/>
              </a:rPr>
              <a:t>7.3.6.2</a:t>
            </a:r>
          </a:p>
          <a:p>
            <a:pPr marL="800100" lvl="2" indent="-171450">
              <a:buFont typeface="Arial" panose="020B0604020202020204" pitchFamily="34" charset="0"/>
              <a:buChar char="•"/>
            </a:pPr>
            <a:r>
              <a:rPr lang="en-US" sz="900">
                <a:latin typeface="Segoe UI"/>
                <a:cs typeface="Segoe UI"/>
              </a:rPr>
              <a:t>7.3.6.6</a:t>
            </a:r>
          </a:p>
          <a:p>
            <a:pPr marL="800100" lvl="2" indent="-171450">
              <a:buFont typeface="Arial" panose="020B0604020202020204" pitchFamily="34" charset="0"/>
              <a:buChar char="•"/>
            </a:pPr>
            <a:r>
              <a:rPr lang="en-US" sz="900">
                <a:latin typeface="Segoe UI"/>
                <a:cs typeface="Segoe UI"/>
              </a:rPr>
              <a:t>7.3.9.3</a:t>
            </a:r>
          </a:p>
          <a:p>
            <a:pPr marL="800100" lvl="2" indent="-171450">
              <a:buFont typeface="Arial" panose="020B0604020202020204" pitchFamily="34" charset="0"/>
              <a:buChar char="•"/>
            </a:pPr>
            <a:r>
              <a:rPr lang="en-US" sz="900">
                <a:latin typeface="Segoe UI"/>
                <a:cs typeface="Segoe UI"/>
              </a:rPr>
              <a:t>7.3.9.5</a:t>
            </a:r>
          </a:p>
          <a:p>
            <a:pPr marL="800100" lvl="2" indent="-171450">
              <a:buFont typeface="Arial" panose="020B0604020202020204" pitchFamily="34" charset="0"/>
              <a:buChar char="•"/>
            </a:pPr>
            <a:r>
              <a:rPr lang="en-US" sz="900">
                <a:latin typeface="Segoe UI"/>
                <a:cs typeface="Segoe UI"/>
              </a:rPr>
              <a:t>7.3.9.6</a:t>
            </a:r>
            <a:endParaRPr lang="en-US" sz="900" b="1">
              <a:latin typeface="Segoe UI" panose="020B0502040204020203" pitchFamily="34" charset="0"/>
              <a:cs typeface="Segoe UI" panose="020B0502040204020203" pitchFamily="34" charset="0"/>
            </a:endParaRPr>
          </a:p>
        </p:txBody>
      </p:sp>
      <p:sp>
        <p:nvSpPr>
          <p:cNvPr id="53" name="object 13">
            <a:extLst>
              <a:ext uri="{FF2B5EF4-FFF2-40B4-BE49-F238E27FC236}">
                <a16:creationId xmlns:a16="http://schemas.microsoft.com/office/drawing/2014/main" id="{4D847DBF-BECA-4D03-A9A8-F4E0A0EA4B2E}"/>
              </a:ext>
            </a:extLst>
          </p:cNvPr>
          <p:cNvSpPr txBox="1"/>
          <p:nvPr/>
        </p:nvSpPr>
        <p:spPr>
          <a:xfrm>
            <a:off x="2215741" y="1258688"/>
            <a:ext cx="9549730" cy="923330"/>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Fault Interrupters – </a:t>
            </a:r>
            <a:r>
              <a:rPr lang="en-US" sz="1000" b="1" u="sng" err="1">
                <a:latin typeface="Segoe UI" panose="020B0502040204020203" pitchFamily="34" charset="0"/>
                <a:cs typeface="Segoe UI" panose="020B0502040204020203" pitchFamily="34" charset="0"/>
              </a:rPr>
              <a:t>IntelliRupters</a:t>
            </a:r>
            <a:r>
              <a:rPr lang="en-US" sz="1000" b="1" u="sng">
                <a:latin typeface="Segoe UI" panose="020B0502040204020203" pitchFamily="34" charset="0"/>
                <a:cs typeface="Segoe UI" panose="020B0502040204020203" pitchFamily="34" charset="0"/>
              </a:rPr>
              <a:t> Pulsing Auto Reclosers – Completed Cycle Work: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Goal: </a:t>
            </a:r>
            <a:r>
              <a:rPr lang="en-US" sz="1000">
                <a:latin typeface="Segoe UI" panose="020B0502040204020203" pitchFamily="34" charset="0"/>
                <a:cs typeface="Segoe UI" panose="020B0502040204020203" pitchFamily="34" charset="0"/>
              </a:rPr>
              <a:t>BVES plans to install S&amp;C’s Pulse Closer Fault Interrupters across its major 34 kV system auto-reclosers that was completed in 2020. BVES has installed Fault Indicators (FIs) at key locations to reduce the time it takes to locate faults; thereby, reducing the time to isolate faults from the system or correcting the damage. Prior to the start of the program, BVES had 110 FIs installed in its system at key locations. As part of the WMP, BVES will install an additional 117 FIs at 39 key locations to provide optimal FI coverage in the system in 2022. This initiative is secondary to 7.3.3.9.</a:t>
            </a:r>
            <a:endParaRPr lang="en-US" sz="1000" b="1">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has completed the effort as identified within this WMP cycle.</a:t>
            </a:r>
            <a:endParaRPr sz="3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6045751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60AC751E-2278-4199-9CE9-6035F1BA87EF}"/>
              </a:ext>
            </a:extLst>
          </p:cNvPr>
          <p:cNvSpPr/>
          <p:nvPr/>
        </p:nvSpPr>
        <p:spPr>
          <a:xfrm>
            <a:off x="233363" y="3761683"/>
            <a:ext cx="3497307" cy="2496242"/>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6" y="1091000"/>
            <a:ext cx="6966420" cy="523360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6" y="720851"/>
            <a:ext cx="6966420" cy="390233"/>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1329243" y="785126"/>
            <a:ext cx="5536859"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7.3.9 - Emergency Planning &amp; Preparedness </a:t>
            </a:r>
            <a:endParaRPr lang="en-US">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8" name="TextBox 47">
            <a:extLst>
              <a:ext uri="{FF2B5EF4-FFF2-40B4-BE49-F238E27FC236}">
                <a16:creationId xmlns:a16="http://schemas.microsoft.com/office/drawing/2014/main" id="{2D00F484-4FE6-44E5-8C74-29D513C789B9}"/>
              </a:ext>
            </a:extLst>
          </p:cNvPr>
          <p:cNvSpPr txBox="1"/>
          <p:nvPr/>
        </p:nvSpPr>
        <p:spPr>
          <a:xfrm>
            <a:off x="1999216" y="5096154"/>
            <a:ext cx="1645920"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Protocols in Place to Learn  from Wildfire Events</a:t>
            </a:r>
          </a:p>
          <a:p>
            <a:r>
              <a:rPr lang="en-US"/>
              <a:t>7.3.9.6</a:t>
            </a:r>
          </a:p>
          <a:p>
            <a:r>
              <a:rPr lang="en-US" sz="1050" b="1"/>
              <a:t>Emergency Preparedness &amp; Response Program</a:t>
            </a:r>
          </a:p>
          <a:p>
            <a:r>
              <a:rPr lang="en-US" sz="1400" b="1"/>
              <a:t>In Progress</a:t>
            </a:r>
          </a:p>
        </p:txBody>
      </p:sp>
      <p:sp>
        <p:nvSpPr>
          <p:cNvPr id="49" name="TextBox 48">
            <a:extLst>
              <a:ext uri="{FF2B5EF4-FFF2-40B4-BE49-F238E27FC236}">
                <a16:creationId xmlns:a16="http://schemas.microsoft.com/office/drawing/2014/main" id="{3A2A56C7-4A8A-4882-811C-3CD96FBB59EE}"/>
              </a:ext>
            </a:extLst>
          </p:cNvPr>
          <p:cNvSpPr txBox="1"/>
          <p:nvPr/>
        </p:nvSpPr>
        <p:spPr>
          <a:xfrm>
            <a:off x="310852" y="5093818"/>
            <a:ext cx="1645920" cy="109728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t>Customer Support in Emergencies</a:t>
            </a:r>
            <a:endParaRPr lang="en-US" sz="1000">
              <a:cs typeface="Calibri"/>
            </a:endParaRPr>
          </a:p>
          <a:p>
            <a:pPr algn="ctr"/>
            <a:r>
              <a:rPr lang="en-US" sz="1000">
                <a:cs typeface="Calibri"/>
              </a:rPr>
              <a:t>7.3.9.3</a:t>
            </a:r>
          </a:p>
          <a:p>
            <a:pPr algn="ctr"/>
            <a:r>
              <a:rPr lang="en-US" sz="1050" b="1">
                <a:ea typeface="+mn-lt"/>
                <a:cs typeface="+mn-lt"/>
              </a:rPr>
              <a:t>Emergency Preparedness &amp; Response Program</a:t>
            </a:r>
          </a:p>
          <a:p>
            <a:pPr algn="ctr"/>
            <a:r>
              <a:rPr lang="en-US" sz="1400" b="1">
                <a:cs typeface="Calibri"/>
              </a:rPr>
              <a:t>Established</a:t>
            </a:r>
          </a:p>
        </p:txBody>
      </p:sp>
      <p:sp>
        <p:nvSpPr>
          <p:cNvPr id="50" name="TextBox 49">
            <a:extLst>
              <a:ext uri="{FF2B5EF4-FFF2-40B4-BE49-F238E27FC236}">
                <a16:creationId xmlns:a16="http://schemas.microsoft.com/office/drawing/2014/main" id="{BD0C6E1F-63A8-4812-83BD-4F8A77714642}"/>
              </a:ext>
            </a:extLst>
          </p:cNvPr>
          <p:cNvSpPr txBox="1"/>
          <p:nvPr/>
        </p:nvSpPr>
        <p:spPr>
          <a:xfrm>
            <a:off x="1999216" y="3831032"/>
            <a:ext cx="1645920" cy="121571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Preparedness and Planning for Service Restoration</a:t>
            </a:r>
            <a:endParaRPr lang="en-US" sz="1000">
              <a:cs typeface="Calibri"/>
            </a:endParaRPr>
          </a:p>
          <a:p>
            <a:pPr algn="ctr"/>
            <a:r>
              <a:rPr lang="en-US" sz="1000">
                <a:cs typeface="Calibri"/>
              </a:rPr>
              <a:t>7.3.9.5</a:t>
            </a:r>
          </a:p>
          <a:p>
            <a:pPr algn="ctr"/>
            <a:r>
              <a:rPr lang="en-US" sz="1050" b="1">
                <a:ea typeface="+mn-lt"/>
                <a:cs typeface="+mn-lt"/>
              </a:rPr>
              <a:t>Emergency Preparedness &amp; Response Program</a:t>
            </a:r>
          </a:p>
          <a:p>
            <a:pPr algn="ctr"/>
            <a:r>
              <a:rPr lang="en-US" sz="1400" b="1">
                <a:cs typeface="Calibri"/>
              </a:rPr>
              <a:t>Ongoing</a:t>
            </a:r>
          </a:p>
          <a:p>
            <a:pPr algn="ctr"/>
            <a:endParaRPr lang="en-US" sz="800" b="1">
              <a:cs typeface="Calibri"/>
            </a:endParaRPr>
          </a:p>
        </p:txBody>
      </p:sp>
      <p:sp>
        <p:nvSpPr>
          <p:cNvPr id="51" name="TextBox 1">
            <a:extLst>
              <a:ext uri="{FF2B5EF4-FFF2-40B4-BE49-F238E27FC236}">
                <a16:creationId xmlns:a16="http://schemas.microsoft.com/office/drawing/2014/main" id="{EDB02367-E734-434A-9BBA-189CFD55E8D1}"/>
              </a:ext>
            </a:extLst>
          </p:cNvPr>
          <p:cNvSpPr txBox="1"/>
          <p:nvPr/>
        </p:nvSpPr>
        <p:spPr>
          <a:xfrm>
            <a:off x="310852" y="2444784"/>
            <a:ext cx="1645920" cy="1246495"/>
          </a:xfrm>
          <a:prstGeom prst="rect">
            <a:avLst/>
          </a:prstGeom>
          <a:solidFill>
            <a:srgbClr val="5B9BD4"/>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Community Outreach, Public Awareness, and Communications Efforts</a:t>
            </a:r>
          </a:p>
          <a:p>
            <a:pPr algn="ctr"/>
            <a:r>
              <a:rPr lang="en-US" sz="1000">
                <a:cs typeface="Calibri"/>
              </a:rPr>
              <a:t>7.3.9.2</a:t>
            </a:r>
          </a:p>
          <a:p>
            <a:pPr algn="ctr"/>
            <a:r>
              <a:rPr lang="en-US" sz="1050" b="1">
                <a:ea typeface="+mn-lt"/>
                <a:cs typeface="+mn-lt"/>
              </a:rPr>
              <a:t>Community Outreach Program</a:t>
            </a:r>
            <a:r>
              <a:rPr lang="en-US" sz="1050" b="1">
                <a:solidFill>
                  <a:schemeClr val="bg1"/>
                </a:solidFill>
                <a:ea typeface="+mn-lt"/>
                <a:cs typeface="+mn-lt"/>
              </a:rPr>
              <a:t> </a:t>
            </a:r>
            <a:r>
              <a:rPr lang="en-US" sz="1000" b="1">
                <a:solidFill>
                  <a:schemeClr val="bg1"/>
                </a:solidFill>
                <a:ea typeface="+mn-lt"/>
                <a:cs typeface="+mn-lt"/>
              </a:rPr>
              <a:t>[Primary]</a:t>
            </a:r>
          </a:p>
          <a:p>
            <a:pPr algn="ctr"/>
            <a:r>
              <a:rPr lang="en-US" sz="1400" b="1">
                <a:cs typeface="Calibri"/>
              </a:rPr>
              <a:t>Targets Exceeded</a:t>
            </a:r>
          </a:p>
        </p:txBody>
      </p:sp>
      <p:sp>
        <p:nvSpPr>
          <p:cNvPr id="52" name="TextBox 1">
            <a:extLst>
              <a:ext uri="{FF2B5EF4-FFF2-40B4-BE49-F238E27FC236}">
                <a16:creationId xmlns:a16="http://schemas.microsoft.com/office/drawing/2014/main" id="{6A079AE8-37B9-43B8-8CF1-B9D808E3FD93}"/>
              </a:ext>
            </a:extLst>
          </p:cNvPr>
          <p:cNvSpPr txBox="1"/>
          <p:nvPr/>
        </p:nvSpPr>
        <p:spPr>
          <a:xfrm>
            <a:off x="310852" y="1159097"/>
            <a:ext cx="1645920" cy="1231106"/>
          </a:xfrm>
          <a:prstGeom prst="rect">
            <a:avLst/>
          </a:prstGeom>
          <a:solidFill>
            <a:srgbClr val="CC66FF"/>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latin typeface="Calibri"/>
                <a:cs typeface="Calibr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Adequate and Trained Workforce for Service Restoration</a:t>
            </a:r>
          </a:p>
          <a:p>
            <a:r>
              <a:rPr lang="en-US"/>
              <a:t>7.3.9.1</a:t>
            </a:r>
          </a:p>
          <a:p>
            <a:r>
              <a:rPr lang="en-US" b="1"/>
              <a:t>Resource Allocation Methodology</a:t>
            </a:r>
          </a:p>
          <a:p>
            <a:r>
              <a:rPr lang="en-US" sz="1400" b="1"/>
              <a:t>Completed</a:t>
            </a:r>
          </a:p>
        </p:txBody>
      </p:sp>
      <p:sp>
        <p:nvSpPr>
          <p:cNvPr id="53" name="TextBox 52">
            <a:extLst>
              <a:ext uri="{FF2B5EF4-FFF2-40B4-BE49-F238E27FC236}">
                <a16:creationId xmlns:a16="http://schemas.microsoft.com/office/drawing/2014/main" id="{0C98B6F0-775A-4B82-84D2-D62CF88B471D}"/>
              </a:ext>
            </a:extLst>
          </p:cNvPr>
          <p:cNvSpPr txBox="1"/>
          <p:nvPr/>
        </p:nvSpPr>
        <p:spPr>
          <a:xfrm>
            <a:off x="310852" y="3819196"/>
            <a:ext cx="1645920" cy="1246495"/>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Disaster and Emergency Preparedness Plan</a:t>
            </a:r>
            <a:endParaRPr lang="en-US">
              <a:ea typeface="+mn-lt"/>
              <a:cs typeface="+mn-lt"/>
            </a:endParaRPr>
          </a:p>
          <a:p>
            <a:pPr algn="ctr"/>
            <a:r>
              <a:rPr lang="en-US" sz="1000">
                <a:cs typeface="Calibri"/>
              </a:rPr>
              <a:t>7.3.9.4</a:t>
            </a:r>
          </a:p>
          <a:p>
            <a:pPr algn="ctr"/>
            <a:r>
              <a:rPr lang="en-US" sz="1050" b="1">
                <a:ea typeface="+mn-lt"/>
                <a:cs typeface="+mn-lt"/>
              </a:rPr>
              <a:t>Emergency Preparedness &amp; Response Program </a:t>
            </a:r>
            <a:r>
              <a:rPr lang="en-US" sz="1000" b="1">
                <a:solidFill>
                  <a:schemeClr val="bg1"/>
                </a:solidFill>
                <a:ea typeface="+mn-lt"/>
                <a:cs typeface="+mn-lt"/>
              </a:rPr>
              <a:t>[Primary]</a:t>
            </a:r>
          </a:p>
          <a:p>
            <a:pPr algn="ctr"/>
            <a:r>
              <a:rPr lang="en-US" sz="1400" b="1">
                <a:cs typeface="Calibri"/>
              </a:rPr>
              <a:t>Established</a:t>
            </a:r>
          </a:p>
        </p:txBody>
      </p:sp>
      <p:sp>
        <p:nvSpPr>
          <p:cNvPr id="34" name="object 3">
            <a:extLst>
              <a:ext uri="{FF2B5EF4-FFF2-40B4-BE49-F238E27FC236}">
                <a16:creationId xmlns:a16="http://schemas.microsoft.com/office/drawing/2014/main" id="{F1B01BC1-7E45-46A5-97A2-ACC1DC133266}"/>
              </a:ext>
            </a:extLst>
          </p:cNvPr>
          <p:cNvSpPr/>
          <p:nvPr/>
        </p:nvSpPr>
        <p:spPr>
          <a:xfrm>
            <a:off x="7227977" y="1091000"/>
            <a:ext cx="4870465" cy="523360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37" name="object 4">
            <a:extLst>
              <a:ext uri="{FF2B5EF4-FFF2-40B4-BE49-F238E27FC236}">
                <a16:creationId xmlns:a16="http://schemas.microsoft.com/office/drawing/2014/main" id="{34C786F6-A523-493A-B90D-088CEA8634BE}"/>
              </a:ext>
            </a:extLst>
          </p:cNvPr>
          <p:cNvSpPr/>
          <p:nvPr/>
        </p:nvSpPr>
        <p:spPr>
          <a:xfrm>
            <a:off x="7227977" y="720851"/>
            <a:ext cx="4870465" cy="390233"/>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38" name="object 6">
            <a:extLst>
              <a:ext uri="{FF2B5EF4-FFF2-40B4-BE49-F238E27FC236}">
                <a16:creationId xmlns:a16="http://schemas.microsoft.com/office/drawing/2014/main" id="{802C73B7-F9A9-412F-925C-CD2E9D143AD8}"/>
              </a:ext>
            </a:extLst>
          </p:cNvPr>
          <p:cNvSpPr txBox="1"/>
          <p:nvPr/>
        </p:nvSpPr>
        <p:spPr>
          <a:xfrm>
            <a:off x="7486285" y="774036"/>
            <a:ext cx="4353847"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7.3.8 - Resource Allocation Methodology</a:t>
            </a:r>
            <a:endParaRPr lang="en-US">
              <a:latin typeface="Segoe UI"/>
              <a:cs typeface="Segoe UI"/>
            </a:endParaRPr>
          </a:p>
        </p:txBody>
      </p:sp>
      <p:sp>
        <p:nvSpPr>
          <p:cNvPr id="39" name="TextBox 38">
            <a:extLst>
              <a:ext uri="{FF2B5EF4-FFF2-40B4-BE49-F238E27FC236}">
                <a16:creationId xmlns:a16="http://schemas.microsoft.com/office/drawing/2014/main" id="{E73FD4D4-1A8E-4345-9115-0E391694DD22}"/>
              </a:ext>
            </a:extLst>
          </p:cNvPr>
          <p:cNvSpPr txBox="1"/>
          <p:nvPr/>
        </p:nvSpPr>
        <p:spPr>
          <a:xfrm>
            <a:off x="7290186" y="4242093"/>
            <a:ext cx="1645920" cy="125418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stStyle>
          <a:p>
            <a:r>
              <a:rPr lang="en-US"/>
              <a:t>Risk Spend Efficiency Analysis</a:t>
            </a:r>
            <a:endParaRPr lang="en-US">
              <a:cs typeface="Calibri"/>
            </a:endParaRPr>
          </a:p>
          <a:p>
            <a:r>
              <a:rPr lang="en-US"/>
              <a:t>7.3.8.3</a:t>
            </a:r>
            <a:endParaRPr lang="en-US">
              <a:cs typeface="Calibri"/>
            </a:endParaRPr>
          </a:p>
          <a:p>
            <a:r>
              <a:rPr lang="en-US" sz="1050" b="1">
                <a:ea typeface="+mn-lt"/>
                <a:cs typeface="+mn-lt"/>
              </a:rPr>
              <a:t>Ignition Probability &amp; Wildfire Consequence Mapping</a:t>
            </a:r>
            <a:endParaRPr lang="en-US" sz="1050" b="1"/>
          </a:p>
          <a:p>
            <a:r>
              <a:rPr lang="en-US" sz="1400" b="1">
                <a:cs typeface="Calibri"/>
              </a:rPr>
              <a:t>In Progress</a:t>
            </a:r>
            <a:endParaRPr lang="en-US" sz="1400">
              <a:cs typeface="Calibri"/>
            </a:endParaRPr>
          </a:p>
        </p:txBody>
      </p:sp>
      <p:sp>
        <p:nvSpPr>
          <p:cNvPr id="40" name="TextBox 1">
            <a:extLst>
              <a:ext uri="{FF2B5EF4-FFF2-40B4-BE49-F238E27FC236}">
                <a16:creationId xmlns:a16="http://schemas.microsoft.com/office/drawing/2014/main" id="{3F4B521B-F2F5-49D7-9591-F941D9987614}"/>
              </a:ext>
            </a:extLst>
          </p:cNvPr>
          <p:cNvSpPr txBox="1"/>
          <p:nvPr/>
        </p:nvSpPr>
        <p:spPr>
          <a:xfrm>
            <a:off x="7290186" y="2510912"/>
            <a:ext cx="1645920" cy="1254189"/>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Risk Reduction Scenario Development and Analysis</a:t>
            </a:r>
          </a:p>
          <a:p>
            <a:r>
              <a:rPr lang="en-US"/>
              <a:t>7.3.8.2</a:t>
            </a:r>
          </a:p>
          <a:p>
            <a:r>
              <a:rPr lang="en-US" sz="1050" b="1">
                <a:ea typeface="+mn-lt"/>
                <a:cs typeface="+mn-lt"/>
              </a:rPr>
              <a:t>Ignition Probability &amp; Wildfire Consequence Mapping</a:t>
            </a:r>
          </a:p>
          <a:p>
            <a:r>
              <a:rPr lang="en-US" sz="1400" b="1">
                <a:cs typeface="Calibri"/>
              </a:rPr>
              <a:t>Completed</a:t>
            </a:r>
          </a:p>
        </p:txBody>
      </p:sp>
      <p:sp>
        <p:nvSpPr>
          <p:cNvPr id="41" name="TextBox 1">
            <a:extLst>
              <a:ext uri="{FF2B5EF4-FFF2-40B4-BE49-F238E27FC236}">
                <a16:creationId xmlns:a16="http://schemas.microsoft.com/office/drawing/2014/main" id="{FB6A4AF8-CFA9-4E36-A081-1A4FC98625AF}"/>
              </a:ext>
            </a:extLst>
          </p:cNvPr>
          <p:cNvSpPr txBox="1"/>
          <p:nvPr/>
        </p:nvSpPr>
        <p:spPr>
          <a:xfrm>
            <a:off x="7290187" y="1151031"/>
            <a:ext cx="1645920" cy="1246495"/>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Allocation Methodology Development and Application</a:t>
            </a:r>
          </a:p>
          <a:p>
            <a:pPr algn="ctr"/>
            <a:r>
              <a:rPr lang="en-US" sz="1000">
                <a:cs typeface="Calibri"/>
              </a:rPr>
              <a:t>7.3.8.1</a:t>
            </a:r>
          </a:p>
          <a:p>
            <a:pPr algn="ctr"/>
            <a:r>
              <a:rPr lang="en-US" sz="1050" b="1">
                <a:ea typeface="+mn-lt"/>
                <a:cs typeface="+mn-lt"/>
              </a:rPr>
              <a:t>Resource Allocation Methodology</a:t>
            </a:r>
            <a:r>
              <a:rPr lang="en-US" sz="1000" b="1">
                <a:solidFill>
                  <a:schemeClr val="bg1"/>
                </a:solidFill>
                <a:ea typeface="+mn-lt"/>
                <a:cs typeface="+mn-lt"/>
              </a:rPr>
              <a:t> [Primary]</a:t>
            </a:r>
          </a:p>
          <a:p>
            <a:pPr algn="ctr"/>
            <a:r>
              <a:rPr lang="en-US" sz="1400" b="1">
                <a:cs typeface="Calibri"/>
              </a:rPr>
              <a:t>Program In Process</a:t>
            </a:r>
          </a:p>
        </p:txBody>
      </p:sp>
      <p:sp>
        <p:nvSpPr>
          <p:cNvPr id="42" name="object 13">
            <a:extLst>
              <a:ext uri="{FF2B5EF4-FFF2-40B4-BE49-F238E27FC236}">
                <a16:creationId xmlns:a16="http://schemas.microsoft.com/office/drawing/2014/main" id="{9BA7FD5F-CE4E-49A1-8E5E-8304EF8D8F17}"/>
              </a:ext>
            </a:extLst>
          </p:cNvPr>
          <p:cNvSpPr txBox="1"/>
          <p:nvPr/>
        </p:nvSpPr>
        <p:spPr>
          <a:xfrm>
            <a:off x="8970292" y="1151031"/>
            <a:ext cx="3108960" cy="1077218"/>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Resource Allocation Methodology [Primary]: </a:t>
            </a:r>
          </a:p>
          <a:p>
            <a:r>
              <a:rPr lang="en-US" sz="1000">
                <a:latin typeface="Segoe UI" panose="020B0502040204020203" pitchFamily="34" charset="0"/>
                <a:cs typeface="Segoe UI" panose="020B0502040204020203" pitchFamily="34" charset="0"/>
              </a:rPr>
              <a:t>BVES has an established program in place and continues to monitor all aspects of the program for additional staff.  During the period Q4 of 2021, there were no gap issues identified.</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routinely reviewed staffing program needs.</a:t>
            </a:r>
            <a:endParaRPr lang="en-US" sz="1000" b="1">
              <a:latin typeface="Segoe UI" panose="020B0502040204020203" pitchFamily="34" charset="0"/>
              <a:cs typeface="Segoe UI" panose="020B0502040204020203" pitchFamily="34" charset="0"/>
            </a:endParaRPr>
          </a:p>
        </p:txBody>
      </p:sp>
      <p:sp>
        <p:nvSpPr>
          <p:cNvPr id="59" name="Rectangle 58">
            <a:extLst>
              <a:ext uri="{FF2B5EF4-FFF2-40B4-BE49-F238E27FC236}">
                <a16:creationId xmlns:a16="http://schemas.microsoft.com/office/drawing/2014/main" id="{1307215F-097A-4145-9AD5-3E34B8D47DB3}"/>
              </a:ext>
            </a:extLst>
          </p:cNvPr>
          <p:cNvSpPr/>
          <p:nvPr/>
        </p:nvSpPr>
        <p:spPr>
          <a:xfrm>
            <a:off x="8970292" y="2510912"/>
            <a:ext cx="3108960" cy="1631216"/>
          </a:xfrm>
          <a:prstGeom prst="rect">
            <a:avLst/>
          </a:prstGeom>
        </p:spPr>
        <p:txBody>
          <a:bodyPr wrap="square" lIns="91440" tIns="45720" rIns="91440" bIns="45720" anchor="t">
            <a:spAutoFit/>
          </a:bodyPr>
          <a:lstStyle/>
          <a:p>
            <a:r>
              <a:rPr lang="en-US" sz="1000" b="1" u="sng">
                <a:latin typeface="Segoe UI"/>
                <a:cs typeface="Segoe UI"/>
              </a:rPr>
              <a:t>Contracting with Risk Mapping Resource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2021 Goal:  </a:t>
            </a:r>
            <a:r>
              <a:rPr lang="en-US" sz="1000">
                <a:latin typeface="Segoe UI"/>
                <a:cs typeface="Segoe UI"/>
              </a:rPr>
              <a:t>Developed request for support in producing a package of risk mapping products and match drop simulations to accurately identify BVES’s ignition risk potential under climate change forecasts. WMP Initiative 7.3.1.1 is the primary for the subtasks included in this category.</a:t>
            </a:r>
          </a:p>
          <a:p>
            <a:r>
              <a:rPr lang="en-US" sz="1000" b="1">
                <a:latin typeface="Segoe UI"/>
                <a:cs typeface="Segoe UI"/>
              </a:rPr>
              <a:t>Key Actions: </a:t>
            </a:r>
            <a:r>
              <a:rPr lang="en-US" sz="1000">
                <a:latin typeface="Segoe UI"/>
                <a:cs typeface="Segoe UI"/>
              </a:rPr>
              <a:t>Developed plan to engage external resources to support BVES in developing these risk maps. </a:t>
            </a:r>
            <a:endParaRPr lang="en-US" sz="1000">
              <a:latin typeface="Segoe UI" panose="020B0502040204020203" pitchFamily="34" charset="0"/>
              <a:cs typeface="Segoe UI" panose="020B0502040204020203" pitchFamily="34" charset="0"/>
            </a:endParaRPr>
          </a:p>
        </p:txBody>
      </p:sp>
      <p:sp>
        <p:nvSpPr>
          <p:cNvPr id="60" name="Rectangle 59">
            <a:extLst>
              <a:ext uri="{FF2B5EF4-FFF2-40B4-BE49-F238E27FC236}">
                <a16:creationId xmlns:a16="http://schemas.microsoft.com/office/drawing/2014/main" id="{CCB44FAA-9034-45B5-A8A9-948DCAA265AD}"/>
              </a:ext>
            </a:extLst>
          </p:cNvPr>
          <p:cNvSpPr/>
          <p:nvPr/>
        </p:nvSpPr>
        <p:spPr>
          <a:xfrm>
            <a:off x="8970292" y="4242093"/>
            <a:ext cx="3108960" cy="1631216"/>
          </a:xfrm>
          <a:prstGeom prst="rect">
            <a:avLst/>
          </a:prstGeom>
        </p:spPr>
        <p:txBody>
          <a:bodyPr wrap="square" lIns="91440" tIns="45720" rIns="91440" bIns="45720" anchor="t">
            <a:spAutoFit/>
          </a:bodyPr>
          <a:lstStyle/>
          <a:p>
            <a:r>
              <a:rPr lang="en-US" sz="1000" b="1" u="sng">
                <a:latin typeface="Segoe UI"/>
                <a:cs typeface="Segoe UI"/>
              </a:rPr>
              <a:t>Contracting with Risk Mapping Resource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2021 Goal:  </a:t>
            </a:r>
            <a:r>
              <a:rPr lang="en-US" sz="1000">
                <a:latin typeface="Segoe UI"/>
                <a:cs typeface="Segoe UI"/>
              </a:rPr>
              <a:t>Developed request for support in producing a package of risk mapping products and match drop simulations to accurately identify BVES’s ignition risk potential under climate change forecasts. WMP Initiative 7.3.1.1 is the primary for the subtasks included in this category.</a:t>
            </a:r>
          </a:p>
          <a:p>
            <a:r>
              <a:rPr lang="en-US" sz="1000" b="1">
                <a:latin typeface="Segoe UI"/>
                <a:cs typeface="Segoe UI"/>
              </a:rPr>
              <a:t>Key Actions: </a:t>
            </a:r>
            <a:r>
              <a:rPr lang="en-US" sz="1000">
                <a:latin typeface="Segoe UI"/>
                <a:cs typeface="Segoe UI"/>
              </a:rPr>
              <a:t>Developed plan to engage external resources to support BVES in developing these risk maps. </a:t>
            </a:r>
            <a:endParaRPr lang="en-US" sz="1000">
              <a:latin typeface="Segoe UI" panose="020B0502040204020203" pitchFamily="34" charset="0"/>
              <a:cs typeface="Segoe UI" panose="020B0502040204020203" pitchFamily="34" charset="0"/>
            </a:endParaRPr>
          </a:p>
        </p:txBody>
      </p:sp>
      <p:sp>
        <p:nvSpPr>
          <p:cNvPr id="43" name="Rectangle 42">
            <a:extLst>
              <a:ext uri="{FF2B5EF4-FFF2-40B4-BE49-F238E27FC236}">
                <a16:creationId xmlns:a16="http://schemas.microsoft.com/office/drawing/2014/main" id="{B1E81134-BD50-4F5B-B443-8624908C773A}"/>
              </a:ext>
            </a:extLst>
          </p:cNvPr>
          <p:cNvSpPr/>
          <p:nvPr/>
        </p:nvSpPr>
        <p:spPr>
          <a:xfrm>
            <a:off x="3730670" y="3754650"/>
            <a:ext cx="3397676" cy="1015663"/>
          </a:xfrm>
          <a:prstGeom prst="rect">
            <a:avLst/>
          </a:prstGeom>
        </p:spPr>
        <p:txBody>
          <a:bodyPr wrap="square" lIns="91440" tIns="45720" rIns="91440" bIns="45720" anchor="t">
            <a:spAutoFit/>
          </a:bodyPr>
          <a:lstStyle/>
          <a:p>
            <a:r>
              <a:rPr lang="en-US" sz="1000" b="1" u="sng">
                <a:latin typeface="Segoe UI"/>
                <a:cs typeface="Segoe UI"/>
              </a:rPr>
              <a:t>Emergency Preparedness and Response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Q4 2021 Goal:  </a:t>
            </a:r>
            <a:r>
              <a:rPr lang="en-US" sz="1000">
                <a:latin typeface="Segoe UI"/>
                <a:cs typeface="Segoe UI"/>
              </a:rPr>
              <a:t>BVES did not record an emergency in Q4 of 2021.  This means that the use of the Emergency Preparedness &amp; Response Program was not required. Initiative 7.3.9.4 is the primary initiative for this grouping.</a:t>
            </a:r>
          </a:p>
        </p:txBody>
      </p:sp>
      <p:sp>
        <p:nvSpPr>
          <p:cNvPr id="45" name="Rectangle 44">
            <a:extLst>
              <a:ext uri="{FF2B5EF4-FFF2-40B4-BE49-F238E27FC236}">
                <a16:creationId xmlns:a16="http://schemas.microsoft.com/office/drawing/2014/main" id="{6DC2D9E8-10FB-4B42-9880-E1C2A91A1796}"/>
              </a:ext>
            </a:extLst>
          </p:cNvPr>
          <p:cNvSpPr/>
          <p:nvPr/>
        </p:nvSpPr>
        <p:spPr>
          <a:xfrm>
            <a:off x="1975747" y="1108396"/>
            <a:ext cx="5056733" cy="1169551"/>
          </a:xfrm>
          <a:prstGeom prst="rect">
            <a:avLst/>
          </a:prstGeom>
        </p:spPr>
        <p:txBody>
          <a:bodyPr wrap="square" lIns="91440" tIns="45720" rIns="91440" bIns="45720" anchor="t">
            <a:spAutoFit/>
          </a:bodyPr>
          <a:lstStyle/>
          <a:p>
            <a:r>
              <a:rPr lang="en-US" sz="1000" b="1" u="sng">
                <a:latin typeface="Segoe UI"/>
                <a:cs typeface="Segoe UI"/>
              </a:rPr>
              <a:t>Resource Allocation Methodology:</a:t>
            </a:r>
            <a:endParaRPr lang="en-US" sz="1000">
              <a:latin typeface="Segoe UI" panose="020B0502040204020203" pitchFamily="34" charset="0"/>
              <a:cs typeface="Segoe UI" panose="020B0502040204020203" pitchFamily="34" charset="0"/>
            </a:endParaRPr>
          </a:p>
          <a:p>
            <a:r>
              <a:rPr lang="en-US" sz="1000">
                <a:latin typeface="Segoe UI" panose="020B0502040204020203" pitchFamily="34" charset="0"/>
                <a:cs typeface="Segoe UI" panose="020B0502040204020203" pitchFamily="34" charset="0"/>
              </a:rPr>
              <a:t>BVES has an established program in place and continues to monitor all aspects of the program for compliance.  During the period Q4 of 2021, there were no compliance issues identified. See WMP initiative 7.3.8.1 as the primary.</a:t>
            </a:r>
          </a:p>
          <a:p>
            <a:r>
              <a:rPr lang="en-US" sz="1000" b="1">
                <a:latin typeface="Segoe UI"/>
                <a:cs typeface="Segoe UI"/>
              </a:rPr>
              <a:t>Key Actions: </a:t>
            </a:r>
            <a:r>
              <a:rPr lang="en-US" sz="1000">
                <a:latin typeface="Segoe UI"/>
                <a:cs typeface="Segoe UI"/>
              </a:rPr>
              <a:t>Staffing for service restoration was reviewed and declared adequate.  In the instance of a service restoration event BVES will review the results and re-evaluate staffing if necessary.</a:t>
            </a:r>
            <a:endParaRPr lang="en-US" sz="1000">
              <a:latin typeface="Segoe UI" panose="020B0502040204020203" pitchFamily="34" charset="0"/>
              <a:cs typeface="Segoe UI" panose="020B0502040204020203" pitchFamily="34" charset="0"/>
            </a:endParaRPr>
          </a:p>
        </p:txBody>
      </p:sp>
      <p:sp>
        <p:nvSpPr>
          <p:cNvPr id="61" name="Rectangle 60">
            <a:extLst>
              <a:ext uri="{FF2B5EF4-FFF2-40B4-BE49-F238E27FC236}">
                <a16:creationId xmlns:a16="http://schemas.microsoft.com/office/drawing/2014/main" id="{17A783EF-896B-40C0-AA84-677318A68E71}"/>
              </a:ext>
            </a:extLst>
          </p:cNvPr>
          <p:cNvSpPr/>
          <p:nvPr/>
        </p:nvSpPr>
        <p:spPr>
          <a:xfrm>
            <a:off x="1956772" y="2449849"/>
            <a:ext cx="5056733" cy="1015663"/>
          </a:xfrm>
          <a:prstGeom prst="rect">
            <a:avLst/>
          </a:prstGeom>
        </p:spPr>
        <p:txBody>
          <a:bodyPr wrap="square" lIns="91440" tIns="45720" rIns="91440" bIns="45720" anchor="t">
            <a:spAutoFit/>
          </a:bodyPr>
          <a:lstStyle/>
          <a:p>
            <a:r>
              <a:rPr lang="en-US" sz="1000" b="1" u="sng">
                <a:latin typeface="Segoe UI"/>
                <a:cs typeface="Segoe UI"/>
              </a:rPr>
              <a:t>Community Outreach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Q4 2021 Goal:  </a:t>
            </a:r>
            <a:r>
              <a:rPr lang="en-US" sz="1000">
                <a:latin typeface="Segoe UI"/>
                <a:cs typeface="Segoe UI"/>
              </a:rPr>
              <a:t>BVES had planned to conducted at minimum 90 outreach activities.  BVES recorded 180 outreach activities 200% of target for Q4.  BVES achieved 602 (target was 360) outreach activities in 2021 </a:t>
            </a:r>
            <a:endParaRPr lang="en-US" sz="1000" b="1">
              <a:latin typeface="Segoe UI"/>
              <a:cs typeface="Segoe UI"/>
            </a:endParaRPr>
          </a:p>
          <a:p>
            <a:r>
              <a:rPr lang="en-US" sz="1000" b="1">
                <a:latin typeface="Segoe UI"/>
                <a:cs typeface="Segoe UI"/>
              </a:rPr>
              <a:t>Key Actions: </a:t>
            </a:r>
            <a:r>
              <a:rPr lang="en-US" sz="1000">
                <a:latin typeface="Segoe UI"/>
                <a:cs typeface="Segoe UI"/>
              </a:rPr>
              <a:t>Grizzly Newspaper advertisements are posted during the week (M-F) for either WMP or PSPS and BVES will have 1 advertisement broadcasted each month.</a:t>
            </a:r>
            <a:endParaRPr lang="en-US" sz="1000">
              <a:solidFill>
                <a:srgbClr val="C0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7409709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D2B52E50011D94B9538EC0978E0670A" ma:contentTypeVersion="16" ma:contentTypeDescription="Create a new document." ma:contentTypeScope="" ma:versionID="097fd897fb742f9a7f0e7d16ead88253">
  <xsd:schema xmlns:xsd="http://www.w3.org/2001/XMLSchema" xmlns:xs="http://www.w3.org/2001/XMLSchema" xmlns:p="http://schemas.microsoft.com/office/2006/metadata/properties" xmlns:ns2="35fdd28b-742f-4f64-9190-c736dbae8f9d" xmlns:ns3="1a9f970e-ad8e-4d00-b50f-9d9f307cea3c" targetNamespace="http://schemas.microsoft.com/office/2006/metadata/properties" ma:root="true" ma:fieldsID="f045e10c89abdc4b3473f6c4fbd8231d" ns2:_="" ns3:_="">
    <xsd:import namespace="35fdd28b-742f-4f64-9190-c736dbae8f9d"/>
    <xsd:import namespace="1a9f970e-ad8e-4d00-b50f-9d9f307cea3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5fdd28b-742f-4f64-9190-c736dbae8f9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a9f970e-ad8e-4d00-b50f-9d9f307cea3c"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6F2B43-B5F2-4537-BD64-4BD5D7FF3C9C}">
  <ds:schemaRefs>
    <ds:schemaRef ds:uri="http://schemas.microsoft.com/sharepoint/v3/contenttype/forms"/>
  </ds:schemaRefs>
</ds:datastoreItem>
</file>

<file path=customXml/itemProps2.xml><?xml version="1.0" encoding="utf-8"?>
<ds:datastoreItem xmlns:ds="http://schemas.openxmlformats.org/officeDocument/2006/customXml" ds:itemID="{322799F9-6306-4EA1-B398-5C7B26832FB4}">
  <ds:schemaRefs>
    <ds:schemaRef ds:uri="1a9f970e-ad8e-4d00-b50f-9d9f307cea3c"/>
    <ds:schemaRef ds:uri="35fdd28b-742f-4f64-9190-c736dbae8f9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B3F18BA-B9DF-4F32-9328-6D3A655CA3D7}">
  <ds:schemaRefs>
    <ds:schemaRef ds:uri="1a9f970e-ad8e-4d00-b50f-9d9f307cea3c"/>
    <ds:schemaRef ds:uri="35fdd28b-742f-4f64-9190-c736dbae8f9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15</Slides>
  <Notes>8</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PowerPoint Presentation</vt:lpstr>
      <vt:lpstr>WMP Activity Summary</vt:lpstr>
      <vt:lpstr>WMP Activity Summary</vt:lpstr>
      <vt:lpstr>WMP Activity Summary</vt:lpstr>
      <vt:lpstr>WMP Activities Status vs. WMP Activity Goals</vt:lpstr>
      <vt:lpstr>PowerPoint Presentation</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WMP Activities Status vs. WMP Activity Goals</dc:title>
  <dc:creator>Andrew</dc:creator>
  <cp:revision>1</cp:revision>
  <dcterms:created xsi:type="dcterms:W3CDTF">2021-02-17T23:03:04Z</dcterms:created>
  <dcterms:modified xsi:type="dcterms:W3CDTF">2022-01-31T18:35:53Z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0x010100CD2B52E50011D94B9538EC0978E0670A</vt:lpwstr>
  </property>
</Properties>
</file>