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6" r:id="rId5"/>
    <p:sldId id="283" r:id="rId6"/>
    <p:sldId id="277" r:id="rId7"/>
    <p:sldId id="279" r:id="rId8"/>
    <p:sldId id="285" r:id="rId9"/>
    <p:sldId id="281" r:id="rId10"/>
    <p:sldId id="286" r:id="rId11"/>
    <p:sldId id="28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olles, Anderson" initials="BA" lastIdx="115" clrIdx="0">
    <p:extLst>
      <p:ext uri="{19B8F6BF-5375-455C-9EA6-DF929625EA0E}">
        <p15:presenceInfo xmlns:p15="http://schemas.microsoft.com/office/powerpoint/2012/main" userId="S::ABolles@semprautilities.com::4010f536-7d9c-4ac9-9fae-cd6dcef513e5" providerId="AD"/>
      </p:ext>
    </p:extLst>
  </p:cmAuthor>
  <p:cmAuthor id="2" name="Bertolini, Crystal - Elec Transmission (Contractor)" initials="B(" lastIdx="28" clrIdx="1">
    <p:extLst>
      <p:ext uri="{19B8F6BF-5375-455C-9EA6-DF929625EA0E}">
        <p15:presenceInfo xmlns:p15="http://schemas.microsoft.com/office/powerpoint/2012/main" userId="S::cbertoli@seucontractor.com::2bdc80e3-bc7b-4c93-8b7a-6afad63e179f" providerId="AD"/>
      </p:ext>
    </p:extLst>
  </p:cmAuthor>
  <p:cmAuthor id="3" name="Woldemariam, Jonathan" initials="WJ" lastIdx="4" clrIdx="2">
    <p:extLst>
      <p:ext uri="{19B8F6BF-5375-455C-9EA6-DF929625EA0E}">
        <p15:presenceInfo xmlns:p15="http://schemas.microsoft.com/office/powerpoint/2012/main" userId="S::JWoldemariam@semprautilities.com::405ae86d-b924-4790-a538-0051d5e87335" providerId="AD"/>
      </p:ext>
    </p:extLst>
  </p:cmAuthor>
  <p:cmAuthor id="4" name="Bertolini, Crystal A" initials="BA" lastIdx="44" clrIdx="3">
    <p:extLst>
      <p:ext uri="{19B8F6BF-5375-455C-9EA6-DF929625EA0E}">
        <p15:presenceInfo xmlns:p15="http://schemas.microsoft.com/office/powerpoint/2012/main" userId="S::cbertoli@sdge.com::2bdc80e3-bc7b-4c93-8b7a-6afad63e179f" providerId="AD"/>
      </p:ext>
    </p:extLst>
  </p:cmAuthor>
  <p:cmAuthor id="5" name="Gahagan, Shaun" initials="GS" lastIdx="3" clrIdx="4">
    <p:extLst>
      <p:ext uri="{19B8F6BF-5375-455C-9EA6-DF929625EA0E}">
        <p15:presenceInfo xmlns:p15="http://schemas.microsoft.com/office/powerpoint/2012/main" userId="S::sgahagan@semprautilities.com::6d2f1907-0938-452c-8a93-60e77c57588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CC66FF"/>
    <a:srgbClr val="5B9BD5"/>
    <a:srgbClr val="FF0000"/>
    <a:srgbClr val="EAEAEA"/>
    <a:srgbClr val="A56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A9E1B1-E233-4F3B-A2F0-1BB32D2E5B37}" v="1546" dt="2022-04-29T18:32:59.093"/>
    <p1510:client id="{ADE4E1A6-523A-3100-7666-EC0F48EABDFB}" v="74" dt="2022-05-02T20:23:44.502"/>
    <p1510:client id="{B537C31D-903B-4C09-B572-E766DA71B37A}" v="146" dt="2022-05-02T20:23:31.4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78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rutner, Maddy" userId="S::mstrutner@semprautilities.com::dbeacb95-872f-47ba-b4b3-05f7ec4c6cf9" providerId="AD" clId="Web-{325F599E-B4EE-4764-41EF-391A6FCACD08}"/>
    <pc:docChg chg="modSld">
      <pc:chgData name="Strutner, Maddy" userId="S::mstrutner@semprautilities.com::dbeacb95-872f-47ba-b4b3-05f7ec4c6cf9" providerId="AD" clId="Web-{325F599E-B4EE-4764-41EF-391A6FCACD08}" dt="2022-05-02T23:01:24.782" v="6"/>
      <pc:docMkLst>
        <pc:docMk/>
      </pc:docMkLst>
      <pc:sldChg chg="modNotes">
        <pc:chgData name="Strutner, Maddy" userId="S::mstrutner@semprautilities.com::dbeacb95-872f-47ba-b4b3-05f7ec4c6cf9" providerId="AD" clId="Web-{325F599E-B4EE-4764-41EF-391A6FCACD08}" dt="2022-05-02T23:01:12.469" v="2"/>
        <pc:sldMkLst>
          <pc:docMk/>
          <pc:sldMk cId="1264608834" sldId="277"/>
        </pc:sldMkLst>
      </pc:sldChg>
      <pc:sldChg chg="modNotes">
        <pc:chgData name="Strutner, Maddy" userId="S::mstrutner@semprautilities.com::dbeacb95-872f-47ba-b4b3-05f7ec4c6cf9" providerId="AD" clId="Web-{325F599E-B4EE-4764-41EF-391A6FCACD08}" dt="2022-05-02T23:01:16.782" v="3"/>
        <pc:sldMkLst>
          <pc:docMk/>
          <pc:sldMk cId="3917203100" sldId="279"/>
        </pc:sldMkLst>
      </pc:sldChg>
      <pc:sldChg chg="modNotes">
        <pc:chgData name="Strutner, Maddy" userId="S::mstrutner@semprautilities.com::dbeacb95-872f-47ba-b4b3-05f7ec4c6cf9" providerId="AD" clId="Web-{325F599E-B4EE-4764-41EF-391A6FCACD08}" dt="2022-05-02T23:01:21.360" v="5"/>
        <pc:sldMkLst>
          <pc:docMk/>
          <pc:sldMk cId="4166878319" sldId="281"/>
        </pc:sldMkLst>
      </pc:sldChg>
      <pc:sldChg chg="modNotes">
        <pc:chgData name="Strutner, Maddy" userId="S::mstrutner@semprautilities.com::dbeacb95-872f-47ba-b4b3-05f7ec4c6cf9" providerId="AD" clId="Web-{325F599E-B4EE-4764-41EF-391A6FCACD08}" dt="2022-05-02T23:01:06.922" v="0"/>
        <pc:sldMkLst>
          <pc:docMk/>
          <pc:sldMk cId="1009932667" sldId="283"/>
        </pc:sldMkLst>
      </pc:sldChg>
      <pc:sldChg chg="modNotes">
        <pc:chgData name="Strutner, Maddy" userId="S::mstrutner@semprautilities.com::dbeacb95-872f-47ba-b4b3-05f7ec4c6cf9" providerId="AD" clId="Web-{325F599E-B4EE-4764-41EF-391A6FCACD08}" dt="2022-05-02T23:01:18.938" v="4"/>
        <pc:sldMkLst>
          <pc:docMk/>
          <pc:sldMk cId="725869295" sldId="285"/>
        </pc:sldMkLst>
      </pc:sldChg>
      <pc:sldChg chg="modNotes">
        <pc:chgData name="Strutner, Maddy" userId="S::mstrutner@semprautilities.com::dbeacb95-872f-47ba-b4b3-05f7ec4c6cf9" providerId="AD" clId="Web-{325F599E-B4EE-4764-41EF-391A6FCACD08}" dt="2022-05-02T23:01:24.782" v="6"/>
        <pc:sldMkLst>
          <pc:docMk/>
          <pc:sldMk cId="2142829936" sldId="28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12F8EE6-6970-4D63-8F84-7EE43A4E45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C94A1-A350-429E-8A57-21BA767A954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19236A-9EFC-416D-8FFC-92302292F840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D826AB-04AA-4680-B0B4-1B2FCF69E77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5E8C4E-D4AA-40BD-BB83-42230001E3F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D09AF6-5685-4474-837A-5E941A6B1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533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260690-E97D-45C2-B709-25D802C50990}" type="datetimeFigureOut">
              <a:rPr lang="en-US" smtClean="0"/>
              <a:t>5/2/2022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20540A-3747-45E3-86C0-0D591F967B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353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310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7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ea typeface="Calibri"/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608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4196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612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523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20540A-3747-45E3-86C0-0D591F967BD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47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E6B7A-8319-4BA1-9316-E457FAFE3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35356A-823E-46B3-AFB3-EA79EAF0C8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55E4C-1C51-40C6-87FE-4BBB10681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99C5D-F998-4ED4-A5AB-539192A255D3}" type="datetime1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67B04-6260-4241-8326-F79F28F01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 descr="A drawing of a face&#10;&#10;Description automatically generated">
            <a:extLst>
              <a:ext uri="{FF2B5EF4-FFF2-40B4-BE49-F238E27FC236}">
                <a16:creationId xmlns:a16="http://schemas.microsoft.com/office/drawing/2014/main" id="{E60BB733-7699-4593-AB1D-F837211B14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662BC29-46F7-4342-AB26-8168995AF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14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mmary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565F7-31E9-4469-9F9B-32907285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4EFBE-F47C-4391-A9CF-EFE99E2C4EC3}" type="datetime1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pic>
        <p:nvPicPr>
          <p:cNvPr id="21" name="Picture 20" descr="A drawing of a face&#10;&#10;Description automatically generated">
            <a:extLst>
              <a:ext uri="{FF2B5EF4-FFF2-40B4-BE49-F238E27FC236}">
                <a16:creationId xmlns:a16="http://schemas.microsoft.com/office/drawing/2014/main" id="{6F48BD95-C9D1-4EEA-8EC3-B9465FC135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D8E909AE-85C4-4EC9-A9CB-97DAAA50C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1B6CB7A-1487-4299-9986-988F9E18ABCF}"/>
              </a:ext>
            </a:extLst>
          </p:cNvPr>
          <p:cNvGrpSpPr/>
          <p:nvPr userDrawn="1"/>
        </p:nvGrpSpPr>
        <p:grpSpPr>
          <a:xfrm>
            <a:off x="9063072" y="5707390"/>
            <a:ext cx="2700101" cy="414355"/>
            <a:chOff x="10042134" y="760278"/>
            <a:chExt cx="2175401" cy="41155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B65E586-677C-4B5B-AF0E-83B0D1DA1C86}"/>
                </a:ext>
              </a:extLst>
            </p:cNvPr>
            <p:cNvSpPr/>
            <p:nvPr userDrawn="1"/>
          </p:nvSpPr>
          <p:spPr>
            <a:xfrm>
              <a:off x="11209167" y="760653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EAAC072-C31D-419C-9EA4-FDCF23A29339}"/>
                </a:ext>
              </a:extLst>
            </p:cNvPr>
            <p:cNvSpPr/>
            <p:nvPr userDrawn="1"/>
          </p:nvSpPr>
          <p:spPr>
            <a:xfrm>
              <a:off x="10694905" y="760278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3C3DD470-7521-471F-A259-4C7F9C431CB6}"/>
                </a:ext>
              </a:extLst>
            </p:cNvPr>
            <p:cNvSpPr/>
            <p:nvPr userDrawn="1"/>
          </p:nvSpPr>
          <p:spPr>
            <a:xfrm>
              <a:off x="11704925" y="760653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99CFC466-C657-4793-B19F-B9A838B2CEBF}"/>
                </a:ext>
              </a:extLst>
            </p:cNvPr>
            <p:cNvSpPr txBox="1"/>
            <p:nvPr userDrawn="1"/>
          </p:nvSpPr>
          <p:spPr>
            <a:xfrm>
              <a:off x="11064383" y="931553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6EF19D2-1536-45E8-B31E-B318B3DD9A17}"/>
                </a:ext>
              </a:extLst>
            </p:cNvPr>
            <p:cNvSpPr txBox="1"/>
            <p:nvPr userDrawn="1"/>
          </p:nvSpPr>
          <p:spPr>
            <a:xfrm>
              <a:off x="10471114" y="940999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C5E5B3C-698E-4E01-BB33-6E54509E6990}"/>
                </a:ext>
              </a:extLst>
            </p:cNvPr>
            <p:cNvSpPr txBox="1"/>
            <p:nvPr userDrawn="1"/>
          </p:nvSpPr>
          <p:spPr>
            <a:xfrm>
              <a:off x="10042134" y="917826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B9D0BAA-CD19-47FB-8665-AF3703395652}"/>
                </a:ext>
              </a:extLst>
            </p:cNvPr>
            <p:cNvSpPr txBox="1"/>
            <p:nvPr userDrawn="1"/>
          </p:nvSpPr>
          <p:spPr>
            <a:xfrm>
              <a:off x="11582235" y="931553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AA3C2144-7EF3-48F7-85AB-6F93C48092AA}"/>
              </a:ext>
            </a:extLst>
          </p:cNvPr>
          <p:cNvSpPr/>
          <p:nvPr userDrawn="1"/>
        </p:nvSpPr>
        <p:spPr>
          <a:xfrm>
            <a:off x="9268387" y="5708061"/>
            <a:ext cx="240822" cy="1971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4CA0217-11D0-4396-8E3D-11818807E488}"/>
              </a:ext>
            </a:extLst>
          </p:cNvPr>
          <p:cNvSpPr/>
          <p:nvPr userDrawn="1"/>
        </p:nvSpPr>
        <p:spPr>
          <a:xfrm>
            <a:off x="8626756" y="5673502"/>
            <a:ext cx="235409" cy="18399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3DF98A-50BE-4C32-9FBB-1AA3148E3568}"/>
              </a:ext>
            </a:extLst>
          </p:cNvPr>
          <p:cNvSpPr txBox="1"/>
          <p:nvPr userDrawn="1"/>
        </p:nvSpPr>
        <p:spPr>
          <a:xfrm>
            <a:off x="7324313" y="5777444"/>
            <a:ext cx="10166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65000"/>
                    <a:lumOff val="35000"/>
                  </a:schemeClr>
                </a:solidFill>
              </a:rPr>
              <a:t>Not Started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A69F0E6-5E73-49EE-8BA9-A9EB43994590}"/>
              </a:ext>
            </a:extLst>
          </p:cNvPr>
          <p:cNvSpPr/>
          <p:nvPr userDrawn="1"/>
        </p:nvSpPr>
        <p:spPr>
          <a:xfrm>
            <a:off x="125744" y="950785"/>
            <a:ext cx="11887200" cy="521711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B21F6F5-140E-4383-902A-D1B999E5AD0B}"/>
              </a:ext>
            </a:extLst>
          </p:cNvPr>
          <p:cNvGrpSpPr/>
          <p:nvPr userDrawn="1"/>
        </p:nvGrpSpPr>
        <p:grpSpPr>
          <a:xfrm>
            <a:off x="9268387" y="5690034"/>
            <a:ext cx="2662925" cy="430336"/>
            <a:chOff x="10072086" y="760653"/>
            <a:chExt cx="2145449" cy="427426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400B7AC-CBF1-495E-A010-BE80EB4773C9}"/>
                </a:ext>
              </a:extLst>
            </p:cNvPr>
            <p:cNvSpPr/>
            <p:nvPr userDrawn="1"/>
          </p:nvSpPr>
          <p:spPr>
            <a:xfrm>
              <a:off x="11201293" y="760653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E7CBF80-B55E-4FA2-B066-8A8443990FBE}"/>
                </a:ext>
              </a:extLst>
            </p:cNvPr>
            <p:cNvSpPr/>
            <p:nvPr userDrawn="1"/>
          </p:nvSpPr>
          <p:spPr>
            <a:xfrm>
              <a:off x="10694905" y="761454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8B26407-7751-491E-B59F-90F99743D4A6}"/>
                </a:ext>
              </a:extLst>
            </p:cNvPr>
            <p:cNvSpPr/>
            <p:nvPr userDrawn="1"/>
          </p:nvSpPr>
          <p:spPr>
            <a:xfrm>
              <a:off x="11704925" y="760653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328AD71-4DCE-4623-980A-9B9A0EC9DD59}"/>
                </a:ext>
              </a:extLst>
            </p:cNvPr>
            <p:cNvSpPr txBox="1"/>
            <p:nvPr userDrawn="1"/>
          </p:nvSpPr>
          <p:spPr>
            <a:xfrm>
              <a:off x="11064383" y="940555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8875A6F-22F5-4880-AB62-C8729DAD8583}"/>
                </a:ext>
              </a:extLst>
            </p:cNvPr>
            <p:cNvSpPr txBox="1"/>
            <p:nvPr userDrawn="1"/>
          </p:nvSpPr>
          <p:spPr>
            <a:xfrm>
              <a:off x="10464433" y="957247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2318B0A1-7C2A-4E6C-818A-F3485F38C38E}"/>
                </a:ext>
              </a:extLst>
            </p:cNvPr>
            <p:cNvSpPr txBox="1"/>
            <p:nvPr userDrawn="1"/>
          </p:nvSpPr>
          <p:spPr>
            <a:xfrm>
              <a:off x="10072086" y="953745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5C403E08-010B-4F17-AFBD-2BA07C8C2429}"/>
                </a:ext>
              </a:extLst>
            </p:cNvPr>
            <p:cNvSpPr txBox="1"/>
            <p:nvPr userDrawn="1"/>
          </p:nvSpPr>
          <p:spPr>
            <a:xfrm>
              <a:off x="11582235" y="931553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694ED48E-2612-42DA-9CB0-6826477259D3}"/>
              </a:ext>
            </a:extLst>
          </p:cNvPr>
          <p:cNvSpPr/>
          <p:nvPr userDrawn="1"/>
        </p:nvSpPr>
        <p:spPr>
          <a:xfrm>
            <a:off x="9441791" y="5691512"/>
            <a:ext cx="246888" cy="19714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ACFF07D7-6FBF-4D48-BDE9-937CC71BE7B6}"/>
              </a:ext>
            </a:extLst>
          </p:cNvPr>
          <p:cNvSpPr/>
          <p:nvPr userDrawn="1"/>
        </p:nvSpPr>
        <p:spPr>
          <a:xfrm>
            <a:off x="8827762" y="5686798"/>
            <a:ext cx="246888" cy="20116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ACA729F-E454-43AB-AB92-6EDA9477B3F6}"/>
              </a:ext>
            </a:extLst>
          </p:cNvPr>
          <p:cNvSpPr txBox="1"/>
          <p:nvPr userDrawn="1"/>
        </p:nvSpPr>
        <p:spPr>
          <a:xfrm>
            <a:off x="8644058" y="5899248"/>
            <a:ext cx="806961" cy="232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65000"/>
                    <a:lumOff val="35000"/>
                  </a:schemeClr>
                </a:solidFill>
              </a:rPr>
              <a:t>Not Started</a:t>
            </a:r>
          </a:p>
        </p:txBody>
      </p:sp>
    </p:spTree>
    <p:extLst>
      <p:ext uri="{BB962C8B-B14F-4D97-AF65-F5344CB8AC3E}">
        <p14:creationId xmlns:p14="http://schemas.microsoft.com/office/powerpoint/2010/main" val="2745143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ummary_boxe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263BF0-7878-448C-8304-4EC123F8FA54}"/>
              </a:ext>
            </a:extLst>
          </p:cNvPr>
          <p:cNvSpPr/>
          <p:nvPr userDrawn="1"/>
        </p:nvSpPr>
        <p:spPr>
          <a:xfrm>
            <a:off x="125136" y="1057850"/>
            <a:ext cx="11941728" cy="521711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565F7-31E9-4469-9F9B-32907285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4EFBE-F47C-4391-A9CF-EFE99E2C4EC3}" type="datetime1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pic>
        <p:nvPicPr>
          <p:cNvPr id="21" name="Picture 20" descr="A drawing of a face&#10;&#10;Description automatically generated">
            <a:extLst>
              <a:ext uri="{FF2B5EF4-FFF2-40B4-BE49-F238E27FC236}">
                <a16:creationId xmlns:a16="http://schemas.microsoft.com/office/drawing/2014/main" id="{6F48BD95-C9D1-4EEA-8EC3-B9465FC135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D8E909AE-85C4-4EC9-A9CB-97DAAA50C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880DD4B-C2D7-498C-98DF-6B093A0EC390}"/>
              </a:ext>
            </a:extLst>
          </p:cNvPr>
          <p:cNvGrpSpPr/>
          <p:nvPr userDrawn="1"/>
        </p:nvGrpSpPr>
        <p:grpSpPr>
          <a:xfrm>
            <a:off x="8024068" y="6446115"/>
            <a:ext cx="3461856" cy="234957"/>
            <a:chOff x="8682604" y="750746"/>
            <a:chExt cx="3461856" cy="234957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8737C0F-B132-43FC-9B96-7B3916453C8C}"/>
                </a:ext>
              </a:extLst>
            </p:cNvPr>
            <p:cNvSpPr/>
            <p:nvPr userDrawn="1"/>
          </p:nvSpPr>
          <p:spPr>
            <a:xfrm>
              <a:off x="8682604" y="771787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5B735B3-6885-4F2A-BF67-59E7C06D6816}"/>
                </a:ext>
              </a:extLst>
            </p:cNvPr>
            <p:cNvSpPr/>
            <p:nvPr userDrawn="1"/>
          </p:nvSpPr>
          <p:spPr>
            <a:xfrm>
              <a:off x="9523595" y="774649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66348FB-6402-460C-AF9C-EC08066AEA2D}"/>
                </a:ext>
              </a:extLst>
            </p:cNvPr>
            <p:cNvSpPr/>
            <p:nvPr userDrawn="1"/>
          </p:nvSpPr>
          <p:spPr>
            <a:xfrm>
              <a:off x="10568030" y="771787"/>
              <a:ext cx="197141" cy="19714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D0FE3FA-81AB-4A47-BD64-A0CC28727B28}"/>
                </a:ext>
              </a:extLst>
            </p:cNvPr>
            <p:cNvSpPr/>
            <p:nvPr userDrawn="1"/>
          </p:nvSpPr>
          <p:spPr>
            <a:xfrm>
              <a:off x="11356245" y="767592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FF15CA-ED92-429F-BF11-4113EABC4C74}"/>
                </a:ext>
              </a:extLst>
            </p:cNvPr>
            <p:cNvSpPr txBox="1"/>
            <p:nvPr userDrawn="1"/>
          </p:nvSpPr>
          <p:spPr>
            <a:xfrm>
              <a:off x="8833608" y="754871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F366285-F4C2-407C-9883-CB6D7549208F}"/>
                </a:ext>
              </a:extLst>
            </p:cNvPr>
            <p:cNvSpPr txBox="1"/>
            <p:nvPr userDrawn="1"/>
          </p:nvSpPr>
          <p:spPr>
            <a:xfrm>
              <a:off x="9687528" y="753184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637DFAE-EB92-40D2-8B22-464DB3F2D6CD}"/>
                </a:ext>
              </a:extLst>
            </p:cNvPr>
            <p:cNvSpPr txBox="1"/>
            <p:nvPr userDrawn="1"/>
          </p:nvSpPr>
          <p:spPr>
            <a:xfrm>
              <a:off x="10707668" y="750746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F5D96FC-1943-423D-9958-54B2AB859DC4}"/>
                </a:ext>
              </a:extLst>
            </p:cNvPr>
            <p:cNvSpPr txBox="1"/>
            <p:nvPr userDrawn="1"/>
          </p:nvSpPr>
          <p:spPr>
            <a:xfrm>
              <a:off x="11509160" y="750746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C96DA33D-23FF-4090-9D2A-AED77602D33A}"/>
              </a:ext>
            </a:extLst>
          </p:cNvPr>
          <p:cNvSpPr/>
          <p:nvPr userDrawn="1"/>
        </p:nvSpPr>
        <p:spPr>
          <a:xfrm>
            <a:off x="5037589" y="3282988"/>
            <a:ext cx="7029274" cy="865595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/>
          <a:lstStyle/>
          <a:p>
            <a:pPr marL="0" algn="ctr" defTabSz="914400" rtl="0" eaLnBrk="1" latinLnBrk="0" hangingPunct="1"/>
            <a:r>
              <a:rPr lang="en-US" sz="14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Public Safety Power Shutoff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977AE3D-0FEF-411D-A9D6-742F2A251EC5}"/>
              </a:ext>
            </a:extLst>
          </p:cNvPr>
          <p:cNvSpPr/>
          <p:nvPr userDrawn="1"/>
        </p:nvSpPr>
        <p:spPr>
          <a:xfrm>
            <a:off x="125136" y="4147305"/>
            <a:ext cx="11941728" cy="2121408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/>
          <a:lstStyle/>
          <a:p>
            <a:pPr marL="0" algn="ctr" defTabSz="914400" rtl="0" eaLnBrk="1" latinLnBrk="0" hangingPunct="1"/>
            <a:r>
              <a:rPr lang="en-US" sz="14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System Hardening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A514E59-16AE-46ED-BA90-E9AE01B70C97}"/>
              </a:ext>
            </a:extLst>
          </p:cNvPr>
          <p:cNvSpPr/>
          <p:nvPr userDrawn="1"/>
        </p:nvSpPr>
        <p:spPr>
          <a:xfrm>
            <a:off x="125135" y="1050318"/>
            <a:ext cx="3977640" cy="223267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45720" tIns="0" rIns="45720" rtlCol="0" anchor="t"/>
          <a:lstStyle/>
          <a:p>
            <a:pPr algn="ctr"/>
            <a:r>
              <a:rPr lang="en-US" sz="1400" b="1"/>
              <a:t>Operational Practices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473F34D-9CF3-483D-B459-7D70F8F05674}"/>
              </a:ext>
            </a:extLst>
          </p:cNvPr>
          <p:cNvSpPr/>
          <p:nvPr userDrawn="1"/>
        </p:nvSpPr>
        <p:spPr>
          <a:xfrm>
            <a:off x="125135" y="3282989"/>
            <a:ext cx="4908047" cy="865594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0" rtlCol="0" anchor="t"/>
          <a:lstStyle/>
          <a:p>
            <a:pPr marL="0" algn="ctr" defTabSz="914400" rtl="0" eaLnBrk="1" latinLnBrk="0" hangingPunct="1"/>
            <a:r>
              <a:rPr lang="en-US" sz="14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Plans for Inspection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86DBEBF-B127-46B3-A751-67C0533C4A32}"/>
              </a:ext>
            </a:extLst>
          </p:cNvPr>
          <p:cNvSpPr/>
          <p:nvPr userDrawn="1"/>
        </p:nvSpPr>
        <p:spPr>
          <a:xfrm>
            <a:off x="4102775" y="1050318"/>
            <a:ext cx="3982043" cy="223267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45720" tIns="0" rIns="45720" rtlCol="0" anchor="t"/>
          <a:lstStyle/>
          <a:p>
            <a:pPr marL="0" algn="ctr" defTabSz="914400" rtl="0" eaLnBrk="1" latinLnBrk="0" hangingPunct="1"/>
            <a:r>
              <a:rPr lang="en-US" sz="14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Vegetation Management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8E8F58E-E99F-4033-B073-F07C2DD88442}"/>
              </a:ext>
            </a:extLst>
          </p:cNvPr>
          <p:cNvSpPr/>
          <p:nvPr userDrawn="1"/>
        </p:nvSpPr>
        <p:spPr>
          <a:xfrm>
            <a:off x="8084819" y="1050318"/>
            <a:ext cx="3977638" cy="223267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45720" tIns="0" rIns="45720" rtlCol="0" anchor="t"/>
          <a:lstStyle/>
          <a:p>
            <a:pPr marL="0" algn="ctr" defTabSz="914400" rtl="0" eaLnBrk="1" latinLnBrk="0" hangingPunct="1"/>
            <a:r>
              <a:rPr lang="en-US" sz="14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Situational Awareness</a:t>
            </a:r>
          </a:p>
        </p:txBody>
      </p:sp>
    </p:spTree>
    <p:extLst>
      <p:ext uri="{BB962C8B-B14F-4D97-AF65-F5344CB8AC3E}">
        <p14:creationId xmlns:p14="http://schemas.microsoft.com/office/powerpoint/2010/main" val="1419088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ummary_boxe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263BF0-7878-448C-8304-4EC123F8FA54}"/>
              </a:ext>
            </a:extLst>
          </p:cNvPr>
          <p:cNvSpPr/>
          <p:nvPr userDrawn="1"/>
        </p:nvSpPr>
        <p:spPr>
          <a:xfrm>
            <a:off x="125136" y="1057850"/>
            <a:ext cx="11941728" cy="521711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565F7-31E9-4469-9F9B-32907285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0575" y="6356350"/>
            <a:ext cx="3140825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i="1">
                <a:solidFill>
                  <a:schemeClr val="tx1">
                    <a:lumMod val="50000"/>
                    <a:lumOff val="50000"/>
                  </a:schemeClr>
                </a:solidFill>
              </a:rPr>
              <a:t>All data is up to date as of March 31, 2022</a:t>
            </a:r>
            <a:endParaRPr lang="en-US" i="1"/>
          </a:p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56897" y="5617587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pic>
        <p:nvPicPr>
          <p:cNvPr id="21" name="Picture 20" descr="A drawing of a face&#10;&#10;Description automatically generated">
            <a:extLst>
              <a:ext uri="{FF2B5EF4-FFF2-40B4-BE49-F238E27FC236}">
                <a16:creationId xmlns:a16="http://schemas.microsoft.com/office/drawing/2014/main" id="{6F48BD95-C9D1-4EEA-8EC3-B9465FC135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D8E909AE-85C4-4EC9-A9CB-97DAAA50C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880DD4B-C2D7-498C-98DF-6B093A0EC390}"/>
              </a:ext>
            </a:extLst>
          </p:cNvPr>
          <p:cNvGrpSpPr/>
          <p:nvPr userDrawn="1"/>
        </p:nvGrpSpPr>
        <p:grpSpPr>
          <a:xfrm>
            <a:off x="8063784" y="6409461"/>
            <a:ext cx="3378334" cy="240459"/>
            <a:chOff x="8766126" y="726904"/>
            <a:chExt cx="3378334" cy="240459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8737C0F-B132-43FC-9B96-7B3916453C8C}"/>
                </a:ext>
              </a:extLst>
            </p:cNvPr>
            <p:cNvSpPr/>
            <p:nvPr userDrawn="1"/>
          </p:nvSpPr>
          <p:spPr>
            <a:xfrm>
              <a:off x="8766126" y="736531"/>
              <a:ext cx="197141" cy="20116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5B735B3-6885-4F2A-BF67-59E7C06D6816}"/>
                </a:ext>
              </a:extLst>
            </p:cNvPr>
            <p:cNvSpPr/>
            <p:nvPr userDrawn="1"/>
          </p:nvSpPr>
          <p:spPr>
            <a:xfrm>
              <a:off x="9513439" y="736531"/>
              <a:ext cx="201168" cy="201168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66348FB-6402-460C-AF9C-EC08066AEA2D}"/>
                </a:ext>
              </a:extLst>
            </p:cNvPr>
            <p:cNvSpPr/>
            <p:nvPr userDrawn="1"/>
          </p:nvSpPr>
          <p:spPr>
            <a:xfrm>
              <a:off x="10526896" y="736531"/>
              <a:ext cx="197141" cy="201168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D0FE3FA-81AB-4A47-BD64-A0CC28727B28}"/>
                </a:ext>
              </a:extLst>
            </p:cNvPr>
            <p:cNvSpPr/>
            <p:nvPr userDrawn="1"/>
          </p:nvSpPr>
          <p:spPr>
            <a:xfrm>
              <a:off x="11323124" y="736531"/>
              <a:ext cx="197141" cy="20116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FF15CA-ED92-429F-BF11-4113EABC4C74}"/>
                </a:ext>
              </a:extLst>
            </p:cNvPr>
            <p:cNvSpPr txBox="1"/>
            <p:nvPr userDrawn="1"/>
          </p:nvSpPr>
          <p:spPr>
            <a:xfrm>
              <a:off x="8930161" y="736531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F366285-F4C2-407C-9883-CB6D7549208F}"/>
                </a:ext>
              </a:extLst>
            </p:cNvPr>
            <p:cNvSpPr txBox="1"/>
            <p:nvPr userDrawn="1"/>
          </p:nvSpPr>
          <p:spPr>
            <a:xfrm>
              <a:off x="9687528" y="729342"/>
              <a:ext cx="832260" cy="2011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637DFAE-EB92-40D2-8B22-464DB3F2D6CD}"/>
                </a:ext>
              </a:extLst>
            </p:cNvPr>
            <p:cNvSpPr txBox="1"/>
            <p:nvPr userDrawn="1"/>
          </p:nvSpPr>
          <p:spPr>
            <a:xfrm>
              <a:off x="10707668" y="726904"/>
              <a:ext cx="650147" cy="2011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F5D96FC-1943-423D-9958-54B2AB859DC4}"/>
                </a:ext>
              </a:extLst>
            </p:cNvPr>
            <p:cNvSpPr txBox="1"/>
            <p:nvPr userDrawn="1"/>
          </p:nvSpPr>
          <p:spPr>
            <a:xfrm>
              <a:off x="11509160" y="726904"/>
              <a:ext cx="635300" cy="2011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977AE3D-0FEF-411D-A9D6-742F2A251EC5}"/>
              </a:ext>
            </a:extLst>
          </p:cNvPr>
          <p:cNvSpPr/>
          <p:nvPr userDrawn="1"/>
        </p:nvSpPr>
        <p:spPr>
          <a:xfrm>
            <a:off x="125839" y="3653860"/>
            <a:ext cx="10571165" cy="2611113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marL="0" algn="ctr" defTabSz="914400" rtl="0" eaLnBrk="1" latinLnBrk="0" hangingPunct="1">
              <a:spcBef>
                <a:spcPts val="300"/>
              </a:spcBef>
            </a:pPr>
            <a:r>
              <a:rPr lang="en-US" sz="13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7.3.3 – Grid Design &amp; System Hardening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A514E59-16AE-46ED-BA90-E9AE01B70C97}"/>
              </a:ext>
            </a:extLst>
          </p:cNvPr>
          <p:cNvSpPr/>
          <p:nvPr userDrawn="1"/>
        </p:nvSpPr>
        <p:spPr>
          <a:xfrm>
            <a:off x="125136" y="1054019"/>
            <a:ext cx="2306779" cy="26035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7.3.2 – </a:t>
            </a:r>
            <a:r>
              <a:rPr lang="en-US" sz="1200" b="1"/>
              <a:t>Situational Awareness &amp; Forecasting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86DBEBF-B127-46B3-A751-67C0533C4A32}"/>
              </a:ext>
            </a:extLst>
          </p:cNvPr>
          <p:cNvSpPr/>
          <p:nvPr userDrawn="1"/>
        </p:nvSpPr>
        <p:spPr>
          <a:xfrm>
            <a:off x="2431915" y="1057785"/>
            <a:ext cx="8264385" cy="26035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7.3.4 – Asset Management &amp; Inspections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8E8F58E-E99F-4033-B073-F07C2DD88442}"/>
              </a:ext>
            </a:extLst>
          </p:cNvPr>
          <p:cNvSpPr/>
          <p:nvPr userDrawn="1"/>
        </p:nvSpPr>
        <p:spPr>
          <a:xfrm>
            <a:off x="10697708" y="1057851"/>
            <a:ext cx="1367749" cy="520958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7.3.5 – </a:t>
            </a:r>
            <a:r>
              <a:rPr lang="en-US" sz="1200" b="1"/>
              <a:t>Vegetation Management &amp; Inspections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6E92891-B821-4DDE-947A-A9A27BF2BE3E}"/>
              </a:ext>
            </a:extLst>
          </p:cNvPr>
          <p:cNvSpPr/>
          <p:nvPr userDrawn="1"/>
        </p:nvSpPr>
        <p:spPr>
          <a:xfrm>
            <a:off x="7189839" y="6419088"/>
            <a:ext cx="197141" cy="197141"/>
          </a:xfrm>
          <a:prstGeom prst="rect">
            <a:avLst/>
          </a:prstGeom>
          <a:noFill/>
          <a:ln w="222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FA8BF20-D388-4FBA-91F4-AE3823C69CC4}"/>
              </a:ext>
            </a:extLst>
          </p:cNvPr>
          <p:cNvSpPr txBox="1"/>
          <p:nvPr userDrawn="1"/>
        </p:nvSpPr>
        <p:spPr>
          <a:xfrm>
            <a:off x="7374495" y="6423496"/>
            <a:ext cx="72825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65000"/>
                    <a:lumOff val="35000"/>
                  </a:schemeClr>
                </a:solidFill>
              </a:rPr>
              <a:t>Not Started</a:t>
            </a:r>
          </a:p>
        </p:txBody>
      </p:sp>
    </p:spTree>
    <p:extLst>
      <p:ext uri="{BB962C8B-B14F-4D97-AF65-F5344CB8AC3E}">
        <p14:creationId xmlns:p14="http://schemas.microsoft.com/office/powerpoint/2010/main" val="1462019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ummary_boxe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263BF0-7878-448C-8304-4EC123F8FA54}"/>
              </a:ext>
            </a:extLst>
          </p:cNvPr>
          <p:cNvSpPr/>
          <p:nvPr userDrawn="1"/>
        </p:nvSpPr>
        <p:spPr>
          <a:xfrm>
            <a:off x="125136" y="1057850"/>
            <a:ext cx="11941728" cy="521711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565F7-31E9-4469-9F9B-32907285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0575" y="6356350"/>
            <a:ext cx="3140825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i="1">
                <a:solidFill>
                  <a:schemeClr val="tx1">
                    <a:lumMod val="50000"/>
                    <a:lumOff val="50000"/>
                  </a:schemeClr>
                </a:solidFill>
              </a:rPr>
              <a:t>All data is up to date as of March 31, 2022</a:t>
            </a:r>
            <a:endParaRPr lang="en-US" i="1"/>
          </a:p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pic>
        <p:nvPicPr>
          <p:cNvPr id="21" name="Picture 20" descr="A drawing of a face&#10;&#10;Description automatically generated">
            <a:extLst>
              <a:ext uri="{FF2B5EF4-FFF2-40B4-BE49-F238E27FC236}">
                <a16:creationId xmlns:a16="http://schemas.microsoft.com/office/drawing/2014/main" id="{6F48BD95-C9D1-4EEA-8EC3-B9465FC135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22" name="Title 1">
            <a:extLst>
              <a:ext uri="{FF2B5EF4-FFF2-40B4-BE49-F238E27FC236}">
                <a16:creationId xmlns:a16="http://schemas.microsoft.com/office/drawing/2014/main" id="{D8E909AE-85C4-4EC9-A9CB-97DAAA50C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880DD4B-C2D7-498C-98DF-6B093A0EC390}"/>
              </a:ext>
            </a:extLst>
          </p:cNvPr>
          <p:cNvGrpSpPr/>
          <p:nvPr userDrawn="1"/>
        </p:nvGrpSpPr>
        <p:grpSpPr>
          <a:xfrm>
            <a:off x="8024068" y="6446115"/>
            <a:ext cx="3461856" cy="234957"/>
            <a:chOff x="8682604" y="750746"/>
            <a:chExt cx="3461856" cy="234957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8737C0F-B132-43FC-9B96-7B3916453C8C}"/>
                </a:ext>
              </a:extLst>
            </p:cNvPr>
            <p:cNvSpPr/>
            <p:nvPr userDrawn="1"/>
          </p:nvSpPr>
          <p:spPr>
            <a:xfrm>
              <a:off x="8682604" y="771787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5B735B3-6885-4F2A-BF67-59E7C06D6816}"/>
                </a:ext>
              </a:extLst>
            </p:cNvPr>
            <p:cNvSpPr/>
            <p:nvPr userDrawn="1"/>
          </p:nvSpPr>
          <p:spPr>
            <a:xfrm>
              <a:off x="9523595" y="774649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66348FB-6402-460C-AF9C-EC08066AEA2D}"/>
                </a:ext>
              </a:extLst>
            </p:cNvPr>
            <p:cNvSpPr/>
            <p:nvPr userDrawn="1"/>
          </p:nvSpPr>
          <p:spPr>
            <a:xfrm>
              <a:off x="10568030" y="771787"/>
              <a:ext cx="197141" cy="19714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D0FE3FA-81AB-4A47-BD64-A0CC28727B28}"/>
                </a:ext>
              </a:extLst>
            </p:cNvPr>
            <p:cNvSpPr/>
            <p:nvPr userDrawn="1"/>
          </p:nvSpPr>
          <p:spPr>
            <a:xfrm>
              <a:off x="11356245" y="767592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FFF15CA-ED92-429F-BF11-4113EABC4C74}"/>
                </a:ext>
              </a:extLst>
            </p:cNvPr>
            <p:cNvSpPr txBox="1"/>
            <p:nvPr userDrawn="1"/>
          </p:nvSpPr>
          <p:spPr>
            <a:xfrm>
              <a:off x="8833608" y="754871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F366285-F4C2-407C-9883-CB6D7549208F}"/>
                </a:ext>
              </a:extLst>
            </p:cNvPr>
            <p:cNvSpPr txBox="1"/>
            <p:nvPr userDrawn="1"/>
          </p:nvSpPr>
          <p:spPr>
            <a:xfrm>
              <a:off x="9687528" y="753184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637DFAE-EB92-40D2-8B22-464DB3F2D6CD}"/>
                </a:ext>
              </a:extLst>
            </p:cNvPr>
            <p:cNvSpPr txBox="1"/>
            <p:nvPr userDrawn="1"/>
          </p:nvSpPr>
          <p:spPr>
            <a:xfrm>
              <a:off x="10707668" y="750746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F5D96FC-1943-423D-9958-54B2AB859DC4}"/>
                </a:ext>
              </a:extLst>
            </p:cNvPr>
            <p:cNvSpPr txBox="1"/>
            <p:nvPr userDrawn="1"/>
          </p:nvSpPr>
          <p:spPr>
            <a:xfrm>
              <a:off x="11509160" y="750746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977AE3D-0FEF-411D-A9D6-742F2A251EC5}"/>
              </a:ext>
            </a:extLst>
          </p:cNvPr>
          <p:cNvSpPr/>
          <p:nvPr userDrawn="1"/>
        </p:nvSpPr>
        <p:spPr>
          <a:xfrm>
            <a:off x="125135" y="3657599"/>
            <a:ext cx="10571165" cy="2611113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marL="0" algn="ctr" defTabSz="914400" rtl="0" eaLnBrk="1" latinLnBrk="0" hangingPunct="1">
              <a:spcBef>
                <a:spcPts val="300"/>
              </a:spcBef>
            </a:pPr>
            <a:r>
              <a:rPr lang="en-US" sz="1300" b="1" kern="1200">
                <a:solidFill>
                  <a:schemeClr val="dk1"/>
                </a:solidFill>
                <a:latin typeface="+mn-lt"/>
                <a:ea typeface="+mn-ea"/>
                <a:cs typeface="+mn-cs"/>
              </a:rPr>
              <a:t>7.3.3 – Grid Design &amp; System Hardening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A514E59-16AE-46ED-BA90-E9AE01B70C97}"/>
              </a:ext>
            </a:extLst>
          </p:cNvPr>
          <p:cNvSpPr/>
          <p:nvPr userDrawn="1"/>
        </p:nvSpPr>
        <p:spPr>
          <a:xfrm>
            <a:off x="125136" y="1057850"/>
            <a:ext cx="2306779" cy="26035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7.3.2 – </a:t>
            </a:r>
            <a:r>
              <a:rPr lang="en-US" sz="1200" b="1"/>
              <a:t>Situational Awareness &amp; Forecasting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86DBEBF-B127-46B3-A751-67C0533C4A32}"/>
              </a:ext>
            </a:extLst>
          </p:cNvPr>
          <p:cNvSpPr/>
          <p:nvPr userDrawn="1"/>
        </p:nvSpPr>
        <p:spPr>
          <a:xfrm>
            <a:off x="2431915" y="1057850"/>
            <a:ext cx="8264385" cy="26035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7.3.4 – Asset Management &amp; Inspections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8E8F58E-E99F-4033-B073-F07C2DD88442}"/>
              </a:ext>
            </a:extLst>
          </p:cNvPr>
          <p:cNvSpPr/>
          <p:nvPr userDrawn="1"/>
        </p:nvSpPr>
        <p:spPr>
          <a:xfrm>
            <a:off x="10697708" y="1057851"/>
            <a:ext cx="1367749" cy="520958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tIns="45720" rtlCol="0" anchor="t"/>
          <a:lstStyle/>
          <a:p>
            <a:pPr lvl="0" algn="ctr">
              <a:spcBef>
                <a:spcPts val="300"/>
              </a:spcBef>
            </a:pPr>
            <a:r>
              <a:rPr lang="en-US" sz="1300" b="1"/>
              <a:t>7.3.5 – </a:t>
            </a:r>
            <a:r>
              <a:rPr lang="en-US" sz="1200" b="1"/>
              <a:t>Vegetation Management &amp; Inspections</a:t>
            </a:r>
          </a:p>
        </p:txBody>
      </p:sp>
    </p:spTree>
    <p:extLst>
      <p:ext uri="{BB962C8B-B14F-4D97-AF65-F5344CB8AC3E}">
        <p14:creationId xmlns:p14="http://schemas.microsoft.com/office/powerpoint/2010/main" val="2673678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ctivity Status vs Go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263BF0-7878-448C-8304-4EC123F8FA54}"/>
              </a:ext>
            </a:extLst>
          </p:cNvPr>
          <p:cNvSpPr/>
          <p:nvPr userDrawn="1"/>
        </p:nvSpPr>
        <p:spPr>
          <a:xfrm>
            <a:off x="125136" y="1463878"/>
            <a:ext cx="11941728" cy="4811087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92F077-0710-420F-9B45-15977DB4E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AC9E36-1C56-438F-AE79-13FF74A1F09D}"/>
              </a:ext>
            </a:extLst>
          </p:cNvPr>
          <p:cNvSpPr/>
          <p:nvPr userDrawn="1"/>
        </p:nvSpPr>
        <p:spPr>
          <a:xfrm>
            <a:off x="125136" y="1065401"/>
            <a:ext cx="11941728" cy="39847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F76C3948-9F12-47B8-8D63-A2B5AF7ED92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2413" y="1621215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173714D3-3311-4A98-B1E5-43CF453908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11049" y="1621215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20" name="Text Placeholder 20">
            <a:extLst>
              <a:ext uri="{FF2B5EF4-FFF2-40B4-BE49-F238E27FC236}">
                <a16:creationId xmlns:a16="http://schemas.microsoft.com/office/drawing/2014/main" id="{67C176C3-0D13-4AC1-8F3E-E7517CD8CC3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2413" y="2792045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4D50FBEF-D406-4814-9421-493AD3AF37D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711049" y="2793443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24" name="Text Placeholder 20">
            <a:extLst>
              <a:ext uri="{FF2B5EF4-FFF2-40B4-BE49-F238E27FC236}">
                <a16:creationId xmlns:a16="http://schemas.microsoft.com/office/drawing/2014/main" id="{B3C9BE03-717F-4484-AC45-071007E664D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2413" y="3962875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25" name="Text Placeholder 20">
            <a:extLst>
              <a:ext uri="{FF2B5EF4-FFF2-40B4-BE49-F238E27FC236}">
                <a16:creationId xmlns:a16="http://schemas.microsoft.com/office/drawing/2014/main" id="{BB0E1414-948B-45A9-89E3-5D6F7CDEFCF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711049" y="3965671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26" name="Text Placeholder 20">
            <a:extLst>
              <a:ext uri="{FF2B5EF4-FFF2-40B4-BE49-F238E27FC236}">
                <a16:creationId xmlns:a16="http://schemas.microsoft.com/office/drawing/2014/main" id="{E489034E-BD8B-4E49-AABE-F5B8CAB8BB9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52413" y="5133704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DFD90BB3-D1E6-4D96-A1B1-5865C223A77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711049" y="5137898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9F8FEFA7-D943-4E25-9B00-1BAC1AEE523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56789" y="1618419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29" name="Text Placeholder 20">
            <a:extLst>
              <a:ext uri="{FF2B5EF4-FFF2-40B4-BE49-F238E27FC236}">
                <a16:creationId xmlns:a16="http://schemas.microsoft.com/office/drawing/2014/main" id="{E8AB69DE-1D74-4C5A-9CBA-1FC8FAAD2BD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715425" y="1618419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26CA01C1-AE99-43D2-B754-90655F3DA41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56789" y="2789249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31" name="Text Placeholder 20">
            <a:extLst>
              <a:ext uri="{FF2B5EF4-FFF2-40B4-BE49-F238E27FC236}">
                <a16:creationId xmlns:a16="http://schemas.microsoft.com/office/drawing/2014/main" id="{0AB92726-B8E4-4851-B9AF-EBDA13BBD8A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715425" y="2790647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32" name="Text Placeholder 20">
            <a:extLst>
              <a:ext uri="{FF2B5EF4-FFF2-40B4-BE49-F238E27FC236}">
                <a16:creationId xmlns:a16="http://schemas.microsoft.com/office/drawing/2014/main" id="{55AE2DA4-EC19-426F-B415-863ABFAC489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256789" y="3960079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33" name="Text Placeholder 20">
            <a:extLst>
              <a:ext uri="{FF2B5EF4-FFF2-40B4-BE49-F238E27FC236}">
                <a16:creationId xmlns:a16="http://schemas.microsoft.com/office/drawing/2014/main" id="{46F3DE79-A6D8-408D-8325-825F094E86D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715425" y="3962875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sp>
        <p:nvSpPr>
          <p:cNvPr id="34" name="Text Placeholder 20">
            <a:extLst>
              <a:ext uri="{FF2B5EF4-FFF2-40B4-BE49-F238E27FC236}">
                <a16:creationId xmlns:a16="http://schemas.microsoft.com/office/drawing/2014/main" id="{6CCD82AF-A09F-43FA-ABBB-BA0F0DC55F1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56789" y="5130908"/>
            <a:ext cx="1333500" cy="1009650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Short Name</a:t>
            </a:r>
          </a:p>
          <a:p>
            <a:pPr lvl="0"/>
            <a:r>
              <a:rPr lang="en-US"/>
              <a:t>Status</a:t>
            </a:r>
          </a:p>
        </p:txBody>
      </p:sp>
      <p:sp>
        <p:nvSpPr>
          <p:cNvPr id="35" name="Text Placeholder 20">
            <a:extLst>
              <a:ext uri="{FF2B5EF4-FFF2-40B4-BE49-F238E27FC236}">
                <a16:creationId xmlns:a16="http://schemas.microsoft.com/office/drawing/2014/main" id="{B63DFACB-9219-47B6-83BA-DE91B4E7A58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715425" y="5135102"/>
            <a:ext cx="4224162" cy="100965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Project Name</a:t>
            </a:r>
          </a:p>
          <a:p>
            <a:pPr lvl="0"/>
            <a:r>
              <a:rPr lang="en-US"/>
              <a:t>Project progress vs Goals</a:t>
            </a:r>
          </a:p>
          <a:p>
            <a:pPr lvl="0"/>
            <a:r>
              <a:rPr lang="en-US"/>
              <a:t>Key Actions</a:t>
            </a:r>
          </a:p>
        </p:txBody>
      </p:sp>
      <p:pic>
        <p:nvPicPr>
          <p:cNvPr id="8" name="Picture 7" descr="A drawing of a face&#10;&#10;Description automatically generated">
            <a:extLst>
              <a:ext uri="{FF2B5EF4-FFF2-40B4-BE49-F238E27FC236}">
                <a16:creationId xmlns:a16="http://schemas.microsoft.com/office/drawing/2014/main" id="{46F87A89-21F5-4576-8760-75F81FF911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CCF5C17C-50CE-4363-976A-E4896D1DBD9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58750" y="1065213"/>
            <a:ext cx="11907838" cy="390628"/>
          </a:xfrm>
        </p:spPr>
        <p:txBody>
          <a:bodyPr anchor="ctr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20CA9F0-86B4-41D1-92C1-5CD5F3EBDE87}"/>
              </a:ext>
            </a:extLst>
          </p:cNvPr>
          <p:cNvGrpSpPr/>
          <p:nvPr userDrawn="1"/>
        </p:nvGrpSpPr>
        <p:grpSpPr>
          <a:xfrm>
            <a:off x="8024068" y="6446115"/>
            <a:ext cx="3461856" cy="234957"/>
            <a:chOff x="8682604" y="750746"/>
            <a:chExt cx="3461856" cy="234957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C087F1F-A7EC-47FF-AC72-C3D8F2B9E445}"/>
                </a:ext>
              </a:extLst>
            </p:cNvPr>
            <p:cNvSpPr/>
            <p:nvPr userDrawn="1"/>
          </p:nvSpPr>
          <p:spPr>
            <a:xfrm>
              <a:off x="8682604" y="771787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4C2785BC-A89E-46D6-93B9-0F596A1DB1B4}"/>
                </a:ext>
              </a:extLst>
            </p:cNvPr>
            <p:cNvSpPr/>
            <p:nvPr userDrawn="1"/>
          </p:nvSpPr>
          <p:spPr>
            <a:xfrm>
              <a:off x="9523595" y="774649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C11E4506-0D1B-4325-A674-C04ADA1614ED}"/>
                </a:ext>
              </a:extLst>
            </p:cNvPr>
            <p:cNvSpPr/>
            <p:nvPr userDrawn="1"/>
          </p:nvSpPr>
          <p:spPr>
            <a:xfrm>
              <a:off x="10568030" y="771787"/>
              <a:ext cx="197141" cy="19714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CD4813AC-DE87-4123-A621-E6CA49F3F230}"/>
                </a:ext>
              </a:extLst>
            </p:cNvPr>
            <p:cNvSpPr/>
            <p:nvPr userDrawn="1"/>
          </p:nvSpPr>
          <p:spPr>
            <a:xfrm>
              <a:off x="11356245" y="767592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94A6FDC-707F-42BD-8301-CCFCDB0B9A85}"/>
                </a:ext>
              </a:extLst>
            </p:cNvPr>
            <p:cNvSpPr txBox="1"/>
            <p:nvPr userDrawn="1"/>
          </p:nvSpPr>
          <p:spPr>
            <a:xfrm>
              <a:off x="8833608" y="754871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DB1F945F-69FD-47B9-A7F6-7EAC670DB638}"/>
                </a:ext>
              </a:extLst>
            </p:cNvPr>
            <p:cNvSpPr txBox="1"/>
            <p:nvPr userDrawn="1"/>
          </p:nvSpPr>
          <p:spPr>
            <a:xfrm>
              <a:off x="9687528" y="753184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CB792F41-35AF-4EE5-845D-DCF3E1B1C992}"/>
                </a:ext>
              </a:extLst>
            </p:cNvPr>
            <p:cNvSpPr txBox="1"/>
            <p:nvPr userDrawn="1"/>
          </p:nvSpPr>
          <p:spPr>
            <a:xfrm>
              <a:off x="10707668" y="750746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3DA1B271-01FA-4DCB-B28A-21F15D559CBC}"/>
                </a:ext>
              </a:extLst>
            </p:cNvPr>
            <p:cNvSpPr txBox="1"/>
            <p:nvPr userDrawn="1"/>
          </p:nvSpPr>
          <p:spPr>
            <a:xfrm>
              <a:off x="11509160" y="750746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92C68BD9-B096-404C-9588-19B361DB5D82}"/>
              </a:ext>
            </a:extLst>
          </p:cNvPr>
          <p:cNvSpPr/>
          <p:nvPr userDrawn="1"/>
        </p:nvSpPr>
        <p:spPr>
          <a:xfrm>
            <a:off x="178966" y="6424602"/>
            <a:ext cx="2820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chemeClr val="tx1">
                    <a:lumMod val="50000"/>
                    <a:lumOff val="50000"/>
                  </a:schemeClr>
                </a:solidFill>
              </a:rPr>
              <a:t>All data is up to date as of March 31, 2022</a:t>
            </a:r>
            <a:endParaRPr lang="en-US" sz="1200" i="1"/>
          </a:p>
        </p:txBody>
      </p:sp>
    </p:spTree>
    <p:extLst>
      <p:ext uri="{BB962C8B-B14F-4D97-AF65-F5344CB8AC3E}">
        <p14:creationId xmlns:p14="http://schemas.microsoft.com/office/powerpoint/2010/main" val="99554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ff Track Activit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8263BF0-7878-448C-8304-4EC123F8FA54}"/>
              </a:ext>
            </a:extLst>
          </p:cNvPr>
          <p:cNvSpPr/>
          <p:nvPr userDrawn="1"/>
        </p:nvSpPr>
        <p:spPr>
          <a:xfrm>
            <a:off x="125136" y="1463878"/>
            <a:ext cx="11941728" cy="4811087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2F1826-6244-4D0D-8227-0064182D9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649D9D-8A7E-47B7-82C1-E17E4A7C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AC9E36-1C56-438F-AE79-13FF74A1F09D}"/>
              </a:ext>
            </a:extLst>
          </p:cNvPr>
          <p:cNvSpPr/>
          <p:nvPr userDrawn="1"/>
        </p:nvSpPr>
        <p:spPr>
          <a:xfrm>
            <a:off x="125136" y="1065401"/>
            <a:ext cx="11941728" cy="39847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F76C3948-9F12-47B8-8D63-A2B5AF7ED92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2413" y="1621214"/>
            <a:ext cx="1333500" cy="2194560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Status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173714D3-3311-4A98-B1E5-43CF453908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711048" y="1621215"/>
            <a:ext cx="2663811" cy="219456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Current Goal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CCF5C17C-50CE-4363-976A-E4896D1DBD9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52413" y="1073601"/>
            <a:ext cx="1333500" cy="390628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Status</a:t>
            </a:r>
          </a:p>
        </p:txBody>
      </p:sp>
      <p:sp>
        <p:nvSpPr>
          <p:cNvPr id="37" name="Text Placeholder 20">
            <a:extLst>
              <a:ext uri="{FF2B5EF4-FFF2-40B4-BE49-F238E27FC236}">
                <a16:creationId xmlns:a16="http://schemas.microsoft.com/office/drawing/2014/main" id="{473949E5-231F-4A19-A1C7-EB2490296E3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499994" y="1623136"/>
            <a:ext cx="7439593" cy="219456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Summary</a:t>
            </a:r>
          </a:p>
          <a:p>
            <a:pPr lvl="0"/>
            <a:r>
              <a:rPr lang="en-US"/>
              <a:t>Progress/Challenges</a:t>
            </a:r>
          </a:p>
          <a:p>
            <a:pPr lvl="0"/>
            <a:r>
              <a:rPr lang="en-US"/>
              <a:t>Actions to Improve or Sustain Performance</a:t>
            </a:r>
          </a:p>
        </p:txBody>
      </p:sp>
      <p:sp>
        <p:nvSpPr>
          <p:cNvPr id="38" name="Text Placeholder 35">
            <a:extLst>
              <a:ext uri="{FF2B5EF4-FFF2-40B4-BE49-F238E27FC236}">
                <a16:creationId xmlns:a16="http://schemas.microsoft.com/office/drawing/2014/main" id="{101E0F36-BF7C-4CFC-81B3-EBFF261DF3B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708645" y="1079514"/>
            <a:ext cx="2663811" cy="390628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Current Goal</a:t>
            </a:r>
          </a:p>
        </p:txBody>
      </p:sp>
      <p:sp>
        <p:nvSpPr>
          <p:cNvPr id="39" name="Text Placeholder 35">
            <a:extLst>
              <a:ext uri="{FF2B5EF4-FFF2-40B4-BE49-F238E27FC236}">
                <a16:creationId xmlns:a16="http://schemas.microsoft.com/office/drawing/2014/main" id="{5B0C72B6-9626-4E8D-AE05-7EC9948FDEA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495188" y="1076382"/>
            <a:ext cx="7439593" cy="390628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Narrative</a:t>
            </a:r>
          </a:p>
        </p:txBody>
      </p:sp>
      <p:sp>
        <p:nvSpPr>
          <p:cNvPr id="43" name="Text Placeholder 20">
            <a:extLst>
              <a:ext uri="{FF2B5EF4-FFF2-40B4-BE49-F238E27FC236}">
                <a16:creationId xmlns:a16="http://schemas.microsoft.com/office/drawing/2014/main" id="{3451760B-631C-4A4D-AEFC-B0706B1C12A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2413" y="3944245"/>
            <a:ext cx="1333500" cy="2194560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b="1"/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Status</a:t>
            </a:r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9C537EA0-324E-4F4E-B7E7-60489778275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11048" y="3944246"/>
            <a:ext cx="2663811" cy="219456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Current Goal</a:t>
            </a:r>
          </a:p>
        </p:txBody>
      </p:sp>
      <p:sp>
        <p:nvSpPr>
          <p:cNvPr id="45" name="Text Placeholder 20">
            <a:extLst>
              <a:ext uri="{FF2B5EF4-FFF2-40B4-BE49-F238E27FC236}">
                <a16:creationId xmlns:a16="http://schemas.microsoft.com/office/drawing/2014/main" id="{42EEF42C-081F-49D2-8353-DBA79DFB5EF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499994" y="3946167"/>
            <a:ext cx="7439593" cy="2194560"/>
          </a:xfrm>
        </p:spPr>
        <p:txBody>
          <a:bodyPr>
            <a:noAutofit/>
          </a:bodyPr>
          <a:lstStyle>
            <a:lvl1pPr marL="0" indent="0" algn="l">
              <a:spcBef>
                <a:spcPts val="0"/>
              </a:spcBef>
              <a:buNone/>
              <a:defRPr sz="1200" b="0">
                <a:latin typeface="+mn-lt"/>
              </a:defRPr>
            </a:lvl1pPr>
            <a:lvl2pPr marL="457200" indent="0" algn="ctr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</a:lstStyle>
          <a:p>
            <a:pPr lvl="0"/>
            <a:r>
              <a:rPr lang="en-US"/>
              <a:t>Summary</a:t>
            </a:r>
          </a:p>
          <a:p>
            <a:pPr lvl="0"/>
            <a:r>
              <a:rPr lang="en-US"/>
              <a:t>Progress/Challenges</a:t>
            </a:r>
          </a:p>
          <a:p>
            <a:pPr lvl="0"/>
            <a:r>
              <a:rPr lang="en-US"/>
              <a:t>Actions to Improve or Sustain Performance</a:t>
            </a:r>
          </a:p>
        </p:txBody>
      </p:sp>
      <p:pic>
        <p:nvPicPr>
          <p:cNvPr id="35" name="Picture 34" descr="A drawing of a face&#10;&#10;Description automatically generated">
            <a:extLst>
              <a:ext uri="{FF2B5EF4-FFF2-40B4-BE49-F238E27FC236}">
                <a16:creationId xmlns:a16="http://schemas.microsoft.com/office/drawing/2014/main" id="{E10FA8DD-1931-4A01-8A35-2DF6DA9ED8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709" y="180366"/>
            <a:ext cx="1292460" cy="732704"/>
          </a:xfrm>
          <a:prstGeom prst="rect">
            <a:avLst/>
          </a:prstGeom>
        </p:spPr>
      </p:pic>
      <p:sp>
        <p:nvSpPr>
          <p:cNvPr id="40" name="Title 1">
            <a:extLst>
              <a:ext uri="{FF2B5EF4-FFF2-40B4-BE49-F238E27FC236}">
                <a16:creationId xmlns:a16="http://schemas.microsoft.com/office/drawing/2014/main" id="{F1711DED-B079-40A2-935A-076CBCD82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09725"/>
            <a:ext cx="10252046" cy="562062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C4AACBFE-AED5-4796-BA6F-2A161042AEF8}"/>
              </a:ext>
            </a:extLst>
          </p:cNvPr>
          <p:cNvGrpSpPr/>
          <p:nvPr userDrawn="1"/>
        </p:nvGrpSpPr>
        <p:grpSpPr>
          <a:xfrm>
            <a:off x="8024068" y="6446115"/>
            <a:ext cx="3461856" cy="234957"/>
            <a:chOff x="8682604" y="750746"/>
            <a:chExt cx="3461856" cy="234957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9D7FE2A-282A-4392-90A1-00CFD401701B}"/>
                </a:ext>
              </a:extLst>
            </p:cNvPr>
            <p:cNvSpPr/>
            <p:nvPr userDrawn="1"/>
          </p:nvSpPr>
          <p:spPr>
            <a:xfrm>
              <a:off x="8682604" y="771787"/>
              <a:ext cx="197141" cy="197141"/>
            </a:xfrm>
            <a:prstGeom prst="rect">
              <a:avLst/>
            </a:prstGeom>
            <a:solidFill>
              <a:srgbClr val="CC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4693B42-E9E0-4AC5-9C7C-97BE101C552A}"/>
                </a:ext>
              </a:extLst>
            </p:cNvPr>
            <p:cNvSpPr/>
            <p:nvPr userDrawn="1"/>
          </p:nvSpPr>
          <p:spPr>
            <a:xfrm>
              <a:off x="9523595" y="774649"/>
              <a:ext cx="197141" cy="197141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BEAA92E6-BF47-4B15-9CF4-BA74C9EAC542}"/>
                </a:ext>
              </a:extLst>
            </p:cNvPr>
            <p:cNvSpPr/>
            <p:nvPr userDrawn="1"/>
          </p:nvSpPr>
          <p:spPr>
            <a:xfrm>
              <a:off x="10568030" y="771787"/>
              <a:ext cx="197141" cy="19714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AE9CD48-A24B-4D8E-98B2-C2B91481DFDC}"/>
                </a:ext>
              </a:extLst>
            </p:cNvPr>
            <p:cNvSpPr/>
            <p:nvPr userDrawn="1"/>
          </p:nvSpPr>
          <p:spPr>
            <a:xfrm>
              <a:off x="11356245" y="767592"/>
              <a:ext cx="197141" cy="197141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7128FE42-FE19-47E6-AC06-5FAF565E275E}"/>
                </a:ext>
              </a:extLst>
            </p:cNvPr>
            <p:cNvSpPr txBox="1"/>
            <p:nvPr userDrawn="1"/>
          </p:nvSpPr>
          <p:spPr>
            <a:xfrm>
              <a:off x="8833608" y="754871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Complete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8C7B88DB-91B7-4578-AAA5-3534B8FD33C9}"/>
                </a:ext>
              </a:extLst>
            </p:cNvPr>
            <p:cNvSpPr txBox="1"/>
            <p:nvPr userDrawn="1"/>
          </p:nvSpPr>
          <p:spPr>
            <a:xfrm>
              <a:off x="9687528" y="753184"/>
              <a:ext cx="83226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Ahead of Plan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381537F-0CC9-42DE-A9BC-720FAAD35CB3}"/>
                </a:ext>
              </a:extLst>
            </p:cNvPr>
            <p:cNvSpPr txBox="1"/>
            <p:nvPr userDrawn="1"/>
          </p:nvSpPr>
          <p:spPr>
            <a:xfrm>
              <a:off x="10707668" y="750746"/>
              <a:ext cx="650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On Track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C4E9461-8E75-493D-9555-C9624FC2CE44}"/>
                </a:ext>
              </a:extLst>
            </p:cNvPr>
            <p:cNvSpPr txBox="1"/>
            <p:nvPr userDrawn="1"/>
          </p:nvSpPr>
          <p:spPr>
            <a:xfrm>
              <a:off x="11509160" y="750746"/>
              <a:ext cx="6353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Off Track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FC22E55E-A1CA-45E7-84AE-68F60AC7AA87}"/>
              </a:ext>
            </a:extLst>
          </p:cNvPr>
          <p:cNvSpPr/>
          <p:nvPr userDrawn="1"/>
        </p:nvSpPr>
        <p:spPr>
          <a:xfrm>
            <a:off x="178966" y="6424602"/>
            <a:ext cx="2820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i="1">
                <a:solidFill>
                  <a:schemeClr val="tx1">
                    <a:lumMod val="50000"/>
                    <a:lumOff val="50000"/>
                  </a:schemeClr>
                </a:solidFill>
              </a:rPr>
              <a:t>All data is up to date as of March 31, 2022</a:t>
            </a:r>
            <a:endParaRPr lang="en-US" sz="1200" i="1"/>
          </a:p>
        </p:txBody>
      </p:sp>
    </p:spTree>
    <p:extLst>
      <p:ext uri="{BB962C8B-B14F-4D97-AF65-F5344CB8AC3E}">
        <p14:creationId xmlns:p14="http://schemas.microsoft.com/office/powerpoint/2010/main" val="1863795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681E5-62D4-4731-A184-E16996D4E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2E125-9FF8-45A0-85B3-F03532114D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D0C2B-3140-4E42-85D2-83FCDA937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897FB-2E11-4EC6-9425-1E8E8452FD13}" type="datetime1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BE6062-13C2-4A58-9440-911C26C8B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62BF1-8AC6-4437-BD2D-EA438AE48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086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1BEB9-C912-4CC3-9B10-BEA710557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39262-7608-4D40-A74B-70B327F4FF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2418AC-E7E0-4A3E-AC79-6B1F7E6085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DB2A7A-8370-4E2E-B5EE-62812885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2C52D-A17D-4F17-B226-CBFB9090D0FD}" type="datetime1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47807E-D858-42DF-BC99-8CCF44F8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5D825-43F5-4434-942E-F5B698DFA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328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B5DDE-B1C8-46F7-AB6A-2F1D71753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504F3F-7A14-4603-916C-6B4315A5AD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16487B-48C0-4B87-9129-23CBB8677F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4E0CB7-8B17-484F-BF95-386B7BEC0C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2F2E80-5311-4AA2-86A3-017D2DBCB8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7C3946-AC30-4E28-8CB0-FC5EB4E9E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70E63-3AF1-48C4-9779-25B760358D1F}" type="datetime1">
              <a:rPr lang="en-US" smtClean="0"/>
              <a:t>5/2/2022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6DC777-25FD-4936-8F8F-275810D4D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2206C0-9729-4EFE-8162-06FAE6533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433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D6181-2EB7-40DD-84F7-743EA4B83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9717F1-DD2C-4BC7-9F2D-9F9AE887A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D0B16-695E-4EAE-B5F3-6505BD40818F}" type="datetime1">
              <a:rPr lang="en-US" smtClean="0"/>
              <a:t>5/2/2022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910FCE-EC57-4FF9-A993-09BCE0F01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25A04D-A1DA-46EE-A251-3B588DE02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078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300BF8-C506-480F-A984-36DCC102E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46476-19C4-4741-BC31-74F63E68165E}" type="datetime1">
              <a:rPr lang="en-US" smtClean="0"/>
              <a:t>5/2/2022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02309D-FC43-4A7E-8103-B448CD878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933864-EB2D-4BE6-B918-4DE4AEC92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7120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79AEA-92BB-43B0-99EC-C9203AE30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AFA85-20DD-4309-A85B-F326094B5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5B49CC-2051-4CDA-BF16-460E35672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074C5F-0B30-4EB5-AF93-859DCCF04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5BF3A-FDCD-404E-8C12-7E04E12BA94C}" type="datetime1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450DC4-725F-44B4-8E01-1BA6BB6A5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72803-6E73-4EFA-B914-185DA3835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632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CA65C-231F-42F0-89D0-528C30B5B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6A52AA-04AC-4DF3-A3C9-C9E9530774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DDDF8-BE99-4C51-A63D-D4BDFD3B15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B992D7-3E0B-4076-91A5-F32570EDA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1583C-F7FD-410B-8932-D89B9E9E887B}" type="datetime1">
              <a:rPr lang="en-US" smtClean="0"/>
              <a:t>5/2/2022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52DDCF-1C3C-4AB0-960E-BB7EEB52B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8371DA-8274-42CE-9EFF-6B3B0E4B8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140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1A9A3-3EC0-4974-ADF6-2E0B8B4BA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D9B64F-8EE3-48B9-B6B0-EB08D7AB69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CE4B3-9E11-4A98-9C96-6827D23E2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B3753-3635-4D4C-8CF1-FA0F7020794A}" type="datetime1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6C1D7-00E2-44D1-AA40-4C65E6C67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9E5FD-1363-42C8-AD43-E2BE629F2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148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D61376-C0B3-4E5F-BFA5-44AA2687CF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D617EF-D8BE-42D6-98D5-07F7B7C8F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78BE1F-4BCF-4405-A357-3B43CAD46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6AB2-6E96-4A19-B5C9-A81F4F06FE11}" type="datetime1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921C62-8D9B-4EA8-B0AE-9FDEC349B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AAC96A-6881-4ED4-9CEC-90BE4BE62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325A51C-C961-430C-9B62-7862ED0801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947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DD527A-DAAF-4295-8353-A2A91C6D1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FFE371-576E-4078-839C-20061BE330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5B32FF-FF89-4EA7-A2AC-BAA51CDA7C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CD69C-A7C9-4E8A-AAEC-37A720299A8E}" type="datetime1">
              <a:rPr lang="en-US" smtClean="0"/>
              <a:t>5/2/2022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4BE5D-C406-42D9-95B5-7446A65C5F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05232AF-75BD-44CF-9B2E-8EF5FC8907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599" y="6356350"/>
            <a:ext cx="340243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325A51C-C961-430C-9B62-7862ED0801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38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4" r:id="rId3"/>
    <p:sldLayoutId id="2147483665" r:id="rId4"/>
    <p:sldLayoutId id="2147483666" r:id="rId5"/>
    <p:sldLayoutId id="2147483660" r:id="rId6"/>
    <p:sldLayoutId id="2147483662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A7790-60D5-405B-9A73-9642535A83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2029" y="1122363"/>
            <a:ext cx="9485971" cy="2387600"/>
          </a:xfrm>
        </p:spPr>
        <p:txBody>
          <a:bodyPr>
            <a:normAutofit/>
          </a:bodyPr>
          <a:lstStyle/>
          <a:p>
            <a:r>
              <a:rPr lang="en-US" sz="4800" b="1"/>
              <a:t>SDG&amp;E’s 2022 Wildfire Mitigation Plan 1st Quarter Progress Update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6AD743-7D8E-4F67-A7CD-E221262237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22684"/>
            <a:ext cx="9144000" cy="133511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(All data as of March 31, 2022)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A298A6-10F3-4498-B94E-94CB0ED77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5A51C-C961-430C-9B62-7862ED08019D}" type="slidenum">
              <a:rPr lang="en-US" smtClean="0"/>
              <a:t>1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71C30B3-3291-491F-80F8-B48A98BE5145}"/>
              </a:ext>
            </a:extLst>
          </p:cNvPr>
          <p:cNvCxnSpPr>
            <a:cxnSpLocks/>
          </p:cNvCxnSpPr>
          <p:nvPr/>
        </p:nvCxnSpPr>
        <p:spPr>
          <a:xfrm>
            <a:off x="1524000" y="3716323"/>
            <a:ext cx="9144000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931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6BC46D0-6A96-4E03-A755-5294571EA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08913" y="6356350"/>
            <a:ext cx="5304121" cy="365125"/>
          </a:xfrm>
        </p:spPr>
        <p:txBody>
          <a:bodyPr/>
          <a:lstStyle/>
          <a:p>
            <a:fld id="{8325A51C-C961-430C-9B62-7862ED08019D}" type="slidenum">
              <a:rPr lang="en-US" sz="1000" smtClean="0"/>
              <a:t>2</a:t>
            </a:fld>
            <a:endParaRPr lang="en-US" sz="100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0957CCA-269C-447D-8B19-5A8DC9244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2022 Wildfire Mitigation Plan Activities Q1 Summary 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9582956B-99F2-4E28-94C4-03AC7C11A1BD}"/>
              </a:ext>
            </a:extLst>
          </p:cNvPr>
          <p:cNvSpPr/>
          <p:nvPr userDrawn="1"/>
        </p:nvSpPr>
        <p:spPr>
          <a:xfrm>
            <a:off x="192691" y="3944782"/>
            <a:ext cx="1124712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Capacitor maintenance and replacement program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45BCFE07-22EE-44F7-B325-A8006D44F27D}"/>
              </a:ext>
            </a:extLst>
          </p:cNvPr>
          <p:cNvSpPr/>
          <p:nvPr userDrawn="1"/>
        </p:nvSpPr>
        <p:spPr>
          <a:xfrm>
            <a:off x="1365545" y="3940499"/>
            <a:ext cx="1068473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7.3.3.3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Covered conductor installation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CDDA2CB9-C7D3-4447-9E78-7AE7227ED643}"/>
              </a:ext>
            </a:extLst>
          </p:cNvPr>
          <p:cNvSpPr/>
          <p:nvPr userDrawn="1"/>
        </p:nvSpPr>
        <p:spPr>
          <a:xfrm>
            <a:off x="2495955" y="3944782"/>
            <a:ext cx="1124712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7.3.3.7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Expulsion fuse replacement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5945C290-97F7-409C-8DB8-24A4B76E0BF8}"/>
              </a:ext>
            </a:extLst>
          </p:cNvPr>
          <p:cNvSpPr/>
          <p:nvPr userDrawn="1"/>
        </p:nvSpPr>
        <p:spPr>
          <a:xfrm>
            <a:off x="3680603" y="3944782"/>
            <a:ext cx="1124712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7.3.3.8.1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PSPS sectionalizing enhancements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1FCC8802-89C0-4B33-922C-06BFB0609A66}"/>
              </a:ext>
            </a:extLst>
          </p:cNvPr>
          <p:cNvSpPr/>
          <p:nvPr userDrawn="1"/>
        </p:nvSpPr>
        <p:spPr>
          <a:xfrm>
            <a:off x="4874990" y="3946224"/>
            <a:ext cx="112180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7.3.3.8.2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Microgrids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1966F4E3-37B2-488B-AE11-5C039717364F}"/>
              </a:ext>
            </a:extLst>
          </p:cNvPr>
          <p:cNvSpPr/>
          <p:nvPr userDrawn="1"/>
        </p:nvSpPr>
        <p:spPr>
          <a:xfrm>
            <a:off x="6073865" y="3948677"/>
            <a:ext cx="112180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7.3.3.9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Installation of system automation equipment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0FC80A3E-D7B1-49E3-8497-81077907DDBE}"/>
              </a:ext>
            </a:extLst>
          </p:cNvPr>
          <p:cNvSpPr/>
          <p:nvPr userDrawn="1"/>
        </p:nvSpPr>
        <p:spPr>
          <a:xfrm>
            <a:off x="7260514" y="3939914"/>
            <a:ext cx="1247092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7.3.3.10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Maintenance, repair, and replacement of connectors, including hotline clamps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3CEBC863-36AD-43E2-AAC5-8D80643DDE86}"/>
              </a:ext>
            </a:extLst>
          </p:cNvPr>
          <p:cNvSpPr/>
          <p:nvPr userDrawn="1"/>
        </p:nvSpPr>
        <p:spPr>
          <a:xfrm>
            <a:off x="8561739" y="3944782"/>
            <a:ext cx="1035791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7.3.3.11.1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Generator grant programs</a:t>
            </a: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DC50DF6C-E432-407F-A52A-BB13964801FF}"/>
              </a:ext>
            </a:extLst>
          </p:cNvPr>
          <p:cNvSpPr/>
          <p:nvPr userDrawn="1"/>
        </p:nvSpPr>
        <p:spPr>
          <a:xfrm>
            <a:off x="190866" y="1483361"/>
            <a:ext cx="2141379" cy="55427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Autofit/>
          </a:bodyPr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7.3.2.1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Advanced weather monitoring and weather stations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2F39466-15CB-4688-9E83-7BB9972C5A3C}"/>
              </a:ext>
            </a:extLst>
          </p:cNvPr>
          <p:cNvSpPr/>
          <p:nvPr/>
        </p:nvSpPr>
        <p:spPr>
          <a:xfrm>
            <a:off x="9664981" y="3939914"/>
            <a:ext cx="975000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7.3.3.11.2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Standby power programs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9CD3835-F730-4473-9BA3-D73AB3E86C28}"/>
              </a:ext>
            </a:extLst>
          </p:cNvPr>
          <p:cNvSpPr/>
          <p:nvPr/>
        </p:nvSpPr>
        <p:spPr>
          <a:xfrm>
            <a:off x="190866" y="5078774"/>
            <a:ext cx="1124712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7.3.3.11.3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Generator  assistance programs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A921422-076C-462F-BB96-E320870A698F}"/>
              </a:ext>
            </a:extLst>
          </p:cNvPr>
          <p:cNvSpPr/>
          <p:nvPr/>
        </p:nvSpPr>
        <p:spPr>
          <a:xfrm>
            <a:off x="1363710" y="5074462"/>
            <a:ext cx="1068473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7.3.3.16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Undergrounding of electric lines and/or equipment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E38F1D8-3F1D-4449-88F9-76FE166A7152}"/>
              </a:ext>
            </a:extLst>
          </p:cNvPr>
          <p:cNvSpPr/>
          <p:nvPr/>
        </p:nvSpPr>
        <p:spPr>
          <a:xfrm>
            <a:off x="2497213" y="5078774"/>
            <a:ext cx="1124712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7.3.3.17.1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Distribution overhead system hardening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DDCC535-AAE1-4B18-A937-7AE4F8EED99A}"/>
              </a:ext>
            </a:extLst>
          </p:cNvPr>
          <p:cNvSpPr/>
          <p:nvPr/>
        </p:nvSpPr>
        <p:spPr>
          <a:xfrm>
            <a:off x="3680603" y="5078774"/>
            <a:ext cx="1124712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7.3.3.17.2.1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Overhead transmission fire hardening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4C1426B-3672-4CF7-98BD-AEE5443D4981}"/>
              </a:ext>
            </a:extLst>
          </p:cNvPr>
          <p:cNvSpPr/>
          <p:nvPr/>
        </p:nvSpPr>
        <p:spPr>
          <a:xfrm>
            <a:off x="7262268" y="5078774"/>
            <a:ext cx="124358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7.3.3.18.1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Distribution communications reliability improvements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BF558995-00BF-4433-9B60-3AF3CAC44634}"/>
              </a:ext>
            </a:extLst>
          </p:cNvPr>
          <p:cNvSpPr/>
          <p:nvPr/>
        </p:nvSpPr>
        <p:spPr>
          <a:xfrm>
            <a:off x="8570882" y="5074462"/>
            <a:ext cx="1026648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7.3.3.18.2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Lightning arrestor removal and replacement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5E3853C-7D29-4B15-8151-A216F7E654AE}"/>
              </a:ext>
            </a:extLst>
          </p:cNvPr>
          <p:cNvSpPr/>
          <p:nvPr/>
        </p:nvSpPr>
        <p:spPr>
          <a:xfrm>
            <a:off x="2495955" y="1375235"/>
            <a:ext cx="133502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7.3.4.1</a:t>
            </a:r>
          </a:p>
          <a:p>
            <a:pPr algn="ctr"/>
            <a:r>
              <a:rPr lang="en-US" sz="1000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CMP HFTD Inspections  </a:t>
            </a:r>
          </a:p>
          <a:p>
            <a:pPr algn="ctr"/>
            <a:r>
              <a:rPr lang="en-US" sz="1000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5 Year Detailed</a:t>
            </a:r>
            <a:r>
              <a:rPr lang="en-US" sz="1000"/>
              <a:t> </a:t>
            </a:r>
            <a:endParaRPr lang="en-US" sz="1000">
              <a:solidFill>
                <a:schemeClr val="tx1"/>
              </a:solidFill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2497A47-306C-4018-B0AD-63137B8C87BE}"/>
              </a:ext>
            </a:extLst>
          </p:cNvPr>
          <p:cNvSpPr/>
          <p:nvPr/>
        </p:nvSpPr>
        <p:spPr>
          <a:xfrm>
            <a:off x="3868353" y="1372014"/>
            <a:ext cx="133502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Detailed inspections of transmission electric lines and equipment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9EAAD71-E153-4110-B5ED-A87BE4F3333D}"/>
              </a:ext>
            </a:extLst>
          </p:cNvPr>
          <p:cNvSpPr/>
          <p:nvPr/>
        </p:nvSpPr>
        <p:spPr>
          <a:xfrm>
            <a:off x="5235828" y="1375235"/>
            <a:ext cx="133502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7.3.4.4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Infrared inspections of distribution electric lines and equipment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4933F91-567A-4A62-8B84-341A193E1916}"/>
              </a:ext>
            </a:extLst>
          </p:cNvPr>
          <p:cNvSpPr/>
          <p:nvPr/>
        </p:nvSpPr>
        <p:spPr>
          <a:xfrm>
            <a:off x="6608226" y="1371479"/>
            <a:ext cx="1335024" cy="10698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7.3.4.5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Infrared inspections of transmission electric lines and equipment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B6C897F-DB83-4D12-8DA4-5D64E289E772}"/>
              </a:ext>
            </a:extLst>
          </p:cNvPr>
          <p:cNvSpPr/>
          <p:nvPr/>
        </p:nvSpPr>
        <p:spPr>
          <a:xfrm>
            <a:off x="7966393" y="1376603"/>
            <a:ext cx="133502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7.3.4.6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CMP HFTD Inspections - Wood Pole Intrusive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727B5ED-6ABD-4F0B-B4EA-B69B76E3B3A3}"/>
              </a:ext>
            </a:extLst>
          </p:cNvPr>
          <p:cNvSpPr/>
          <p:nvPr/>
        </p:nvSpPr>
        <p:spPr>
          <a:xfrm>
            <a:off x="9333667" y="1371479"/>
            <a:ext cx="133502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7.3.4.9.1</a:t>
            </a:r>
          </a:p>
          <a:p>
            <a:pPr algn="ctr"/>
            <a:r>
              <a:rPr lang="fr-FR" sz="1000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HFTD Tier 3 distribution pole inspections </a:t>
            </a:r>
            <a:endParaRPr lang="en-US" sz="1000">
              <a:solidFill>
                <a:schemeClr val="tx1"/>
              </a:solidFill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2C59AFE-322A-465A-89B0-C2DED03E9E90}"/>
              </a:ext>
            </a:extLst>
          </p:cNvPr>
          <p:cNvSpPr/>
          <p:nvPr/>
        </p:nvSpPr>
        <p:spPr>
          <a:xfrm>
            <a:off x="10732431" y="1862070"/>
            <a:ext cx="1287919" cy="58714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7.3.5.2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Detailed inspections of vegetation around distribution  </a:t>
            </a:r>
            <a:endParaRPr lang="en-US" sz="900">
              <a:solidFill>
                <a:schemeClr val="tx1"/>
              </a:solidFill>
              <a:cs typeface="Calibri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EEFEA27-0271-4FB9-A5B3-852855B74D92}"/>
              </a:ext>
            </a:extLst>
          </p:cNvPr>
          <p:cNvSpPr/>
          <p:nvPr/>
        </p:nvSpPr>
        <p:spPr>
          <a:xfrm>
            <a:off x="10735256" y="2483558"/>
            <a:ext cx="1287919" cy="43299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7.3.5.5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Fuels management and reduction of "slash" </a:t>
            </a:r>
            <a:endParaRPr lang="en-US" sz="900">
              <a:solidFill>
                <a:schemeClr val="tx1"/>
              </a:solidFill>
              <a:cs typeface="Calibri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5FD5905-21A5-4BAA-81C3-0CF7E984F8FE}"/>
              </a:ext>
            </a:extLst>
          </p:cNvPr>
          <p:cNvSpPr/>
          <p:nvPr/>
        </p:nvSpPr>
        <p:spPr>
          <a:xfrm>
            <a:off x="10731896" y="3527486"/>
            <a:ext cx="1287918" cy="73078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7.3.5.9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Other discretionary inspection of vegetation around distribution electric lines and equipment</a:t>
            </a:r>
            <a:endParaRPr lang="en-US" sz="900">
              <a:solidFill>
                <a:schemeClr val="tx1"/>
              </a:solidFill>
              <a:cs typeface="Calibri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A15657A-EC1C-4BD4-B867-F549771F0DC1}"/>
              </a:ext>
            </a:extLst>
          </p:cNvPr>
          <p:cNvSpPr/>
          <p:nvPr/>
        </p:nvSpPr>
        <p:spPr>
          <a:xfrm>
            <a:off x="10742691" y="5463875"/>
            <a:ext cx="1277657" cy="68043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7.3.5.20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Vegetation management to achieve clearances around electric lines and equipment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89E0804-B903-4A88-848D-2A55293234F3}"/>
              </a:ext>
            </a:extLst>
          </p:cNvPr>
          <p:cNvSpPr/>
          <p:nvPr/>
        </p:nvSpPr>
        <p:spPr>
          <a:xfrm>
            <a:off x="2486998" y="2495272"/>
            <a:ext cx="133502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7.3.4.9.2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Drone assessments of distribution infrastructure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621C917-2495-456A-B260-AF91305EC120}"/>
              </a:ext>
            </a:extLst>
          </p:cNvPr>
          <p:cNvSpPr/>
          <p:nvPr/>
        </p:nvSpPr>
        <p:spPr>
          <a:xfrm>
            <a:off x="5238363" y="2495272"/>
            <a:ext cx="1335024" cy="10698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7.3.4.10.2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Additional transmission aerial </a:t>
            </a:r>
            <a:r>
              <a:rPr lang="en-US" sz="1000" err="1">
                <a:solidFill>
                  <a:schemeClr val="tx1"/>
                </a:solidFill>
              </a:rPr>
              <a:t>69kV</a:t>
            </a:r>
            <a:r>
              <a:rPr lang="en-US" sz="1000">
                <a:solidFill>
                  <a:schemeClr val="tx1"/>
                </a:solidFill>
              </a:rPr>
              <a:t> tier 3 visual inspection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FEAA72E-203C-439D-AABF-5BD77DC6B972}"/>
              </a:ext>
            </a:extLst>
          </p:cNvPr>
          <p:cNvSpPr/>
          <p:nvPr/>
        </p:nvSpPr>
        <p:spPr>
          <a:xfrm>
            <a:off x="6602378" y="2495272"/>
            <a:ext cx="133502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7.3.4.11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Patrol inspections of distribution electric lines and equipment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4981A35-C4F7-410D-B9AB-079F09C9C91F}"/>
              </a:ext>
            </a:extLst>
          </p:cNvPr>
          <p:cNvSpPr/>
          <p:nvPr/>
        </p:nvSpPr>
        <p:spPr>
          <a:xfrm>
            <a:off x="7966393" y="2493857"/>
            <a:ext cx="133502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7.3.4.12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Patrol inspections of transmission electric lines and equipment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9A95674D-3050-4C0B-BFA5-9D448CA56877}"/>
              </a:ext>
            </a:extLst>
          </p:cNvPr>
          <p:cNvSpPr/>
          <p:nvPr/>
        </p:nvSpPr>
        <p:spPr>
          <a:xfrm>
            <a:off x="9330408" y="2489504"/>
            <a:ext cx="133502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7.3.4.15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Substation inspections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E08DA39-ABA2-4D96-BABC-C0B5E6BF1DE6}"/>
              </a:ext>
            </a:extLst>
          </p:cNvPr>
          <p:cNvSpPr/>
          <p:nvPr/>
        </p:nvSpPr>
        <p:spPr>
          <a:xfrm>
            <a:off x="192692" y="3129177"/>
            <a:ext cx="2139553" cy="48336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rmAutofit/>
          </a:bodyPr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7.3.2.3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Fault indicators for detecting faults on electric lines and equipment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5F800EDB-03D9-4119-8E7A-1A1617FC9A9A}"/>
              </a:ext>
            </a:extLst>
          </p:cNvPr>
          <p:cNvSpPr/>
          <p:nvPr/>
        </p:nvSpPr>
        <p:spPr>
          <a:xfrm>
            <a:off x="3866170" y="2500140"/>
            <a:ext cx="1335024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7.3.4.10.1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Drone assessments of transmission infrastructure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AEF15D9-B5AA-4C52-BE61-B7210E935DA7}"/>
              </a:ext>
            </a:extLst>
          </p:cNvPr>
          <p:cNvSpPr/>
          <p:nvPr/>
        </p:nvSpPr>
        <p:spPr>
          <a:xfrm>
            <a:off x="192691" y="2099215"/>
            <a:ext cx="2139554" cy="46634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rmAutofit/>
          </a:bodyPr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7.3.2.2.1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Air Quality Index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4BF8F249-530B-42F9-9ACB-98548A5AE142}"/>
              </a:ext>
            </a:extLst>
          </p:cNvPr>
          <p:cNvSpPr/>
          <p:nvPr/>
        </p:nvSpPr>
        <p:spPr>
          <a:xfrm>
            <a:off x="192691" y="2617201"/>
            <a:ext cx="2139554" cy="46634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rmAutofit/>
          </a:bodyPr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7.3.2.2.2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Satellite-based remote sensing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1B2C6C0-E1FF-469B-8CA3-A467B6E4E6FA}"/>
              </a:ext>
            </a:extLst>
          </p:cNvPr>
          <p:cNvSpPr/>
          <p:nvPr/>
        </p:nvSpPr>
        <p:spPr>
          <a:xfrm>
            <a:off x="4872519" y="5078774"/>
            <a:ext cx="1124712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7.3.3.17.2.2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Underground transmission fire hardening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F5608EC7-57A7-414F-BAD4-82580870AAC7}"/>
              </a:ext>
            </a:extLst>
          </p:cNvPr>
          <p:cNvSpPr/>
          <p:nvPr/>
        </p:nvSpPr>
        <p:spPr>
          <a:xfrm>
            <a:off x="6069142" y="5078774"/>
            <a:ext cx="1124712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7.3.3.17.2.3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Distribution overhead transmission fire hardening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4A131967-51BA-4E5D-BF63-69914614CA1B}"/>
              </a:ext>
            </a:extLst>
          </p:cNvPr>
          <p:cNvSpPr/>
          <p:nvPr/>
        </p:nvSpPr>
        <p:spPr>
          <a:xfrm>
            <a:off x="9664981" y="5074462"/>
            <a:ext cx="978408" cy="1069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27432" rIns="0" bIns="0" rtlCol="0" anchor="t" anchorCtr="0"/>
          <a:lstStyle/>
          <a:p>
            <a:pPr algn="ctr"/>
            <a:r>
              <a:rPr lang="en-US" sz="1000" b="1">
                <a:solidFill>
                  <a:schemeClr val="tx1"/>
                </a:solidFill>
              </a:rPr>
              <a:t>7.3.3.18.3</a:t>
            </a:r>
          </a:p>
          <a:p>
            <a:pPr algn="ctr"/>
            <a:r>
              <a:rPr lang="en-US" sz="1000">
                <a:solidFill>
                  <a:schemeClr val="tx1"/>
                </a:solidFill>
              </a:rPr>
              <a:t>Avian Mitigation 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E2D566B2-4C06-41B7-9118-3D0D1745B9C7}"/>
              </a:ext>
            </a:extLst>
          </p:cNvPr>
          <p:cNvSpPr/>
          <p:nvPr/>
        </p:nvSpPr>
        <p:spPr>
          <a:xfrm>
            <a:off x="10735256" y="2947006"/>
            <a:ext cx="1287919" cy="55171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7.3.5.7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LiDAR inspections of vegetation around distribution</a:t>
            </a:r>
            <a:endParaRPr lang="en-US" sz="900">
              <a:solidFill>
                <a:schemeClr val="tx1"/>
              </a:solidFill>
              <a:cs typeface="Calibri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C5D372-261C-440F-80BA-83782C993060}"/>
              </a:ext>
            </a:extLst>
          </p:cNvPr>
          <p:cNvSpPr/>
          <p:nvPr/>
        </p:nvSpPr>
        <p:spPr>
          <a:xfrm>
            <a:off x="10731360" y="4672942"/>
            <a:ext cx="1288990" cy="7658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7.3.5.16</a:t>
            </a:r>
          </a:p>
          <a:p>
            <a:pPr algn="ctr"/>
            <a:r>
              <a:rPr lang="en-US" sz="900">
                <a:solidFill>
                  <a:schemeClr val="tx1"/>
                </a:solidFill>
              </a:rPr>
              <a:t>Removal and remediation of trees with strike potential to electric lines and equipment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76B0FD73-EE66-4164-921E-5D333EF48A7D}"/>
              </a:ext>
            </a:extLst>
          </p:cNvPr>
          <p:cNvSpPr/>
          <p:nvPr/>
        </p:nvSpPr>
        <p:spPr>
          <a:xfrm>
            <a:off x="10731360" y="4278339"/>
            <a:ext cx="1288990" cy="3651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r>
              <a:rPr lang="en-US" sz="900" b="1">
                <a:solidFill>
                  <a:schemeClr val="tx1"/>
                </a:solidFill>
              </a:rPr>
              <a:t>7.3.5.13</a:t>
            </a:r>
          </a:p>
          <a:p>
            <a:pPr algn="ctr"/>
            <a:r>
              <a:rPr lang="en-US" sz="900" b="0" i="0" u="none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QA/QC of inspections </a:t>
            </a:r>
            <a:endParaRPr lang="en-US" sz="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932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05920CE-A4C3-49BD-9B51-254882B6A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36" y="214344"/>
            <a:ext cx="10252046" cy="562062"/>
          </a:xfrm>
        </p:spPr>
        <p:txBody>
          <a:bodyPr/>
          <a:lstStyle/>
          <a:p>
            <a:r>
              <a:rPr lang="en-US"/>
              <a:t>Q1 Activity Status vs 2022 Goals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D74EA8B-8E4A-43D4-A873-8ADBBCB76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5A51C-C961-430C-9B62-7862ED08019D}" type="slidenum">
              <a:rPr lang="en-US" smtClean="0"/>
              <a:t>3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2C97B8-9241-47A0-9C1C-D522591D2F1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42788" y="1611419"/>
            <a:ext cx="1335024" cy="1069848"/>
          </a:xfrm>
          <a:solidFill>
            <a:srgbClr val="92D050"/>
          </a:solidFill>
          <a:ln>
            <a:noFill/>
          </a:ln>
        </p:spPr>
        <p:txBody>
          <a:bodyPr vert="horz" wrap="none" lIns="9144" tIns="27432" rIns="9144" bIns="0" rtlCol="0" anchor="t">
            <a:noAutofit/>
          </a:bodyPr>
          <a:lstStyle/>
          <a:p>
            <a:r>
              <a:rPr lang="en-US"/>
              <a:t>7.3.2.1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600">
                <a:cs typeface="Calibri"/>
              </a:rPr>
              <a:t>4</a:t>
            </a:r>
          </a:p>
          <a:p>
            <a:pPr>
              <a:spcBef>
                <a:spcPts val="0"/>
              </a:spcBef>
            </a:pPr>
            <a:r>
              <a:rPr lang="en-US" sz="1200" b="0"/>
              <a:t> Weather Station </a:t>
            </a:r>
          </a:p>
          <a:p>
            <a:pPr>
              <a:spcBef>
                <a:spcPts val="0"/>
              </a:spcBef>
            </a:pPr>
            <a:r>
              <a:rPr lang="en-US" sz="1200" b="0"/>
              <a:t>Upgrades</a:t>
            </a:r>
            <a:endParaRPr lang="en-US" sz="120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593BCB-14B0-422A-93C9-5242935FF8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13187" y="1614755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20%</a:t>
            </a:r>
            <a:r>
              <a:rPr lang="en-US" sz="1600" b="1"/>
              <a:t> </a:t>
            </a:r>
            <a:r>
              <a:rPr lang="en-US" b="1" u="sng"/>
              <a:t>Advanced weather monitoring &amp; station upgrades</a:t>
            </a:r>
          </a:p>
          <a:p>
            <a:r>
              <a:rPr lang="en-US" b="1"/>
              <a:t>Volume vs 2022 Goal:</a:t>
            </a:r>
            <a:r>
              <a:rPr lang="en-US"/>
              <a:t> 4 of 20 weather station upgrades (20%)</a:t>
            </a:r>
            <a:endParaRPr lang="en-US">
              <a:cs typeface="Calibri"/>
            </a:endParaRPr>
          </a:p>
          <a:p>
            <a:r>
              <a:rPr lang="en-US" b="1"/>
              <a:t>Key Actions:</a:t>
            </a:r>
            <a:r>
              <a:rPr lang="en-US"/>
              <a:t>  Program on time and on target.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FE46FA1-ACDC-4B1B-9A58-83A327D01B6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958294" y="2821788"/>
            <a:ext cx="1335024" cy="1069848"/>
          </a:xfrm>
          <a:solidFill>
            <a:srgbClr val="92D050"/>
          </a:solidFill>
        </p:spPr>
        <p:txBody>
          <a:bodyPr vert="horz" wrap="none" lIns="27432" tIns="27432" rIns="27432" bIns="27432" rtlCol="0" anchor="t">
            <a:noAutofit/>
          </a:bodyPr>
          <a:lstStyle/>
          <a:p>
            <a:r>
              <a:rPr lang="en-US"/>
              <a:t>7.3.2.3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600">
                <a:cs typeface="Calibri"/>
              </a:rPr>
              <a:t>12</a:t>
            </a:r>
          </a:p>
          <a:p>
            <a:pPr>
              <a:spcBef>
                <a:spcPts val="0"/>
              </a:spcBef>
            </a:pPr>
            <a:r>
              <a:rPr lang="en-US" sz="1100" b="0"/>
              <a:t> </a:t>
            </a:r>
            <a:r>
              <a:rPr lang="en-US" sz="1200" b="0"/>
              <a:t>Wireless fault </a:t>
            </a:r>
          </a:p>
          <a:p>
            <a:pPr>
              <a:spcBef>
                <a:spcPts val="0"/>
              </a:spcBef>
            </a:pPr>
            <a:r>
              <a:rPr lang="en-US" sz="1200" b="0"/>
              <a:t>indicators</a:t>
            </a:r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D02667E-E248-4190-9293-A4E5A56731B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701967" y="2821788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2%</a:t>
            </a:r>
            <a:r>
              <a:rPr lang="en-US" sz="1600" b="1"/>
              <a:t> </a:t>
            </a:r>
            <a:r>
              <a:rPr lang="en-US" b="1" u="sng"/>
              <a:t>Fault indicators for detecting faults on electric lines and equipment</a:t>
            </a:r>
          </a:p>
          <a:p>
            <a:r>
              <a:rPr lang="en-US" b="1"/>
              <a:t>Volume vs 2022 Goal:</a:t>
            </a:r>
            <a:r>
              <a:rPr lang="en-US"/>
              <a:t> 12 of 500 wireless fault indicators (2%)</a:t>
            </a:r>
            <a:endParaRPr lang="en-US" b="1"/>
          </a:p>
          <a:p>
            <a:r>
              <a:rPr lang="en-US" b="1"/>
              <a:t>Key Actions: </a:t>
            </a:r>
            <a:r>
              <a:rPr lang="en-US"/>
              <a:t>Program on time and on target.</a:t>
            </a:r>
            <a:endParaRPr lang="en-US">
              <a:solidFill>
                <a:srgbClr val="FF0000"/>
              </a:solidFill>
              <a:ea typeface="+mn-lt"/>
              <a:cs typeface="+mn-lt"/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160D0F-21B5-485A-8557-143B0B06BEDC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42788" y="2827278"/>
            <a:ext cx="1335024" cy="1069848"/>
          </a:xfrm>
          <a:solidFill>
            <a:srgbClr val="92D050"/>
          </a:solidFill>
        </p:spPr>
        <p:txBody>
          <a:bodyPr wrap="none" tIns="27432" bIns="0"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/>
              <a:t>7.3.2.2.1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600"/>
              <a:t>1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200" b="0"/>
              <a:t>Sensors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11214CA6-6E21-499A-AEC9-A528A4EDE04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713187" y="2821908"/>
            <a:ext cx="4224162" cy="1069848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600" b="1" u="sng">
                <a:solidFill>
                  <a:prstClr val="black"/>
                </a:solidFill>
                <a:latin typeface="Calibri" panose="020F0502020204030204"/>
              </a:rPr>
              <a:t>16</a:t>
            </a:r>
            <a:r>
              <a:rPr kumimoji="0" lang="en-US" sz="16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%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</a:t>
            </a:r>
            <a:r>
              <a:rPr lang="en-US" b="1" i="0" u="sng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Continuous monitoring sensors - </a:t>
            </a:r>
            <a:r>
              <a:rPr kumimoji="0" lang="en-US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Air </a:t>
            </a:r>
            <a:r>
              <a:rPr kumimoji="0" lang="en-US" sz="1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Quality Index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vs 2022 Goal: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1 of 6 air quality sensors installed (16%)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Actions: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</a:t>
            </a:r>
            <a:r>
              <a:rPr lang="en-US"/>
              <a:t> Program on time and on target.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Calibri"/>
            </a:endParaRP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579C2DDA-84CD-400F-80CC-F873D54163A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7.3.2 – Situational Awareness and Forecasting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BE64D7BD-1210-4070-917A-6114F175080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01967" y="1614755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75%</a:t>
            </a:r>
            <a:r>
              <a:rPr lang="en-US" sz="1600" b="1"/>
              <a:t> </a:t>
            </a:r>
            <a:r>
              <a:rPr lang="en-US" b="1" i="0" u="sng" strike="noStrike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</a:t>
            </a:r>
            <a:r>
              <a:rPr lang="en-US" b="1" u="sng"/>
              <a:t>atellite-based remote sensing </a:t>
            </a:r>
          </a:p>
          <a:p>
            <a:r>
              <a:rPr lang="en-US" b="1"/>
              <a:t>Volume vs 2022 Goal:</a:t>
            </a:r>
            <a:r>
              <a:rPr lang="en-US"/>
              <a:t> 6 of 8 cameras installed (75%)</a:t>
            </a:r>
            <a:endParaRPr lang="en-US">
              <a:cs typeface="Calibri"/>
            </a:endParaRPr>
          </a:p>
          <a:p>
            <a:r>
              <a:rPr lang="en-US" b="1"/>
              <a:t>Key Actions: </a:t>
            </a:r>
            <a:r>
              <a:rPr lang="en-US"/>
              <a:t>Program on time and on target. </a:t>
            </a:r>
            <a:endParaRPr lang="en-US">
              <a:cs typeface="Calibri"/>
            </a:endParaRPr>
          </a:p>
          <a:p>
            <a:r>
              <a:rPr lang="en-US">
                <a:solidFill>
                  <a:srgbClr val="FF0000"/>
                </a:solidFill>
              </a:rPr>
              <a:t> 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2ACE818E-8117-4679-A15E-77E2233899D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958294" y="1611419"/>
            <a:ext cx="1335024" cy="1069848"/>
          </a:xfrm>
          <a:solidFill>
            <a:srgbClr val="92D050"/>
          </a:solidFill>
          <a:ln>
            <a:noFill/>
          </a:ln>
        </p:spPr>
        <p:txBody>
          <a:bodyPr vert="horz" wrap="none" lIns="9144" tIns="27432" rIns="9144" bIns="45720" rtlCol="0" anchor="t">
            <a:noAutofit/>
          </a:bodyPr>
          <a:lstStyle/>
          <a:p>
            <a:r>
              <a:rPr lang="en-US"/>
              <a:t>7.3.2.2.2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>
                <a:solidFill>
                  <a:prstClr val="black"/>
                </a:solidFill>
                <a:cs typeface="Calibri"/>
              </a:rPr>
              <a:t>6</a:t>
            </a:r>
            <a:endParaRPr kumimoji="0" lang="en-US" sz="360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Calibri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 Cameras</a:t>
            </a:r>
          </a:p>
        </p:txBody>
      </p:sp>
      <p:sp>
        <p:nvSpPr>
          <p:cNvPr id="32" name="Text Placeholder 17">
            <a:extLst>
              <a:ext uri="{FF2B5EF4-FFF2-40B4-BE49-F238E27FC236}">
                <a16:creationId xmlns:a16="http://schemas.microsoft.com/office/drawing/2014/main" id="{A9CEA187-6204-40BE-8C15-D5E9F491AF42}"/>
              </a:ext>
            </a:extLst>
          </p:cNvPr>
          <p:cNvSpPr txBox="1">
            <a:spLocks/>
          </p:cNvSpPr>
          <p:nvPr/>
        </p:nvSpPr>
        <p:spPr>
          <a:xfrm>
            <a:off x="1713187" y="3942558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33" name="Text Placeholder 18">
            <a:extLst>
              <a:ext uri="{FF2B5EF4-FFF2-40B4-BE49-F238E27FC236}">
                <a16:creationId xmlns:a16="http://schemas.microsoft.com/office/drawing/2014/main" id="{42D9A3C6-87B3-4649-B722-88B8A95E2F3F}"/>
              </a:ext>
            </a:extLst>
          </p:cNvPr>
          <p:cNvSpPr txBox="1">
            <a:spLocks/>
          </p:cNvSpPr>
          <p:nvPr/>
        </p:nvSpPr>
        <p:spPr>
          <a:xfrm>
            <a:off x="400632" y="3815209"/>
            <a:ext cx="1333500" cy="1009650"/>
          </a:xfrm>
          <a:prstGeom prst="rect">
            <a:avLst/>
          </a:prstGeom>
        </p:spPr>
        <p:txBody>
          <a:bodyPr vert="horz" lIns="45720" tIns="45720" rIns="4572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E07AA3-FEBE-4F9C-A63A-D57BCEF874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8086" y="6356350"/>
            <a:ext cx="4295775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608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189A5-0F24-4039-97BB-86B0CA7DE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Q1 Activity Status vs 2022 Goals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95F4D20-3D93-4900-BD82-6BFF8BF4F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27470"/>
            <a:ext cx="3402435" cy="365125"/>
          </a:xfrm>
        </p:spPr>
        <p:txBody>
          <a:bodyPr/>
          <a:lstStyle/>
          <a:p>
            <a:fld id="{8325A51C-C961-430C-9B62-7862ED08019D}" type="slidenum">
              <a:rPr lang="en-US" smtClean="0"/>
              <a:t>4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49FCF-12AB-4816-89CB-0A3200475D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52413" y="1641535"/>
            <a:ext cx="1333500" cy="10698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600"/>
              <a:t>5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Capacitors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532F76-772D-4D77-8134-5358662E83A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06678" y="1637275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13%</a:t>
            </a:r>
            <a:r>
              <a:rPr lang="en-US" b="1"/>
              <a:t> </a:t>
            </a:r>
            <a:r>
              <a:rPr lang="en-US" b="1" u="sng"/>
              <a:t>Capacitor maintenance and replacement program - SCADA capacitors</a:t>
            </a:r>
          </a:p>
          <a:p>
            <a:r>
              <a:rPr lang="en-US" b="1"/>
              <a:t>Volume vs 2022 Goal:</a:t>
            </a:r>
            <a:r>
              <a:rPr lang="en-US"/>
              <a:t> 5 of 40 SCADA capacitors (13%)</a:t>
            </a:r>
            <a:endParaRPr lang="en-US" b="1"/>
          </a:p>
          <a:p>
            <a:r>
              <a:rPr lang="en-US" b="1"/>
              <a:t>Key Actions: </a:t>
            </a:r>
            <a:r>
              <a:rPr lang="en-US"/>
              <a:t>Program on time and on target.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F09CCD7-27CC-42F3-A396-679C6AFF9C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48044" y="3905671"/>
            <a:ext cx="1333500" cy="10698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7.3.3.7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600">
                <a:cs typeface="Calibri"/>
              </a:rPr>
              <a:t>98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100" b="0"/>
              <a:t>  </a:t>
            </a:r>
            <a:r>
              <a:rPr lang="en-US" sz="1200" b="0"/>
              <a:t>Fuses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1E2711-59C9-4774-AD8E-07B8CCE7190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706678" y="3914916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35%</a:t>
            </a:r>
            <a:r>
              <a:rPr lang="en-US" b="1"/>
              <a:t> </a:t>
            </a:r>
            <a:r>
              <a:rPr lang="en-US" b="1" u="sng"/>
              <a:t>Expulsion fuse replacement</a:t>
            </a:r>
          </a:p>
          <a:p>
            <a:r>
              <a:rPr lang="en-US" b="1"/>
              <a:t>Volume vs 2022 Goal:</a:t>
            </a:r>
            <a:r>
              <a:rPr lang="en-US"/>
              <a:t> 98 of 277 expulsion fuses (35%)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  <a:endParaRPr lang="en-US">
              <a:cs typeface="Calibri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464B611-38C2-42E8-AEEA-D11D35861C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256789" y="1640811"/>
            <a:ext cx="1333500" cy="10698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7.3.3.8.2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600"/>
              <a:t>1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 Microgrids</a:t>
            </a:r>
          </a:p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288966A-DB19-462F-A370-D76F44BB5D7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747779" y="1630971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25%</a:t>
            </a:r>
            <a:r>
              <a:rPr lang="en-US" b="1"/>
              <a:t> </a:t>
            </a:r>
            <a:r>
              <a:rPr lang="en-US" b="1" u="sng"/>
              <a:t>Microgrids</a:t>
            </a:r>
            <a:endParaRPr lang="en-US" b="1" u="sng">
              <a:cs typeface="Calibri"/>
            </a:endParaRPr>
          </a:p>
          <a:p>
            <a:r>
              <a:rPr lang="en-US" b="1"/>
              <a:t>Volume vs 2022 Goal:</a:t>
            </a:r>
            <a:r>
              <a:rPr lang="en-US"/>
              <a:t> 1 of 4 microgrids (25%)</a:t>
            </a:r>
            <a:endParaRPr lang="en-US" b="1">
              <a:cs typeface="Calibri" panose="020F0502020204030204"/>
            </a:endParaRPr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  <a:endParaRPr lang="en-US">
              <a:solidFill>
                <a:srgbClr val="FF0000"/>
              </a:solidFill>
              <a:ea typeface="+mn-lt"/>
              <a:cs typeface="+mn-lt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7927A86-7DB4-4564-82DC-3B99FA0F0AB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61161" y="3905671"/>
            <a:ext cx="1333500" cy="10698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7.3.3.10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600"/>
              <a:t>576</a:t>
            </a:r>
            <a:endParaRPr lang="en-US" sz="36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Hotline Camps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BFC3895-D9B4-4983-B379-0345246C050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747779" y="3905671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35%</a:t>
            </a:r>
            <a:r>
              <a:rPr lang="en-US" b="1"/>
              <a:t> </a:t>
            </a:r>
            <a:r>
              <a:rPr lang="en-US" b="1" u="sng"/>
              <a:t>Maintenance, repair, and replacement of connectors, including hotline clamps </a:t>
            </a:r>
          </a:p>
          <a:p>
            <a:r>
              <a:rPr lang="en-US" b="1"/>
              <a:t>Volume vs 2022 Goal:</a:t>
            </a:r>
            <a:r>
              <a:rPr lang="en-US"/>
              <a:t> 576 of 1,650 hotline clamps (35%)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  <a:endParaRPr lang="en-US">
              <a:cs typeface="Calibri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2A108A2-17FB-47C4-943B-83D535786F4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48044" y="2773603"/>
            <a:ext cx="1333500" cy="10698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7.3.3.3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600">
                <a:cs typeface="Calibri"/>
              </a:rPr>
              <a:t>3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Miles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F50C0D-DA1D-443A-BCFB-6FAA4F53597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706678" y="2767376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5%</a:t>
            </a:r>
            <a:r>
              <a:rPr lang="en-US" b="1"/>
              <a:t> </a:t>
            </a:r>
            <a:r>
              <a:rPr lang="en-US" b="1" u="sng"/>
              <a:t>Covered conductor installation - Distribution OH Hardening</a:t>
            </a:r>
          </a:p>
          <a:p>
            <a:r>
              <a:rPr lang="en-US" b="1"/>
              <a:t>Volume vs 2022 Goal: </a:t>
            </a:r>
            <a:r>
              <a:rPr lang="en-US"/>
              <a:t>3</a:t>
            </a:r>
            <a:r>
              <a:rPr lang="en-US" b="1"/>
              <a:t> </a:t>
            </a:r>
            <a:r>
              <a:rPr lang="en-US"/>
              <a:t>of 60 miles covered conductor (5%)</a:t>
            </a:r>
            <a:endParaRPr lang="en-US">
              <a:cs typeface="Calibri"/>
            </a:endParaRPr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  <a:endParaRPr lang="en-US">
              <a:cs typeface="Calibri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687199B-4E72-4368-BA09-0F68BAFC662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48044" y="5037739"/>
            <a:ext cx="1333500" cy="10698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7.3.3.8.1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600"/>
              <a:t>3</a:t>
            </a:r>
          </a:p>
          <a:p>
            <a:pPr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Switches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BDF741-41E8-44C0-941C-4BC3C28BFAC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706678" y="5017586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30%</a:t>
            </a:r>
            <a:r>
              <a:rPr lang="en-US" b="1"/>
              <a:t> </a:t>
            </a:r>
            <a:r>
              <a:rPr lang="en-US" b="1" u="sng"/>
              <a:t>PSPS sectionalizing enhancements</a:t>
            </a:r>
          </a:p>
          <a:p>
            <a:r>
              <a:rPr lang="en-US" b="1"/>
              <a:t>Volume vs 2022 Goal:</a:t>
            </a:r>
            <a:r>
              <a:rPr lang="en-US"/>
              <a:t> 3 of 10 sectionalizing devices (30%)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9E40C4F-36B9-4781-B98A-3D88AE9223FF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254113" y="2773603"/>
            <a:ext cx="1333500" cy="10698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7.3.3.9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600"/>
              <a:t>0</a:t>
            </a:r>
          </a:p>
          <a:p>
            <a:pPr>
              <a:spcBef>
                <a:spcPts val="0"/>
              </a:spcBef>
            </a:pPr>
            <a:r>
              <a:rPr lang="en-US" sz="1600" b="0"/>
              <a:t> </a:t>
            </a:r>
            <a:r>
              <a:rPr lang="en-US" sz="1200" b="0"/>
              <a:t>Circuits</a:t>
            </a:r>
            <a:endParaRPr lang="en-US" b="0">
              <a:cs typeface="Calibri"/>
            </a:endParaRPr>
          </a:p>
          <a:p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37D2FA60-317B-4DDB-9999-CD0C1AB7DAF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7747779" y="2774304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0%</a:t>
            </a:r>
            <a:r>
              <a:rPr lang="en-US" b="1"/>
              <a:t> </a:t>
            </a:r>
            <a:r>
              <a:rPr lang="en-US" b="1" u="sng"/>
              <a:t>Installation of system automation equipment</a:t>
            </a:r>
          </a:p>
          <a:p>
            <a:r>
              <a:rPr lang="en-US" b="1"/>
              <a:t>Volume vs 2022 Goal:</a:t>
            </a:r>
            <a:r>
              <a:rPr lang="en-US"/>
              <a:t> 0 of 8 circuits enabled (0%)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Program on time and on target. 3 circuits planned for Q2.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65338BEF-C7E2-4DE0-B32D-8848AA2C7D2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261161" y="5037739"/>
            <a:ext cx="1333500" cy="10698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7.3.3.11.1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600"/>
              <a:t>8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Generators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C0C56E4-308C-40A3-8FA2-91427FDA7AA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747779" y="5017419"/>
            <a:ext cx="4297609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0%</a:t>
            </a:r>
            <a:r>
              <a:rPr lang="en-US" b="1"/>
              <a:t> </a:t>
            </a:r>
            <a:r>
              <a:rPr lang="en-US" b="1" u="sng"/>
              <a:t>Generator Grant Programs</a:t>
            </a:r>
          </a:p>
          <a:p>
            <a:r>
              <a:rPr lang="en-US" b="1"/>
              <a:t>Volume vs 2022 Goal:</a:t>
            </a:r>
            <a:r>
              <a:rPr lang="en-US"/>
              <a:t> 8 of 3,000 generators (0%)</a:t>
            </a:r>
            <a:endParaRPr lang="en-US" b="1">
              <a:cs typeface="Calibri" panose="020F0502020204030204"/>
            </a:endParaRPr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  <a:endParaRPr lang="en-US">
              <a:cs typeface="Calibri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16AAC6D-90E7-47D5-B003-61037B3759A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7.3.3 – Grid Design and System Hardening (1 of 2)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AF132C3-B5F5-41B2-9EDC-C3B1ABE68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7903" y="6381750"/>
            <a:ext cx="4295775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203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189A5-0F24-4039-97BB-86B0CA7DE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Q1 Activity Status vs 2022 Goals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49FCF-12AB-4816-89CB-0A3200475D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5998" y="1574025"/>
            <a:ext cx="1335024" cy="8412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7.3.3.11.2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46</a:t>
            </a:r>
            <a:endParaRPr lang="en-US" sz="32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Generators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532F76-772D-4D77-8134-5358662E83A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11047" y="1580390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11%</a:t>
            </a:r>
            <a:r>
              <a:rPr lang="en-US" b="1"/>
              <a:t> </a:t>
            </a:r>
            <a:r>
              <a:rPr lang="en-US" b="1" u="sng"/>
              <a:t>Standby power programs</a:t>
            </a:r>
          </a:p>
          <a:p>
            <a:r>
              <a:rPr lang="en-US" b="1"/>
              <a:t>Volume vs 2022 Goal: </a:t>
            </a:r>
            <a:r>
              <a:rPr lang="en-US"/>
              <a:t>46 of 412 generators (11%)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F09CCD7-27CC-42F3-A396-679C6AFF9C1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15236" y="3444159"/>
            <a:ext cx="1335024" cy="8412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7.3.3.16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9.91</a:t>
            </a:r>
            <a:endParaRPr lang="en-US" sz="32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  Miles 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D1E2711-59C9-4774-AD8E-07B8CCE7190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711047" y="3444159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15%</a:t>
            </a:r>
            <a:r>
              <a:rPr lang="en-US" b="1"/>
              <a:t> </a:t>
            </a:r>
            <a:r>
              <a:rPr lang="en-US" b="1" u="sng"/>
              <a:t>Undergrounding of electric lines and/or equipment</a:t>
            </a:r>
          </a:p>
          <a:p>
            <a:r>
              <a:rPr lang="en-US" b="1"/>
              <a:t>Volume vs 2022 Goal:</a:t>
            </a:r>
            <a:r>
              <a:rPr lang="en-US"/>
              <a:t> 9.91 of 65 miles UG (15%)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  <a:endParaRPr lang="en-US">
              <a:solidFill>
                <a:srgbClr val="FF0000"/>
              </a:solidFill>
              <a:highlight>
                <a:srgbClr val="FFFF00"/>
              </a:highlight>
              <a:cs typeface="Calibri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464B611-38C2-42E8-AEEA-D11D35861C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15236" y="5314116"/>
            <a:ext cx="1335024" cy="8412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7.3.3.17.2.1</a:t>
            </a:r>
          </a:p>
          <a:p>
            <a:pPr marL="0" marR="0" lvl="0" indent="0" algn="ctr" defTabSz="914400" rtl="0" eaLnBrk="1" fontAlgn="auto" latinLnBrk="0" hangingPunct="1">
              <a:lnSpc>
                <a:spcPct val="7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1.45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Miles</a:t>
            </a:r>
          </a:p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288966A-DB19-462F-A370-D76F44BB5D7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711047" y="5315583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8%</a:t>
            </a:r>
            <a:r>
              <a:rPr lang="en-US" b="1"/>
              <a:t> </a:t>
            </a:r>
            <a:r>
              <a:rPr lang="en-US" b="1" u="sng"/>
              <a:t>Overhead transmission fire hardening </a:t>
            </a:r>
          </a:p>
          <a:p>
            <a:r>
              <a:rPr lang="en-US" b="1"/>
              <a:t>Volume vs 2022 Goal:</a:t>
            </a:r>
            <a:r>
              <a:rPr lang="en-US"/>
              <a:t> 1.45 of 18.5 miles of OH miles hardened (8%), </a:t>
            </a:r>
            <a:endParaRPr lang="en-US" b="1">
              <a:cs typeface="Calibri" panose="020F0502020204030204"/>
            </a:endParaRPr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  <a:endParaRPr lang="en-US">
              <a:solidFill>
                <a:srgbClr val="FF0000"/>
              </a:solidFill>
              <a:ea typeface="+mn-lt"/>
              <a:cs typeface="+mn-lt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7927A86-7DB4-4564-82DC-3B99FA0F0AB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095233" y="3456098"/>
            <a:ext cx="1333501" cy="844181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7.3.3.18.1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2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 Base stations</a:t>
            </a:r>
            <a:endParaRPr lang="en-US" sz="1200" b="0">
              <a:cs typeface="Calibri"/>
            </a:endParaRPr>
          </a:p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BFC3895-D9B4-4983-B379-0345246C050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692762" y="3459031"/>
            <a:ext cx="4224528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8%</a:t>
            </a:r>
            <a:r>
              <a:rPr lang="en-US" b="1"/>
              <a:t> </a:t>
            </a:r>
            <a:r>
              <a:rPr lang="en-US" b="1" u="sng"/>
              <a:t>Distribution communications reliability improvements</a:t>
            </a:r>
          </a:p>
          <a:p>
            <a:r>
              <a:rPr lang="en-US" b="1"/>
              <a:t>Volume vs 2022 Goal:</a:t>
            </a:r>
            <a:r>
              <a:rPr lang="en-US"/>
              <a:t> 2 of 25 base stations (8%)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 Program on time and on target.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2A108A2-17FB-47C4-943B-83D535786F4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15236" y="2494798"/>
            <a:ext cx="1335024" cy="8412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7.3.3.11.3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200">
                <a:cs typeface="Calibri"/>
              </a:rPr>
              <a:t>0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Generators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F50C0D-DA1D-443A-BCFB-6FAA4F53597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711047" y="2509132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0%</a:t>
            </a:r>
            <a:r>
              <a:rPr lang="en-US" b="1"/>
              <a:t> </a:t>
            </a:r>
            <a:r>
              <a:rPr lang="en-US" b="1" u="sng"/>
              <a:t>Generator assistance programs</a:t>
            </a:r>
          </a:p>
          <a:p>
            <a:r>
              <a:rPr lang="en-US" b="1"/>
              <a:t>Volume vs 2022 Goal: </a:t>
            </a:r>
            <a:r>
              <a:rPr lang="en-US"/>
              <a:t>0 of 1250 generators (0%)</a:t>
            </a:r>
            <a:endParaRPr lang="en-US">
              <a:cs typeface="Calibri"/>
            </a:endParaRPr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687199B-4E72-4368-BA09-0F68BAFC662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15236" y="4378972"/>
            <a:ext cx="1335024" cy="8412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7.3.3.17.1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12.65</a:t>
            </a:r>
          </a:p>
          <a:p>
            <a:pPr>
              <a:spcBef>
                <a:spcPts val="0"/>
              </a:spcBef>
            </a:pPr>
            <a:r>
              <a:rPr lang="en-US" sz="1200" b="0"/>
              <a:t>Miles</a:t>
            </a:r>
          </a:p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2BDF741-41E8-44C0-941C-4BC3C28BFAC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711047" y="4381300"/>
            <a:ext cx="4224162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253%</a:t>
            </a:r>
            <a:r>
              <a:rPr lang="en-US" b="1"/>
              <a:t> </a:t>
            </a:r>
            <a:r>
              <a:rPr lang="en-US" b="1" u="sng"/>
              <a:t>Distribution overhead system hardening</a:t>
            </a:r>
          </a:p>
          <a:p>
            <a:r>
              <a:rPr lang="en-US" b="1"/>
              <a:t>Volume vs 2022 Goal:</a:t>
            </a:r>
            <a:r>
              <a:rPr lang="en-US"/>
              <a:t> 12.65 of 5 miles hardened (253%)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9E40C4F-36B9-4781-B98A-3D88AE9223FF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095232" y="2493966"/>
            <a:ext cx="1333500" cy="844180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7.3.3.17.2.3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0</a:t>
            </a:r>
          </a:p>
          <a:p>
            <a:pPr>
              <a:spcBef>
                <a:spcPts val="0"/>
              </a:spcBef>
            </a:pPr>
            <a:r>
              <a:rPr lang="en-US" sz="1200" b="0"/>
              <a:t>Miles</a:t>
            </a:r>
            <a:endParaRPr lang="en-US" sz="200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37D2FA60-317B-4DDB-9999-CD0C1AB7DAF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7692762" y="1572559"/>
            <a:ext cx="4224528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0%</a:t>
            </a:r>
            <a:r>
              <a:rPr lang="en-US" b="1"/>
              <a:t> </a:t>
            </a:r>
            <a:r>
              <a:rPr lang="en-US" b="1" u="sng"/>
              <a:t>Underground transmission fire hardening</a:t>
            </a:r>
          </a:p>
          <a:p>
            <a:r>
              <a:rPr lang="en-US" sz="1150" b="1"/>
              <a:t>Volume vs 2022 Goal: </a:t>
            </a:r>
            <a:r>
              <a:rPr lang="en-US" sz="1150"/>
              <a:t>0 of 5.5 miles hardened (0%)</a:t>
            </a:r>
            <a:endParaRPr lang="en-US" sz="1150">
              <a:ea typeface="+mn-lt"/>
              <a:cs typeface="+mn-lt"/>
            </a:endParaRPr>
          </a:p>
          <a:p>
            <a:r>
              <a:rPr lang="en-US" sz="1150" b="1"/>
              <a:t>Key Actions: </a:t>
            </a:r>
            <a:r>
              <a:rPr lang="en-US" sz="1100"/>
              <a:t>Program on time and on target.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65338BEF-C7E2-4DE0-B32D-8848AA2C7D25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095232" y="4378972"/>
            <a:ext cx="1333501" cy="841248"/>
          </a:xfr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/>
          <a:p>
            <a:r>
              <a:rPr lang="en-US"/>
              <a:t>7.3.3.18.2</a:t>
            </a:r>
          </a:p>
          <a:p>
            <a:pPr lvl="0"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341</a:t>
            </a:r>
          </a:p>
          <a:p>
            <a:pPr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Arrestors</a:t>
            </a:r>
            <a:endParaRPr lang="en-US" sz="1100" b="0"/>
          </a:p>
          <a:p>
            <a:endParaRPr lang="en-US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C0C56E4-308C-40A3-8FA2-91427FDA7AA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692762" y="4375130"/>
            <a:ext cx="4224528" cy="8412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18%</a:t>
            </a:r>
            <a:r>
              <a:rPr lang="en-US" b="1"/>
              <a:t> </a:t>
            </a:r>
            <a:r>
              <a:rPr lang="en-US" b="1" u="sng"/>
              <a:t>Lightning arrestor removal and replacement</a:t>
            </a:r>
          </a:p>
          <a:p>
            <a:r>
              <a:rPr lang="en-US" b="1"/>
              <a:t>Volume vs 2022 Goal:</a:t>
            </a:r>
            <a:r>
              <a:rPr lang="en-US"/>
              <a:t> 341 of 1,848 lightning arrestors replaced (18%)</a:t>
            </a:r>
            <a:endParaRPr lang="en-US" b="1">
              <a:cs typeface="Calibri" panose="020F0502020204030204"/>
            </a:endParaRPr>
          </a:p>
          <a:p>
            <a:r>
              <a:rPr lang="en-US" b="1"/>
              <a:t>Key Actions:</a:t>
            </a:r>
            <a:r>
              <a:rPr lang="en-US"/>
              <a:t>  Program on time and on target.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16AAC6D-90E7-47D5-B003-61037B3759A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58750" y="1075373"/>
            <a:ext cx="11907838" cy="390628"/>
          </a:xfrm>
        </p:spPr>
        <p:txBody>
          <a:bodyPr>
            <a:normAutofit fontScale="92500" lnSpcReduction="10000"/>
          </a:bodyPr>
          <a:lstStyle/>
          <a:p>
            <a:r>
              <a:rPr lang="en-US"/>
              <a:t>7.3.3 – Grid Design and System Hardening (2 of 2)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AACF4DFB-FB94-40D3-800D-9D36775243DC}"/>
              </a:ext>
            </a:extLst>
          </p:cNvPr>
          <p:cNvSpPr txBox="1">
            <a:spLocks/>
          </p:cNvSpPr>
          <p:nvPr/>
        </p:nvSpPr>
        <p:spPr>
          <a:xfrm>
            <a:off x="6095234" y="1571093"/>
            <a:ext cx="1333500" cy="844180"/>
          </a:xfrm>
          <a:prstGeom prst="rect">
            <a:avLst/>
          </a:prstGeo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7.3.3.17.2.2</a:t>
            </a:r>
          </a:p>
          <a:p>
            <a:pPr>
              <a:lnSpc>
                <a:spcPct val="70000"/>
              </a:lnSpc>
              <a:spcBef>
                <a:spcPts val="600"/>
              </a:spcBef>
              <a:defRPr/>
            </a:pPr>
            <a:r>
              <a:rPr lang="en-US" sz="3200">
                <a:solidFill>
                  <a:prstClr val="black"/>
                </a:solidFill>
                <a:latin typeface="Calibri" panose="020F0502020204030204"/>
              </a:rPr>
              <a:t>0</a:t>
            </a:r>
          </a:p>
          <a:p>
            <a:pPr>
              <a:spcBef>
                <a:spcPts val="0"/>
              </a:spcBef>
              <a:defRPr/>
            </a:pPr>
            <a:r>
              <a:rPr lang="en-US" sz="1200" b="0">
                <a:solidFill>
                  <a:prstClr val="black"/>
                </a:solidFill>
                <a:latin typeface="Calibri" panose="020F0502020204030204"/>
              </a:rPr>
              <a:t>Miles</a:t>
            </a:r>
          </a:p>
          <a:p>
            <a:endParaRPr lang="en-US"/>
          </a:p>
        </p:txBody>
      </p:sp>
      <p:sp>
        <p:nvSpPr>
          <p:cNvPr id="26" name="Text Placeholder 16">
            <a:extLst>
              <a:ext uri="{FF2B5EF4-FFF2-40B4-BE49-F238E27FC236}">
                <a16:creationId xmlns:a16="http://schemas.microsoft.com/office/drawing/2014/main" id="{590E3C7A-292B-4404-942E-0AE3712110F5}"/>
              </a:ext>
            </a:extLst>
          </p:cNvPr>
          <p:cNvSpPr txBox="1">
            <a:spLocks/>
          </p:cNvSpPr>
          <p:nvPr/>
        </p:nvSpPr>
        <p:spPr>
          <a:xfrm>
            <a:off x="7692762" y="2492642"/>
            <a:ext cx="4224528" cy="8412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0%</a:t>
            </a:r>
            <a:r>
              <a:rPr lang="en-US" b="1"/>
              <a:t> </a:t>
            </a:r>
            <a:r>
              <a:rPr lang="en-US" b="1" u="sng"/>
              <a:t>Overhead transmission fire hardening (Distribution Underbuilt) </a:t>
            </a:r>
          </a:p>
          <a:p>
            <a:r>
              <a:rPr lang="en-US" sz="1150" b="1"/>
              <a:t>Volume vs 2022 Goal: </a:t>
            </a:r>
            <a:r>
              <a:rPr lang="en-US" sz="1150"/>
              <a:t>0 of 7.6 miles hardened (0%)</a:t>
            </a:r>
            <a:endParaRPr lang="en-US" sz="1150">
              <a:ea typeface="+mn-lt"/>
              <a:cs typeface="+mn-lt"/>
            </a:endParaRPr>
          </a:p>
          <a:p>
            <a:r>
              <a:rPr lang="en-US" sz="1150" b="1"/>
              <a:t>Key Actions:</a:t>
            </a:r>
            <a:r>
              <a:rPr lang="en-US" sz="1100"/>
              <a:t> Program on time and on target.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27" name="Text Placeholder 17">
            <a:extLst>
              <a:ext uri="{FF2B5EF4-FFF2-40B4-BE49-F238E27FC236}">
                <a16:creationId xmlns:a16="http://schemas.microsoft.com/office/drawing/2014/main" id="{B708125C-B4DB-4531-A5AC-E0BAD0FD9135}"/>
              </a:ext>
            </a:extLst>
          </p:cNvPr>
          <p:cNvSpPr txBox="1">
            <a:spLocks/>
          </p:cNvSpPr>
          <p:nvPr/>
        </p:nvSpPr>
        <p:spPr>
          <a:xfrm>
            <a:off x="6095232" y="5315815"/>
            <a:ext cx="1333501" cy="841248"/>
          </a:xfrm>
          <a:prstGeom prst="rect">
            <a:avLst/>
          </a:prstGeom>
          <a:solidFill>
            <a:srgbClr val="92D050"/>
          </a:solidFill>
        </p:spPr>
        <p:txBody>
          <a:bodyPr vert="horz" wrap="none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7.3.3.18.3</a:t>
            </a:r>
          </a:p>
          <a:p>
            <a:pPr>
              <a:lnSpc>
                <a:spcPct val="70000"/>
              </a:lnSpc>
              <a:spcBef>
                <a:spcPts val="600"/>
              </a:spcBef>
            </a:pPr>
            <a:r>
              <a:rPr lang="en-US" sz="3200"/>
              <a:t>205</a:t>
            </a:r>
          </a:p>
          <a:p>
            <a:pPr>
              <a:spcBef>
                <a:spcPts val="0"/>
              </a:spcBef>
            </a:pPr>
            <a:r>
              <a:rPr lang="en-US" b="0"/>
              <a:t> </a:t>
            </a:r>
            <a:r>
              <a:rPr lang="en-US" sz="1200" b="0"/>
              <a:t>Poles</a:t>
            </a:r>
            <a:endParaRPr lang="en-US" sz="1100" b="0"/>
          </a:p>
          <a:p>
            <a:endParaRPr lang="en-US"/>
          </a:p>
        </p:txBody>
      </p:sp>
      <p:sp>
        <p:nvSpPr>
          <p:cNvPr id="28" name="Text Placeholder 18">
            <a:extLst>
              <a:ext uri="{FF2B5EF4-FFF2-40B4-BE49-F238E27FC236}">
                <a16:creationId xmlns:a16="http://schemas.microsoft.com/office/drawing/2014/main" id="{724D3F51-A828-4E14-A443-B3014620CB58}"/>
              </a:ext>
            </a:extLst>
          </p:cNvPr>
          <p:cNvSpPr txBox="1">
            <a:spLocks/>
          </p:cNvSpPr>
          <p:nvPr/>
        </p:nvSpPr>
        <p:spPr>
          <a:xfrm>
            <a:off x="7692762" y="5311183"/>
            <a:ext cx="4224528" cy="84418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24%</a:t>
            </a:r>
            <a:r>
              <a:rPr lang="en-US" b="1"/>
              <a:t> </a:t>
            </a:r>
            <a:r>
              <a:rPr lang="en-US" b="1" u="sng"/>
              <a:t>Avian mitigation</a:t>
            </a:r>
          </a:p>
          <a:p>
            <a:r>
              <a:rPr lang="en-US" b="1"/>
              <a:t>Volume vs 2022 Goal:</a:t>
            </a:r>
            <a:r>
              <a:rPr lang="en-US"/>
              <a:t> 205 of 874 poles (24%)</a:t>
            </a:r>
            <a:endParaRPr lang="en-US" b="1">
              <a:cs typeface="Calibri" panose="020F0502020204030204"/>
            </a:endParaRPr>
          </a:p>
          <a:p>
            <a:r>
              <a:rPr lang="en-US" b="1"/>
              <a:t>Key Actions:</a:t>
            </a:r>
            <a:r>
              <a:rPr lang="en-US"/>
              <a:t>  Program on time and on target.</a:t>
            </a:r>
            <a:endParaRPr lang="en-US">
              <a:solidFill>
                <a:srgbClr val="FF0000"/>
              </a:solidFill>
              <a:cs typeface="Calibri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A60E1AF-1BAE-455A-A98C-D96F2B9212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732" y="6381750"/>
            <a:ext cx="4295775" cy="476250"/>
          </a:xfrm>
          <a:prstGeom prst="rect">
            <a:avLst/>
          </a:prstGeom>
        </p:spPr>
      </p:pic>
      <p:sp>
        <p:nvSpPr>
          <p:cNvPr id="29" name="Slide Number Placeholder 2">
            <a:extLst>
              <a:ext uri="{FF2B5EF4-FFF2-40B4-BE49-F238E27FC236}">
                <a16:creationId xmlns:a16="http://schemas.microsoft.com/office/drawing/2014/main" id="{5274F6E3-9881-4755-9DBF-D5A89F2F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27470"/>
            <a:ext cx="3402435" cy="365125"/>
          </a:xfrm>
        </p:spPr>
        <p:txBody>
          <a:bodyPr/>
          <a:lstStyle/>
          <a:p>
            <a:fld id="{8325A51C-C961-430C-9B62-7862ED08019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869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189A5-0F24-4039-97BB-86B0CA7DE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Q1 Activity Status vs 2022 Goals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49FCF-12AB-4816-89CB-0A3200475D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45651" y="1560602"/>
            <a:ext cx="1333500" cy="1069848"/>
          </a:xfr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/>
          <a:p>
            <a:r>
              <a:rPr lang="en-US"/>
              <a:t>7.3.4.1</a:t>
            </a:r>
          </a:p>
          <a:p>
            <a:pPr lvl="0">
              <a:lnSpc>
                <a:spcPct val="70000"/>
              </a:lnSpc>
              <a:spcBef>
                <a:spcPts val="800"/>
              </a:spcBef>
            </a:pPr>
            <a:r>
              <a:rPr lang="en-US" sz="3600"/>
              <a:t>9,639</a:t>
            </a:r>
            <a:endParaRPr lang="en-US" sz="3600">
              <a:cs typeface="Calibri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532F76-772D-4D77-8134-5358662E83A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87826" y="1565842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53%</a:t>
            </a:r>
            <a:r>
              <a:rPr lang="en-US" b="1"/>
              <a:t> </a:t>
            </a:r>
            <a:r>
              <a:rPr lang="en-US" b="1" u="sng"/>
              <a:t>CMP HFTD Inspections - 5 Year Detailed</a:t>
            </a:r>
          </a:p>
          <a:p>
            <a:r>
              <a:rPr lang="en-US" b="1"/>
              <a:t>Volume vs 2022 Goal:</a:t>
            </a:r>
            <a:r>
              <a:rPr lang="en-US"/>
              <a:t> 9,639 of 18,177 inspections (53%)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</a:p>
        </p:txBody>
      </p:sp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5DF7AB93-3B4E-48FD-9204-1F07CC4CA8F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646850" y="1565474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38%</a:t>
            </a:r>
            <a:r>
              <a:rPr lang="en-US" b="1"/>
              <a:t> </a:t>
            </a:r>
            <a:r>
              <a:rPr lang="en-US" b="1" u="sng"/>
              <a:t>CMP HFTD Inspections - Wood Pole Intrusive</a:t>
            </a:r>
          </a:p>
          <a:p>
            <a:r>
              <a:rPr lang="en-US" b="1"/>
              <a:t>Volume vs 2022 Goal:</a:t>
            </a:r>
            <a:r>
              <a:rPr lang="en-US"/>
              <a:t> 135 of 350 inspections (38%)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</a:p>
        </p:txBody>
      </p:sp>
      <p:sp>
        <p:nvSpPr>
          <p:cNvPr id="50" name="Text Placeholder 49">
            <a:extLst>
              <a:ext uri="{FF2B5EF4-FFF2-40B4-BE49-F238E27FC236}">
                <a16:creationId xmlns:a16="http://schemas.microsoft.com/office/drawing/2014/main" id="{648369A2-71AE-4881-B71B-F3DC8641AB9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646850" y="3805059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52%</a:t>
            </a:r>
            <a:r>
              <a:rPr lang="en-US" b="1"/>
              <a:t> </a:t>
            </a:r>
            <a:r>
              <a:rPr lang="en-US" b="1" u="sng"/>
              <a:t>Drone assessments of distribution infrastructure</a:t>
            </a:r>
          </a:p>
          <a:p>
            <a:r>
              <a:rPr lang="en-US" b="1"/>
              <a:t>Volume vs 2022 Goal:</a:t>
            </a:r>
            <a:r>
              <a:rPr lang="en-US"/>
              <a:t> 11,441 of 22,000 inspections (52%)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</a:p>
          <a:p>
            <a:endParaRPr lang="en-US"/>
          </a:p>
        </p:txBody>
      </p:sp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FE3205EC-5A10-4E55-9B91-DE6EC8559F0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687826" y="4939813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0%</a:t>
            </a:r>
            <a:r>
              <a:rPr lang="en-US" b="1"/>
              <a:t> </a:t>
            </a:r>
            <a:r>
              <a:rPr lang="en-US" b="1" u="sng"/>
              <a:t>Transmission Infrared Inspections</a:t>
            </a:r>
          </a:p>
          <a:p>
            <a:r>
              <a:rPr lang="en-US" b="1"/>
              <a:t>Volume vs 2022 Goal:</a:t>
            </a:r>
            <a:r>
              <a:rPr lang="en-US"/>
              <a:t> 0 of 6,154 inspections (0%)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</a:t>
            </a:r>
            <a:r>
              <a:rPr lang="en-US">
                <a:ea typeface="+mn-lt"/>
                <a:cs typeface="+mn-lt"/>
              </a:rPr>
              <a:t>Program will begin in July per schedule.</a:t>
            </a:r>
            <a:endParaRPr lang="en-US"/>
          </a:p>
        </p:txBody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A53BBB91-AA0F-487A-86B1-32E8A2E085B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7646850" y="2705398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101%</a:t>
            </a:r>
            <a:r>
              <a:rPr lang="en-US" b="1"/>
              <a:t> </a:t>
            </a:r>
            <a:r>
              <a:rPr lang="fr-FR" b="1" u="sng"/>
              <a:t>HFTD Tier 3 distribution pole inspections </a:t>
            </a:r>
            <a:endParaRPr lang="en-US" b="1" u="sng"/>
          </a:p>
          <a:p>
            <a:r>
              <a:rPr lang="en-US" b="1"/>
              <a:t>Volume vs 2022 Goal:</a:t>
            </a:r>
            <a:r>
              <a:rPr lang="en-US"/>
              <a:t> 12,404 of 12,286 inspections (101%)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</a:p>
          <a:p>
            <a:endParaRPr lang="en-US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16AAC6D-90E7-47D5-B003-61037B3759A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7.3.4 – Asset Management and Inspections (1 of 2)</a:t>
            </a:r>
          </a:p>
        </p:txBody>
      </p:sp>
      <p:sp>
        <p:nvSpPr>
          <p:cNvPr id="64" name="Text Placeholder 3">
            <a:extLst>
              <a:ext uri="{FF2B5EF4-FFF2-40B4-BE49-F238E27FC236}">
                <a16:creationId xmlns:a16="http://schemas.microsoft.com/office/drawing/2014/main" id="{138895FB-23CB-4556-ACF1-9B391885F51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51960" y="3809680"/>
            <a:ext cx="1333500" cy="1069848"/>
          </a:xfr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/>
          <a:p>
            <a:r>
              <a:rPr lang="en-US"/>
              <a:t>7.3.4.4</a:t>
            </a:r>
          </a:p>
          <a:p>
            <a:pPr lvl="0">
              <a:lnSpc>
                <a:spcPct val="70000"/>
              </a:lnSpc>
              <a:spcBef>
                <a:spcPts val="800"/>
              </a:spcBef>
            </a:pPr>
            <a:r>
              <a:rPr lang="en-US" sz="3600"/>
              <a:t>3,820</a:t>
            </a:r>
            <a:endParaRPr lang="en-US" sz="900">
              <a:cs typeface="Calibri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66" name="Text Placeholder 3">
            <a:extLst>
              <a:ext uri="{FF2B5EF4-FFF2-40B4-BE49-F238E27FC236}">
                <a16:creationId xmlns:a16="http://schemas.microsoft.com/office/drawing/2014/main" id="{912B798A-012D-49D5-AF88-1287F4C3FAC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096000" y="3805575"/>
            <a:ext cx="1333500" cy="1069848"/>
          </a:xfr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/>
          <a:p>
            <a:r>
              <a:rPr lang="en-US"/>
              <a:t>7.3.4.9.2</a:t>
            </a:r>
          </a:p>
          <a:p>
            <a:pPr lvl="0">
              <a:lnSpc>
                <a:spcPct val="70000"/>
              </a:lnSpc>
              <a:spcBef>
                <a:spcPts val="800"/>
              </a:spcBef>
            </a:pPr>
            <a:r>
              <a:rPr lang="en-US" sz="3600">
                <a:cs typeface="Calibri"/>
              </a:rPr>
              <a:t>11,441</a:t>
            </a: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67" name="Text Placeholder 3">
            <a:extLst>
              <a:ext uri="{FF2B5EF4-FFF2-40B4-BE49-F238E27FC236}">
                <a16:creationId xmlns:a16="http://schemas.microsoft.com/office/drawing/2014/main" id="{47A28B9C-7C8C-4574-85D8-87C16D9C456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51960" y="4937136"/>
            <a:ext cx="1333500" cy="1069848"/>
          </a:xfrm>
          <a:noFill/>
          <a:ln>
            <a:solidFill>
              <a:schemeClr val="tx1"/>
            </a:solidFill>
          </a:ln>
        </p:spPr>
        <p:txBody>
          <a:bodyPr vert="horz" lIns="0" tIns="27432" rIns="0" bIns="0" rtlCol="0" anchor="t">
            <a:noAutofit/>
          </a:bodyPr>
          <a:lstStyle/>
          <a:p>
            <a:r>
              <a:rPr lang="en-US"/>
              <a:t>7.3.4.5</a:t>
            </a:r>
          </a:p>
          <a:p>
            <a:pPr lvl="0">
              <a:lnSpc>
                <a:spcPct val="70000"/>
              </a:lnSpc>
              <a:spcBef>
                <a:spcPts val="800"/>
              </a:spcBef>
            </a:pPr>
            <a:r>
              <a:rPr lang="en-US" sz="3600">
                <a:cs typeface="Calibri"/>
              </a:rPr>
              <a:t>0</a:t>
            </a: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68" name="Text Placeholder 3">
            <a:extLst>
              <a:ext uri="{FF2B5EF4-FFF2-40B4-BE49-F238E27FC236}">
                <a16:creationId xmlns:a16="http://schemas.microsoft.com/office/drawing/2014/main" id="{AF0659FF-165F-4051-BDFE-022BA993F760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096000" y="2682224"/>
            <a:ext cx="1333500" cy="1069848"/>
          </a:xfr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/>
          <a:p>
            <a:r>
              <a:rPr lang="en-US"/>
              <a:t>7.3.4.9.1</a:t>
            </a:r>
          </a:p>
          <a:p>
            <a:pPr lvl="0">
              <a:lnSpc>
                <a:spcPct val="70000"/>
              </a:lnSpc>
              <a:spcBef>
                <a:spcPts val="800"/>
              </a:spcBef>
            </a:pPr>
            <a:r>
              <a:rPr lang="en-US" sz="3600"/>
              <a:t>12,404</a:t>
            </a:r>
            <a:endParaRPr lang="en-US" sz="3600">
              <a:cs typeface="Calibri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25" name="Text Placeholder 49">
            <a:extLst>
              <a:ext uri="{FF2B5EF4-FFF2-40B4-BE49-F238E27FC236}">
                <a16:creationId xmlns:a16="http://schemas.microsoft.com/office/drawing/2014/main" id="{E893FBEC-AD8E-4417-9ECF-7C74158688D2}"/>
              </a:ext>
            </a:extLst>
          </p:cNvPr>
          <p:cNvSpPr txBox="1">
            <a:spLocks/>
          </p:cNvSpPr>
          <p:nvPr/>
        </p:nvSpPr>
        <p:spPr>
          <a:xfrm>
            <a:off x="7646850" y="4934533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94%</a:t>
            </a:r>
            <a:r>
              <a:rPr lang="en-US" b="1"/>
              <a:t> </a:t>
            </a:r>
            <a:r>
              <a:rPr lang="en-US" b="1" u="sng"/>
              <a:t>Drone assessment of transmission </a:t>
            </a:r>
          </a:p>
          <a:p>
            <a:r>
              <a:rPr lang="en-US" b="1"/>
              <a:t>Volume vs 2022 Goal:</a:t>
            </a:r>
            <a:r>
              <a:rPr lang="en-US"/>
              <a:t> 468 of 500 inspections (94%)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</a:p>
          <a:p>
            <a:endParaRPr lang="en-US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4A598065-E1FB-43E6-BA2F-978158764CE4}"/>
              </a:ext>
            </a:extLst>
          </p:cNvPr>
          <p:cNvSpPr txBox="1">
            <a:spLocks/>
          </p:cNvSpPr>
          <p:nvPr/>
        </p:nvSpPr>
        <p:spPr>
          <a:xfrm>
            <a:off x="6096000" y="4934533"/>
            <a:ext cx="1333500" cy="1069848"/>
          </a:xfrm>
          <a:prstGeom prst="rect">
            <a:avLst/>
          </a:prstGeo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7.3.4.10.1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600"/>
              <a:t>468</a:t>
            </a:r>
            <a:endParaRPr lang="en-US" sz="36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4339C221-2B90-4470-823E-E0AF94A1C2F2}"/>
              </a:ext>
            </a:extLst>
          </p:cNvPr>
          <p:cNvSpPr txBox="1">
            <a:spLocks/>
          </p:cNvSpPr>
          <p:nvPr/>
        </p:nvSpPr>
        <p:spPr>
          <a:xfrm>
            <a:off x="251959" y="2682224"/>
            <a:ext cx="1333500" cy="1069848"/>
          </a:xfrm>
          <a:prstGeom prst="rect">
            <a:avLst/>
          </a:prstGeo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7.3.4.2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600"/>
              <a:t>531</a:t>
            </a:r>
            <a:endParaRPr lang="en-US" sz="36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C1CC125E-1554-4EAF-9212-08B5148D5B75}"/>
              </a:ext>
            </a:extLst>
          </p:cNvPr>
          <p:cNvSpPr txBox="1">
            <a:spLocks/>
          </p:cNvSpPr>
          <p:nvPr/>
        </p:nvSpPr>
        <p:spPr>
          <a:xfrm>
            <a:off x="6096000" y="1561181"/>
            <a:ext cx="1333500" cy="1069848"/>
          </a:xfrm>
          <a:prstGeom prst="rect">
            <a:avLst/>
          </a:prstGeo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7.3.4.6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600"/>
              <a:t>135</a:t>
            </a:r>
            <a:endParaRPr lang="en-US" sz="36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23" name="Text Placeholder 45">
            <a:extLst>
              <a:ext uri="{FF2B5EF4-FFF2-40B4-BE49-F238E27FC236}">
                <a16:creationId xmlns:a16="http://schemas.microsoft.com/office/drawing/2014/main" id="{9DC5B48F-00B4-4A65-9A4F-52FEC628CE4E}"/>
              </a:ext>
            </a:extLst>
          </p:cNvPr>
          <p:cNvSpPr txBox="1">
            <a:spLocks/>
          </p:cNvSpPr>
          <p:nvPr/>
        </p:nvSpPr>
        <p:spPr>
          <a:xfrm>
            <a:off x="1736983" y="2683571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25%</a:t>
            </a:r>
            <a:r>
              <a:rPr lang="en-US" b="1"/>
              <a:t> </a:t>
            </a:r>
            <a:r>
              <a:rPr lang="en-US" b="1" u="sng"/>
              <a:t>Transmission Inspections – Detailed</a:t>
            </a:r>
          </a:p>
          <a:p>
            <a:r>
              <a:rPr lang="en-US" b="1"/>
              <a:t>Volume vs 2022 Goal:</a:t>
            </a:r>
            <a:r>
              <a:rPr lang="en-US"/>
              <a:t> 531 of 2,087 inspections (25%)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</a:p>
        </p:txBody>
      </p:sp>
      <p:sp>
        <p:nvSpPr>
          <p:cNvPr id="24" name="Text Placeholder 45">
            <a:extLst>
              <a:ext uri="{FF2B5EF4-FFF2-40B4-BE49-F238E27FC236}">
                <a16:creationId xmlns:a16="http://schemas.microsoft.com/office/drawing/2014/main" id="{D74CD29A-6D50-486F-9B6D-E0BB5922A4D5}"/>
              </a:ext>
            </a:extLst>
          </p:cNvPr>
          <p:cNvSpPr txBox="1">
            <a:spLocks/>
          </p:cNvSpPr>
          <p:nvPr/>
        </p:nvSpPr>
        <p:spPr>
          <a:xfrm>
            <a:off x="1710596" y="3829577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31%</a:t>
            </a:r>
            <a:r>
              <a:rPr lang="en-US" b="1"/>
              <a:t> </a:t>
            </a:r>
            <a:r>
              <a:rPr lang="en-US" b="1" u="sng"/>
              <a:t>Distribution Infrared Inspections</a:t>
            </a:r>
          </a:p>
          <a:p>
            <a:r>
              <a:rPr lang="en-US" b="1"/>
              <a:t>Volume vs 2022 Goal:</a:t>
            </a:r>
            <a:r>
              <a:rPr lang="en-US"/>
              <a:t> 3,820 of 12,000 inspections (31%)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 Program on time and on target.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C47921-CBB2-4921-B78A-CCFCE34662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7599" y="6381750"/>
            <a:ext cx="4295775" cy="476250"/>
          </a:xfrm>
          <a:prstGeom prst="rect">
            <a:avLst/>
          </a:prstGeom>
        </p:spPr>
      </p:pic>
      <p:sp>
        <p:nvSpPr>
          <p:cNvPr id="27" name="Slide Number Placeholder 2">
            <a:extLst>
              <a:ext uri="{FF2B5EF4-FFF2-40B4-BE49-F238E27FC236}">
                <a16:creationId xmlns:a16="http://schemas.microsoft.com/office/drawing/2014/main" id="{A03D6DC6-9BE1-4F94-A0D0-E3EA8E026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27470"/>
            <a:ext cx="3402435" cy="365125"/>
          </a:xfrm>
        </p:spPr>
        <p:txBody>
          <a:bodyPr/>
          <a:lstStyle/>
          <a:p>
            <a:fld id="{8325A51C-C961-430C-9B62-7862ED08019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878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189A5-0F24-4039-97BB-86B0CA7DE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Q1 Activity Status vs 2022 Goals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16AAC6D-90E7-47D5-B003-61037B3759A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7.3.4 – Asset Management and Inspections (2 of 2)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5F7F9231-A0E3-4540-9699-8C2D45AAC2A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112669" y="2822928"/>
            <a:ext cx="1333500" cy="1069848"/>
          </a:xfr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/>
          <a:p>
            <a:r>
              <a:rPr lang="en-US"/>
              <a:t>7.3.4.15</a:t>
            </a:r>
          </a:p>
          <a:p>
            <a:pPr lvl="0">
              <a:lnSpc>
                <a:spcPct val="70000"/>
              </a:lnSpc>
              <a:spcBef>
                <a:spcPts val="800"/>
              </a:spcBef>
            </a:pPr>
            <a:r>
              <a:rPr lang="en-US" sz="3600"/>
              <a:t>91</a:t>
            </a:r>
            <a:endParaRPr lang="en-US" sz="3600">
              <a:cs typeface="Calibri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40" name="Text Placeholder 53">
            <a:extLst>
              <a:ext uri="{FF2B5EF4-FFF2-40B4-BE49-F238E27FC236}">
                <a16:creationId xmlns:a16="http://schemas.microsoft.com/office/drawing/2014/main" id="{CB709979-CFDB-4924-BB7B-327695FE285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636878" y="2822928"/>
            <a:ext cx="4224338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27%</a:t>
            </a:r>
            <a:r>
              <a:rPr lang="en-US" b="1"/>
              <a:t> </a:t>
            </a:r>
            <a:r>
              <a:rPr lang="en-US" b="1" u="sng"/>
              <a:t>Substation inspections</a:t>
            </a:r>
          </a:p>
          <a:p>
            <a:r>
              <a:rPr lang="en-US" b="1"/>
              <a:t>Volume vs 2022 Goal:</a:t>
            </a:r>
            <a:r>
              <a:rPr lang="en-US"/>
              <a:t> 91 of 330 inspections (27%)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</a:p>
          <a:p>
            <a:endParaRPr lang="en-US"/>
          </a:p>
        </p:txBody>
      </p:sp>
      <p:sp>
        <p:nvSpPr>
          <p:cNvPr id="21" name="Slide Number Placeholder 2">
            <a:extLst>
              <a:ext uri="{FF2B5EF4-FFF2-40B4-BE49-F238E27FC236}">
                <a16:creationId xmlns:a16="http://schemas.microsoft.com/office/drawing/2014/main" id="{BD4CE445-A508-49D4-BB68-EB05F826B8E1}"/>
              </a:ext>
            </a:extLst>
          </p:cNvPr>
          <p:cNvSpPr txBox="1">
            <a:spLocks/>
          </p:cNvSpPr>
          <p:nvPr/>
        </p:nvSpPr>
        <p:spPr>
          <a:xfrm>
            <a:off x="5935661" y="7703247"/>
            <a:ext cx="3402435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325A51C-C961-430C-9B62-7862ED08019D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23" name="Text Placeholder 51">
            <a:extLst>
              <a:ext uri="{FF2B5EF4-FFF2-40B4-BE49-F238E27FC236}">
                <a16:creationId xmlns:a16="http://schemas.microsoft.com/office/drawing/2014/main" id="{D5148F7B-67C0-4B6A-A45D-98AF96283872}"/>
              </a:ext>
            </a:extLst>
          </p:cNvPr>
          <p:cNvSpPr txBox="1">
            <a:spLocks/>
          </p:cNvSpPr>
          <p:nvPr/>
        </p:nvSpPr>
        <p:spPr>
          <a:xfrm>
            <a:off x="7637054" y="1618419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31%</a:t>
            </a:r>
            <a:r>
              <a:rPr lang="en-US" b="1"/>
              <a:t> </a:t>
            </a:r>
            <a:r>
              <a:rPr lang="en-US" b="1" u="sng"/>
              <a:t>Patrol inspections of transmission electric lines and equipment </a:t>
            </a:r>
          </a:p>
          <a:p>
            <a:r>
              <a:rPr lang="en-US" b="1"/>
              <a:t>Volume vs 2022 Goal:</a:t>
            </a:r>
            <a:r>
              <a:rPr lang="en-US"/>
              <a:t> 1,962 of 6,312 inspections (31%)</a:t>
            </a:r>
            <a:endParaRPr lang="en-US" b="1"/>
          </a:p>
          <a:p>
            <a:r>
              <a:rPr lang="en-US" sz="1100" b="1"/>
              <a:t>Key Actions:</a:t>
            </a:r>
            <a:r>
              <a:rPr lang="en-US"/>
              <a:t> Program on time and on target.</a:t>
            </a:r>
            <a:endParaRPr lang="en-US" sz="1100">
              <a:ea typeface="+mn-lt"/>
              <a:cs typeface="+mn-lt"/>
            </a:endParaRPr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DE874F8B-FA09-4B94-974D-89AF0BFBDEF4}"/>
              </a:ext>
            </a:extLst>
          </p:cNvPr>
          <p:cNvSpPr txBox="1">
            <a:spLocks/>
          </p:cNvSpPr>
          <p:nvPr/>
        </p:nvSpPr>
        <p:spPr>
          <a:xfrm>
            <a:off x="249756" y="2825642"/>
            <a:ext cx="1333500" cy="1069848"/>
          </a:xfrm>
          <a:prstGeom prst="rect">
            <a:avLst/>
          </a:prstGeo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7.3.4.11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600"/>
              <a:t>37,567</a:t>
            </a:r>
            <a:endParaRPr lang="en-US" sz="36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050" b="0"/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5A2C84A2-17FF-4818-8AE8-CF3DCF087181}"/>
              </a:ext>
            </a:extLst>
          </p:cNvPr>
          <p:cNvSpPr txBox="1">
            <a:spLocks/>
          </p:cNvSpPr>
          <p:nvPr/>
        </p:nvSpPr>
        <p:spPr>
          <a:xfrm>
            <a:off x="249756" y="1618419"/>
            <a:ext cx="1333500" cy="10698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horz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7.3.4.10.2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600"/>
              <a:t>0</a:t>
            </a:r>
            <a:endParaRPr lang="en-US" sz="36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32" name="Text Placeholder 49">
            <a:extLst>
              <a:ext uri="{FF2B5EF4-FFF2-40B4-BE49-F238E27FC236}">
                <a16:creationId xmlns:a16="http://schemas.microsoft.com/office/drawing/2014/main" id="{085D676D-80E1-4547-B339-201160165FA9}"/>
              </a:ext>
            </a:extLst>
          </p:cNvPr>
          <p:cNvSpPr txBox="1">
            <a:spLocks/>
          </p:cNvSpPr>
          <p:nvPr/>
        </p:nvSpPr>
        <p:spPr>
          <a:xfrm>
            <a:off x="1796944" y="1618419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0%</a:t>
            </a:r>
            <a:r>
              <a:rPr lang="en-US" b="1"/>
              <a:t> </a:t>
            </a:r>
            <a:r>
              <a:rPr lang="en-US" b="1" u="sng"/>
              <a:t>Additional Transmission Aerial 69kV Tier 3 Visual Inspection</a:t>
            </a:r>
          </a:p>
          <a:p>
            <a:r>
              <a:rPr lang="en-US" b="1"/>
              <a:t>Volume vs 2022 Goal:</a:t>
            </a:r>
            <a:r>
              <a:rPr lang="en-US"/>
              <a:t> 0 of 1,654 inspections (0%)</a:t>
            </a:r>
            <a:endParaRPr lang="en-US" b="1"/>
          </a:p>
          <a:p>
            <a:r>
              <a:rPr lang="en-US" b="1"/>
              <a:t>Key Actions: </a:t>
            </a:r>
            <a:r>
              <a:rPr lang="en-US"/>
              <a:t>Program will begin in August per schedule.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id="{0BE42F61-23F7-41EC-90EB-0F7CE96000E9}"/>
              </a:ext>
            </a:extLst>
          </p:cNvPr>
          <p:cNvSpPr txBox="1">
            <a:spLocks/>
          </p:cNvSpPr>
          <p:nvPr/>
        </p:nvSpPr>
        <p:spPr>
          <a:xfrm>
            <a:off x="6112669" y="1614796"/>
            <a:ext cx="1333500" cy="1069848"/>
          </a:xfrm>
          <a:prstGeom prst="rect">
            <a:avLst/>
          </a:prstGeo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7.3.4.12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600"/>
              <a:t>1,962</a:t>
            </a:r>
            <a:endParaRPr lang="en-US" sz="36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Inspections</a:t>
            </a:r>
            <a:endParaRPr lang="en-US" sz="1100" b="0"/>
          </a:p>
        </p:txBody>
      </p:sp>
      <p:sp>
        <p:nvSpPr>
          <p:cNvPr id="35" name="Text Placeholder 47">
            <a:extLst>
              <a:ext uri="{FF2B5EF4-FFF2-40B4-BE49-F238E27FC236}">
                <a16:creationId xmlns:a16="http://schemas.microsoft.com/office/drawing/2014/main" id="{D7DBE363-F92D-4AD2-9FE2-4823343A916A}"/>
              </a:ext>
            </a:extLst>
          </p:cNvPr>
          <p:cNvSpPr txBox="1">
            <a:spLocks/>
          </p:cNvSpPr>
          <p:nvPr/>
        </p:nvSpPr>
        <p:spPr>
          <a:xfrm>
            <a:off x="1794649" y="2822928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43%</a:t>
            </a:r>
            <a:r>
              <a:rPr lang="en-US" b="1"/>
              <a:t> </a:t>
            </a:r>
            <a:r>
              <a:rPr lang="en-US" b="1" u="sng"/>
              <a:t>Patrol inspections of distribution electric lines and equipment</a:t>
            </a:r>
          </a:p>
          <a:p>
            <a:r>
              <a:rPr lang="en-US" b="1"/>
              <a:t>Volume vs 2022 Goal:</a:t>
            </a:r>
            <a:r>
              <a:rPr lang="en-US"/>
              <a:t> 37,567 of 86,490 inspections (43%)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</a:p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24350E-B5D2-42E6-83D4-0B2DE9688A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781" y="6381750"/>
            <a:ext cx="4295775" cy="476250"/>
          </a:xfrm>
          <a:prstGeom prst="rect">
            <a:avLst/>
          </a:prstGeom>
        </p:spPr>
      </p:pic>
      <p:sp>
        <p:nvSpPr>
          <p:cNvPr id="15" name="Slide Number Placeholder 2">
            <a:extLst>
              <a:ext uri="{FF2B5EF4-FFF2-40B4-BE49-F238E27FC236}">
                <a16:creationId xmlns:a16="http://schemas.microsoft.com/office/drawing/2014/main" id="{3715D450-736F-469F-9AC1-F0DA458FE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27470"/>
            <a:ext cx="3402435" cy="365125"/>
          </a:xfrm>
        </p:spPr>
        <p:txBody>
          <a:bodyPr/>
          <a:lstStyle/>
          <a:p>
            <a:fld id="{8325A51C-C961-430C-9B62-7862ED08019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8299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189A5-0F24-4039-97BB-86B0CA7DE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Q1 Activity Status vs 2022 Goals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95F4D20-3D93-4900-BD82-6BFF8BF4F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5A51C-C961-430C-9B62-7862ED08019D}" type="slidenum">
              <a:rPr lang="en-US" smtClean="0"/>
              <a:t>8</a:t>
            </a:fld>
            <a:endParaRPr lang="en-US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16AAC6D-90E7-47D5-B003-61037B3759A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7.3.5 – Vegetation Management and Inspections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85F24985-E4E2-4E99-BD95-FF9B4102BEF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11049" y="1620338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25%</a:t>
            </a:r>
            <a:r>
              <a:rPr lang="en-US" b="1"/>
              <a:t> </a:t>
            </a:r>
            <a:r>
              <a:rPr lang="en-US" b="1" u="sng"/>
              <a:t>Detailed inspections of vegetation around distribution electric lines and equipment </a:t>
            </a:r>
          </a:p>
          <a:p>
            <a:r>
              <a:rPr lang="en-US" b="1"/>
              <a:t>Volume vs 2022 Goal:</a:t>
            </a:r>
            <a:r>
              <a:rPr lang="en-US"/>
              <a:t> 123,917 of 491,822 trees inspected (25%)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</a:p>
          <a:p>
            <a:endParaRPr lang="en-US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F49F0F5C-484A-4A9E-BA14-FE0EFC9C653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711049" y="5068694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600" b="1" u="sng"/>
              <a:t>16%</a:t>
            </a:r>
            <a:r>
              <a:rPr lang="en-US" b="1"/>
              <a:t> </a:t>
            </a:r>
            <a:r>
              <a:rPr lang="en-US" b="1" u="sng"/>
              <a:t>Other discretionary inspection of vegetation around distribution electric lines and equipment, beyond inspections mandated by rules and regulations</a:t>
            </a:r>
            <a:endParaRPr lang="en-US"/>
          </a:p>
          <a:p>
            <a:r>
              <a:rPr lang="en-US" b="1"/>
              <a:t>Volume vs 2022 Goal:</a:t>
            </a:r>
            <a:r>
              <a:rPr lang="en-US"/>
              <a:t> 2,110 of 12,500 trees trimmed/removed (16%)</a:t>
            </a:r>
            <a:endParaRPr lang="en-US" b="1">
              <a:cs typeface="Calibri"/>
            </a:endParaRPr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1A37CA70-58B9-42F8-AB82-9979D3E04F4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713901" y="1624793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25%</a:t>
            </a:r>
            <a:r>
              <a:rPr lang="en-US" b="1"/>
              <a:t> </a:t>
            </a:r>
            <a:r>
              <a:rPr lang="en-US" b="1" u="sng"/>
              <a:t>Quality assurance/quality control of inspections</a:t>
            </a:r>
          </a:p>
          <a:p>
            <a:r>
              <a:rPr lang="en-US" b="1"/>
              <a:t>Volume vs 2022 Goal:</a:t>
            </a:r>
            <a:r>
              <a:rPr lang="en-US"/>
              <a:t> 3.75% of 15%  of inspections (25%)</a:t>
            </a:r>
          </a:p>
          <a:p>
            <a:r>
              <a:rPr lang="en-US" b="1"/>
              <a:t>Key Actions:</a:t>
            </a:r>
            <a:r>
              <a:rPr lang="en-US"/>
              <a:t> Program on time and on target.</a:t>
            </a:r>
            <a:endParaRPr lang="en-US">
              <a:cs typeface="Calibri"/>
            </a:endParaRPr>
          </a:p>
          <a:p>
            <a:endParaRPr lang="en-US"/>
          </a:p>
          <a:p>
            <a:endParaRPr lang="en-US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3A37D9A9-B71D-4CB1-B731-BA26B61AAD8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711049" y="2778622"/>
            <a:ext cx="4224162" cy="106984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b="1" u="sng"/>
              <a:t>18%</a:t>
            </a:r>
            <a:r>
              <a:rPr lang="en-US" b="1"/>
              <a:t> </a:t>
            </a:r>
            <a:r>
              <a:rPr lang="en-US" b="1" u="sng"/>
              <a:t>Fuels management and reduction of "slash" from vegetation management activities</a:t>
            </a:r>
          </a:p>
          <a:p>
            <a:r>
              <a:rPr lang="en-US" b="1"/>
              <a:t>Volume vs 2022 Goal:</a:t>
            </a:r>
            <a:r>
              <a:rPr lang="en-US"/>
              <a:t> 90 of 500 poles cleared (18%)</a:t>
            </a:r>
            <a:endParaRPr lang="en-US" b="1"/>
          </a:p>
          <a:p>
            <a:r>
              <a:rPr lang="en-US" b="1"/>
              <a:t>Key Actions: </a:t>
            </a:r>
            <a:r>
              <a:rPr lang="en-US"/>
              <a:t>Program on time and on target. Work will resume in Q3. 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6FB09FE6-FBB0-4121-B56B-EA7E8485FB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52413" y="1620838"/>
            <a:ext cx="1335024" cy="1069848"/>
          </a:xfr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/>
          <a:p>
            <a:r>
              <a:rPr lang="en-US"/>
              <a:t>7.3.5.2</a:t>
            </a:r>
          </a:p>
          <a:p>
            <a:pPr lvl="0">
              <a:lnSpc>
                <a:spcPct val="70000"/>
              </a:lnSpc>
              <a:spcBef>
                <a:spcPts val="800"/>
              </a:spcBef>
            </a:pPr>
            <a:r>
              <a:rPr lang="en-US" sz="2800"/>
              <a:t>123,917</a:t>
            </a:r>
            <a:endParaRPr lang="en-US" sz="2800">
              <a:cs typeface="Calibri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en-US" b="0"/>
              <a:t>Inspections</a:t>
            </a:r>
            <a:endParaRPr lang="en-US" sz="1100" b="0"/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44879778-F00F-4C80-B4D3-659461E2E8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52412" y="5080860"/>
            <a:ext cx="1335024" cy="1069848"/>
          </a:xfr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/>
          <a:p>
            <a:r>
              <a:rPr lang="en-US"/>
              <a:t>7.3.5.9</a:t>
            </a:r>
          </a:p>
          <a:p>
            <a:pPr lvl="0">
              <a:lnSpc>
                <a:spcPct val="70000"/>
              </a:lnSpc>
              <a:spcBef>
                <a:spcPts val="800"/>
              </a:spcBef>
            </a:pPr>
            <a:r>
              <a:rPr lang="en-US" sz="3200"/>
              <a:t>2,110</a:t>
            </a:r>
            <a:endParaRPr lang="en-US" sz="3200">
              <a:cs typeface="Calibri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Trees</a:t>
            </a:r>
            <a:endParaRPr lang="en-US" sz="1050" b="0"/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AACAEAC3-C07E-4A78-A064-974982541EB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096000" y="1624793"/>
            <a:ext cx="1333500" cy="1069848"/>
          </a:xfr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/>
          <a:p>
            <a:r>
              <a:rPr lang="en-US"/>
              <a:t>7.3.5.13</a:t>
            </a:r>
          </a:p>
          <a:p>
            <a:pPr lvl="0">
              <a:lnSpc>
                <a:spcPct val="70000"/>
              </a:lnSpc>
              <a:spcBef>
                <a:spcPts val="800"/>
              </a:spcBef>
            </a:pPr>
            <a:r>
              <a:rPr lang="en-US" sz="3500"/>
              <a:t>3.75</a:t>
            </a:r>
            <a:endParaRPr lang="en-US" sz="3500">
              <a:cs typeface="Calibri"/>
            </a:endParaRP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en-US" b="0"/>
              <a:t>Inspections</a:t>
            </a:r>
            <a:endParaRPr lang="en-US" sz="1100" b="0"/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3B489A89-0189-4266-BF4A-9D48E52B501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52412" y="2778618"/>
            <a:ext cx="1335024" cy="1069848"/>
          </a:xfr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/>
          <a:p>
            <a:r>
              <a:rPr lang="en-US"/>
              <a:t>7.3.5.5</a:t>
            </a:r>
          </a:p>
          <a:p>
            <a:pPr lvl="0">
              <a:lnSpc>
                <a:spcPct val="70000"/>
              </a:lnSpc>
              <a:spcBef>
                <a:spcPts val="800"/>
              </a:spcBef>
            </a:pPr>
            <a:r>
              <a:rPr lang="en-US" sz="3600">
                <a:cs typeface="Calibri"/>
              </a:rPr>
              <a:t>90</a:t>
            </a:r>
          </a:p>
          <a:p>
            <a:pPr lvl="0"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Poles Cleared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A35CEA0B-136A-4186-A54C-DEDE1F83137F}"/>
              </a:ext>
            </a:extLst>
          </p:cNvPr>
          <p:cNvSpPr txBox="1">
            <a:spLocks/>
          </p:cNvSpPr>
          <p:nvPr/>
        </p:nvSpPr>
        <p:spPr>
          <a:xfrm>
            <a:off x="252412" y="3929739"/>
            <a:ext cx="1335024" cy="1069848"/>
          </a:xfrm>
          <a:prstGeom prst="rect">
            <a:avLst/>
          </a:prstGeo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7.3.5.7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600">
                <a:cs typeface="Calibri"/>
              </a:rPr>
              <a:t>56.2</a:t>
            </a: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100" b="0"/>
              <a:t>Circuit Line Mile</a:t>
            </a:r>
          </a:p>
        </p:txBody>
      </p:sp>
      <p:sp>
        <p:nvSpPr>
          <p:cNvPr id="23" name="Text Placeholder 27">
            <a:extLst>
              <a:ext uri="{FF2B5EF4-FFF2-40B4-BE49-F238E27FC236}">
                <a16:creationId xmlns:a16="http://schemas.microsoft.com/office/drawing/2014/main" id="{391732F2-42D4-409C-A98F-01103B0A95D3}"/>
              </a:ext>
            </a:extLst>
          </p:cNvPr>
          <p:cNvSpPr txBox="1">
            <a:spLocks/>
          </p:cNvSpPr>
          <p:nvPr/>
        </p:nvSpPr>
        <p:spPr>
          <a:xfrm>
            <a:off x="1711049" y="3928644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8%</a:t>
            </a:r>
            <a:r>
              <a:rPr lang="en-US" b="1"/>
              <a:t> </a:t>
            </a:r>
            <a:r>
              <a:rPr lang="en-US" b="1" u="sng"/>
              <a:t>LiDAR inspections of vegetation around distribution electric lines and equipment </a:t>
            </a:r>
          </a:p>
          <a:p>
            <a:r>
              <a:rPr lang="en-US" b="1"/>
              <a:t>Volume vs 2022 Goal:</a:t>
            </a:r>
            <a:r>
              <a:rPr lang="en-US"/>
              <a:t> 56.2 of 730 miles inspected (8%)</a:t>
            </a:r>
            <a:endParaRPr lang="en-US" b="1"/>
          </a:p>
          <a:p>
            <a:r>
              <a:rPr lang="en-US" b="1"/>
              <a:t>Key Actions: </a:t>
            </a:r>
            <a:r>
              <a:rPr lang="en-US"/>
              <a:t>Program on time and on target.</a:t>
            </a:r>
            <a:endParaRPr lang="en-US">
              <a:cs typeface="Calibri"/>
            </a:endParaRPr>
          </a:p>
          <a:p>
            <a:endParaRPr lang="en-US"/>
          </a:p>
          <a:p>
            <a:endParaRPr lang="en-US"/>
          </a:p>
        </p:txBody>
      </p:sp>
      <p:sp>
        <p:nvSpPr>
          <p:cNvPr id="25" name="Text Placeholder 25">
            <a:extLst>
              <a:ext uri="{FF2B5EF4-FFF2-40B4-BE49-F238E27FC236}">
                <a16:creationId xmlns:a16="http://schemas.microsoft.com/office/drawing/2014/main" id="{B9622F50-297A-4A73-94B2-845B1C647630}"/>
              </a:ext>
            </a:extLst>
          </p:cNvPr>
          <p:cNvSpPr txBox="1">
            <a:spLocks/>
          </p:cNvSpPr>
          <p:nvPr/>
        </p:nvSpPr>
        <p:spPr>
          <a:xfrm>
            <a:off x="7713901" y="2774170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0%</a:t>
            </a:r>
            <a:r>
              <a:rPr lang="en-US" b="1"/>
              <a:t> </a:t>
            </a:r>
            <a:r>
              <a:rPr lang="en-US" b="1" u="sng"/>
              <a:t>Removal and remediation of trees with strike potential to electric lines and equipment </a:t>
            </a:r>
          </a:p>
          <a:p>
            <a:r>
              <a:rPr lang="en-US" b="1"/>
              <a:t>Volume vs 2022 Goal:</a:t>
            </a:r>
            <a:r>
              <a:rPr lang="en-US"/>
              <a:t> 0 of 106 Vegetation Management Areas Completed (0%)</a:t>
            </a:r>
            <a:endParaRPr lang="en-US" b="1">
              <a:cs typeface="Calibri" panose="020F0502020204030204"/>
            </a:endParaRPr>
          </a:p>
          <a:p>
            <a:r>
              <a:rPr lang="en-US" b="1"/>
              <a:t>Key Actions:</a:t>
            </a:r>
            <a:r>
              <a:rPr lang="en-US"/>
              <a:t> VMAs in the HFTD scheduled for inspection beginning in Q2.</a:t>
            </a:r>
            <a:endParaRPr lang="en-US">
              <a:cs typeface="Calibri"/>
            </a:endParaRPr>
          </a:p>
          <a:p>
            <a:endParaRPr lang="en-US"/>
          </a:p>
          <a:p>
            <a:endParaRPr lang="en-US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F0485A99-83FD-4088-83EB-441DEA46CAF9}"/>
              </a:ext>
            </a:extLst>
          </p:cNvPr>
          <p:cNvSpPr txBox="1">
            <a:spLocks/>
          </p:cNvSpPr>
          <p:nvPr/>
        </p:nvSpPr>
        <p:spPr>
          <a:xfrm>
            <a:off x="6058824" y="2778500"/>
            <a:ext cx="1333500" cy="10698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horz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7.3.5.16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500"/>
              <a:t>0</a:t>
            </a:r>
            <a:endParaRPr lang="en-US" sz="35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200" b="0"/>
              <a:t>Vegetation Management Areas </a:t>
            </a:r>
            <a:endParaRPr lang="en-US" sz="1050" b="0"/>
          </a:p>
        </p:txBody>
      </p:sp>
      <p:sp>
        <p:nvSpPr>
          <p:cNvPr id="29" name="Text Placeholder 25">
            <a:extLst>
              <a:ext uri="{FF2B5EF4-FFF2-40B4-BE49-F238E27FC236}">
                <a16:creationId xmlns:a16="http://schemas.microsoft.com/office/drawing/2014/main" id="{82A1A9BD-3A69-492C-BD79-6E84BDBB7D2B}"/>
              </a:ext>
            </a:extLst>
          </p:cNvPr>
          <p:cNvSpPr txBox="1">
            <a:spLocks/>
          </p:cNvSpPr>
          <p:nvPr/>
        </p:nvSpPr>
        <p:spPr>
          <a:xfrm>
            <a:off x="7713901" y="3931071"/>
            <a:ext cx="4224162" cy="10698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u="sng"/>
              <a:t>39%</a:t>
            </a:r>
            <a:r>
              <a:rPr lang="en-US" b="1"/>
              <a:t> </a:t>
            </a:r>
            <a:r>
              <a:rPr lang="en-US" b="1" u="sng"/>
              <a:t>Vegetation management to achieve clearances around electric lines and equipment</a:t>
            </a:r>
          </a:p>
          <a:p>
            <a:r>
              <a:rPr lang="en-US" b="1"/>
              <a:t>Volume vs 2022 Goal:</a:t>
            </a:r>
            <a:r>
              <a:rPr lang="en-US"/>
              <a:t> 13,317 of 34,000 poles brushed (39%)</a:t>
            </a:r>
            <a:endParaRPr lang="en-US" b="1"/>
          </a:p>
          <a:p>
            <a:r>
              <a:rPr lang="en-US" b="1"/>
              <a:t>Key Actions:</a:t>
            </a:r>
            <a:r>
              <a:rPr lang="en-US"/>
              <a:t> </a:t>
            </a:r>
            <a:r>
              <a:rPr lang="en-US">
                <a:ea typeface="+mn-lt"/>
                <a:cs typeface="+mn-lt"/>
              </a:rPr>
              <a:t>Program on time and on target.</a:t>
            </a:r>
          </a:p>
          <a:p>
            <a:endParaRPr lang="en-US"/>
          </a:p>
          <a:p>
            <a:endParaRPr lang="en-US"/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3AE8EEAA-5C7C-46B5-AD83-BC3C493277DD}"/>
              </a:ext>
            </a:extLst>
          </p:cNvPr>
          <p:cNvSpPr txBox="1">
            <a:spLocks/>
          </p:cNvSpPr>
          <p:nvPr/>
        </p:nvSpPr>
        <p:spPr>
          <a:xfrm>
            <a:off x="6096000" y="3928644"/>
            <a:ext cx="1333500" cy="1069848"/>
          </a:xfrm>
          <a:prstGeom prst="rect">
            <a:avLst/>
          </a:prstGeom>
          <a:solidFill>
            <a:srgbClr val="92D050"/>
          </a:solidFill>
        </p:spPr>
        <p:txBody>
          <a:bodyPr vert="horz" lIns="0" tIns="27432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7.3.5.20</a:t>
            </a:r>
          </a:p>
          <a:p>
            <a:pPr>
              <a:lnSpc>
                <a:spcPct val="70000"/>
              </a:lnSpc>
              <a:spcBef>
                <a:spcPts val="800"/>
              </a:spcBef>
            </a:pPr>
            <a:r>
              <a:rPr lang="en-US" sz="3500"/>
              <a:t>13,317</a:t>
            </a:r>
            <a:endParaRPr lang="en-US" sz="3500">
              <a:cs typeface="Calibri"/>
            </a:endParaRPr>
          </a:p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b="0"/>
              <a:t>Poles brushed</a:t>
            </a:r>
            <a:endParaRPr lang="en-US" sz="1100" b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7CF2B9-4333-49B9-8B69-F653ECC3E0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781" y="6381750"/>
            <a:ext cx="4295775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477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C5B34FB2B05C498322EC0E0E7F8BBD" ma:contentTypeVersion="13" ma:contentTypeDescription="Create a new document." ma:contentTypeScope="" ma:versionID="35348b1fb14a9f36c67915547cc06658">
  <xsd:schema xmlns:xsd="http://www.w3.org/2001/XMLSchema" xmlns:xs="http://www.w3.org/2001/XMLSchema" xmlns:p="http://schemas.microsoft.com/office/2006/metadata/properties" xmlns:ns2="2104ad18-0c40-4759-978d-9031b6355d10" xmlns:ns3="80a17f64-e774-4a01-b2f5-de7df872f7b3" targetNamespace="http://schemas.microsoft.com/office/2006/metadata/properties" ma:root="true" ma:fieldsID="a74602aa40dd929294faf41716f5ba75" ns2:_="" ns3:_="">
    <xsd:import namespace="2104ad18-0c40-4759-978d-9031b6355d10"/>
    <xsd:import namespace="80a17f64-e774-4a01-b2f5-de7df872f7b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04ad18-0c40-4759-978d-9031b6355d1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a17f64-e774-4a01-b2f5-de7df872f7b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80a17f64-e774-4a01-b2f5-de7df872f7b3">
      <UserInfo>
        <DisplayName>Menon, Nisha</DisplayName>
        <AccountId>19</AccountId>
        <AccountType/>
      </UserInfo>
      <UserInfo>
        <DisplayName>Radchenko, Lana D (Contractor)</DisplayName>
        <AccountId>173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4C959225-0C27-4B66-8F95-176E7C3A5506}">
  <ds:schemaRefs>
    <ds:schemaRef ds:uri="2104ad18-0c40-4759-978d-9031b6355d10"/>
    <ds:schemaRef ds:uri="80a17f64-e774-4a01-b2f5-de7df872f7b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2717C1F-2DE0-474F-A612-BCC21CB7DF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9CFC7F-F5C5-48E1-803B-4ADD89C0F2C0}">
  <ds:schemaRefs>
    <ds:schemaRef ds:uri="2104ad18-0c40-4759-978d-9031b6355d10"/>
    <ds:schemaRef ds:uri="80a17f64-e774-4a01-b2f5-de7df872f7b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1973</Words>
  <Application>Microsoft Office PowerPoint</Application>
  <PresentationFormat>Widescreen</PresentationFormat>
  <Paragraphs>369</Paragraphs>
  <Slides>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SDG&amp;E’s 2022 Wildfire Mitigation Plan 1st Quarter Progress Update</vt:lpstr>
      <vt:lpstr>2022 Wildfire Mitigation Plan Activities Q1 Summary </vt:lpstr>
      <vt:lpstr>Q1 Activity Status vs 2022 Goals</vt:lpstr>
      <vt:lpstr>Q1 Activity Status vs 2022 Goals</vt:lpstr>
      <vt:lpstr>Q1 Activity Status vs 2022 Goals</vt:lpstr>
      <vt:lpstr>Q1 Activity Status vs 2022 Goals</vt:lpstr>
      <vt:lpstr>Q1 Activity Status vs 2022 Goals</vt:lpstr>
      <vt:lpstr>Q1 Activity Status vs 2022 Goals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Q1 2020 SDGE WMP Progress Update</dc:title>
  <dc:creator>Bolles, Anderson</dc:creator>
  <cp:lastModifiedBy>Strutner, Maddy</cp:lastModifiedBy>
  <cp:revision>5</cp:revision>
  <dcterms:created xsi:type="dcterms:W3CDTF">2019-10-24T18:17:33Z</dcterms:created>
  <dcterms:modified xsi:type="dcterms:W3CDTF">2022-05-02T23:01:27Z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0x0101007BC5B34FB2B05C498322EC0E0E7F8BBD</vt:lpwstr>
  </property>
</Properties>
</file>