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82" r:id="rId5"/>
  </p:sldMasterIdLst>
  <p:notesMasterIdLst>
    <p:notesMasterId r:id="rId29"/>
  </p:notesMasterIdLst>
  <p:handoutMasterIdLst>
    <p:handoutMasterId r:id="rId30"/>
  </p:handoutMasterIdLst>
  <p:sldIdLst>
    <p:sldId id="331" r:id="rId6"/>
    <p:sldId id="317" r:id="rId7"/>
    <p:sldId id="287" r:id="rId8"/>
    <p:sldId id="320" r:id="rId9"/>
    <p:sldId id="300" r:id="rId10"/>
    <p:sldId id="321" r:id="rId11"/>
    <p:sldId id="289" r:id="rId12"/>
    <p:sldId id="304" r:id="rId13"/>
    <p:sldId id="302" r:id="rId14"/>
    <p:sldId id="323" r:id="rId15"/>
    <p:sldId id="294" r:id="rId16"/>
    <p:sldId id="301" r:id="rId17"/>
    <p:sldId id="303" r:id="rId18"/>
    <p:sldId id="328" r:id="rId19"/>
    <p:sldId id="306" r:id="rId20"/>
    <p:sldId id="305" r:id="rId21"/>
    <p:sldId id="312" r:id="rId22"/>
    <p:sldId id="327" r:id="rId23"/>
    <p:sldId id="307" r:id="rId24"/>
    <p:sldId id="313" r:id="rId25"/>
    <p:sldId id="314" r:id="rId26"/>
    <p:sldId id="295" r:id="rId27"/>
    <p:sldId id="286" r:id="rId28"/>
  </p:sldIdLst>
  <p:sldSz cx="12192000" cy="6858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Adrian's Second Presentation" id="{977A7F6F-AE4E-4E87-9D96-E0AAB66A951A}">
          <p14:sldIdLst>
            <p14:sldId id="331"/>
            <p14:sldId id="317"/>
            <p14:sldId id="287"/>
            <p14:sldId id="320"/>
            <p14:sldId id="300"/>
            <p14:sldId id="321"/>
            <p14:sldId id="289"/>
            <p14:sldId id="304"/>
            <p14:sldId id="302"/>
            <p14:sldId id="323"/>
            <p14:sldId id="294"/>
            <p14:sldId id="301"/>
            <p14:sldId id="303"/>
            <p14:sldId id="328"/>
            <p14:sldId id="306"/>
            <p14:sldId id="305"/>
            <p14:sldId id="312"/>
            <p14:sldId id="327"/>
            <p14:sldId id="307"/>
            <p14:sldId id="313"/>
            <p14:sldId id="314"/>
            <p14:sldId id="295"/>
            <p14:sldId id="286"/>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wnby, Adrian@EnergySafety" initials="OA" lastIdx="3" clrIdx="0">
    <p:extLst>
      <p:ext uri="{19B8F6BF-5375-455C-9EA6-DF929625EA0E}">
        <p15:presenceInfo xmlns:p15="http://schemas.microsoft.com/office/powerpoint/2012/main" userId="Ownby, Adrian@EnergySafety" providerId="None"/>
      </p:ext>
    </p:extLst>
  </p:cmAuthor>
  <p:cmAuthor id="2" name="Leslie, Heather@CNRA" initials="LH" lastIdx="1" clrIdx="1">
    <p:extLst>
      <p:ext uri="{19B8F6BF-5375-455C-9EA6-DF929625EA0E}">
        <p15:presenceInfo xmlns:p15="http://schemas.microsoft.com/office/powerpoint/2012/main" userId="S::heather.leslie@resources.ca.gov::bf0ea958-0147-43b4-90c7-3e4c9d111e0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0D6888-A695-4BE9-A9DE-3090B6CD2B72}" v="1" dt="2021-09-28T18:01:13.3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878" autoAdjust="0"/>
    <p:restoredTop sz="50411" autoAdjust="0"/>
  </p:normalViewPr>
  <p:slideViewPr>
    <p:cSldViewPr snapToGrid="0" snapToObjects="1">
      <p:cViewPr varScale="1">
        <p:scale>
          <a:sx n="54" d="100"/>
          <a:sy n="54" d="100"/>
        </p:scale>
        <p:origin x="2604" y="78"/>
      </p:cViewPr>
      <p:guideLst/>
    </p:cSldViewPr>
  </p:slideViewPr>
  <p:outlineViewPr>
    <p:cViewPr>
      <p:scale>
        <a:sx n="33" d="100"/>
        <a:sy n="33" d="100"/>
      </p:scale>
      <p:origin x="0" y="-2250"/>
    </p:cViewPr>
  </p:outlineViewPr>
  <p:notesTextViewPr>
    <p:cViewPr>
      <p:scale>
        <a:sx n="1" d="1"/>
        <a:sy n="1" d="1"/>
      </p:scale>
      <p:origin x="0" y="0"/>
    </p:cViewPr>
  </p:notesTextViewPr>
  <p:notesViewPr>
    <p:cSldViewPr snapToGrid="0" snapToObjects="1">
      <p:cViewPr varScale="1">
        <p:scale>
          <a:sx n="137" d="100"/>
          <a:sy n="137" d="100"/>
        </p:scale>
        <p:origin x="4232" y="19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wnby, Adrian@EnergySafety" userId="dad88395-8ab8-4a72-a51b-9aa944d73561" providerId="ADAL" clId="{700D6888-A695-4BE9-A9DE-3090B6CD2B72}"/>
    <pc:docChg chg="custSel delSld modSld sldOrd delSection modSection modNotesMaster modHandout">
      <pc:chgData name="Ownby, Adrian@EnergySafety" userId="dad88395-8ab8-4a72-a51b-9aa944d73561" providerId="ADAL" clId="{700D6888-A695-4BE9-A9DE-3090B6CD2B72}" dt="2021-09-28T23:14:39.991" v="1042" actId="6549"/>
      <pc:docMkLst>
        <pc:docMk/>
      </pc:docMkLst>
      <pc:sldChg chg="ord modNotesTx">
        <pc:chgData name="Ownby, Adrian@EnergySafety" userId="dad88395-8ab8-4a72-a51b-9aa944d73561" providerId="ADAL" clId="{700D6888-A695-4BE9-A9DE-3090B6CD2B72}" dt="2021-09-28T20:35:18.684" v="1028" actId="20577"/>
        <pc:sldMkLst>
          <pc:docMk/>
          <pc:sldMk cId="734012898" sldId="287"/>
        </pc:sldMkLst>
      </pc:sldChg>
      <pc:sldChg chg="modSp mod">
        <pc:chgData name="Ownby, Adrian@EnergySafety" userId="dad88395-8ab8-4a72-a51b-9aa944d73561" providerId="ADAL" clId="{700D6888-A695-4BE9-A9DE-3090B6CD2B72}" dt="2021-09-28T17:41:54.827" v="334" actId="113"/>
        <pc:sldMkLst>
          <pc:docMk/>
          <pc:sldMk cId="599978924" sldId="289"/>
        </pc:sldMkLst>
        <pc:spChg chg="mod">
          <ac:chgData name="Ownby, Adrian@EnergySafety" userId="dad88395-8ab8-4a72-a51b-9aa944d73561" providerId="ADAL" clId="{700D6888-A695-4BE9-A9DE-3090B6CD2B72}" dt="2021-09-28T17:41:54.827" v="334" actId="113"/>
          <ac:spMkLst>
            <pc:docMk/>
            <pc:sldMk cId="599978924" sldId="289"/>
            <ac:spMk id="5" creationId="{AD681BB4-7CF0-9248-A566-D8396FD691EF}"/>
          </ac:spMkLst>
        </pc:spChg>
      </pc:sldChg>
      <pc:sldChg chg="del">
        <pc:chgData name="Ownby, Adrian@EnergySafety" userId="dad88395-8ab8-4a72-a51b-9aa944d73561" providerId="ADAL" clId="{700D6888-A695-4BE9-A9DE-3090B6CD2B72}" dt="2021-09-27T18:56:54.754" v="195" actId="47"/>
        <pc:sldMkLst>
          <pc:docMk/>
          <pc:sldMk cId="2864245570" sldId="290"/>
        </pc:sldMkLst>
      </pc:sldChg>
      <pc:sldChg chg="modNotesTx">
        <pc:chgData name="Ownby, Adrian@EnergySafety" userId="dad88395-8ab8-4a72-a51b-9aa944d73561" providerId="ADAL" clId="{700D6888-A695-4BE9-A9DE-3090B6CD2B72}" dt="2021-09-28T17:24:19.416" v="329" actId="20577"/>
        <pc:sldMkLst>
          <pc:docMk/>
          <pc:sldMk cId="2381261200" sldId="300"/>
        </pc:sldMkLst>
      </pc:sldChg>
      <pc:sldChg chg="modSp mod modNotesTx">
        <pc:chgData name="Ownby, Adrian@EnergySafety" userId="dad88395-8ab8-4a72-a51b-9aa944d73561" providerId="ADAL" clId="{700D6888-A695-4BE9-A9DE-3090B6CD2B72}" dt="2021-09-28T23:14:39.991" v="1042" actId="6549"/>
        <pc:sldMkLst>
          <pc:docMk/>
          <pc:sldMk cId="3164188457" sldId="301"/>
        </pc:sldMkLst>
        <pc:spChg chg="mod">
          <ac:chgData name="Ownby, Adrian@EnergySafety" userId="dad88395-8ab8-4a72-a51b-9aa944d73561" providerId="ADAL" clId="{700D6888-A695-4BE9-A9DE-3090B6CD2B72}" dt="2021-09-27T17:55:37.058" v="64" actId="6549"/>
          <ac:spMkLst>
            <pc:docMk/>
            <pc:sldMk cId="3164188457" sldId="301"/>
            <ac:spMk id="4" creationId="{978B66FB-9733-44E6-A0E0-42D246F04280}"/>
          </ac:spMkLst>
        </pc:spChg>
        <pc:spChg chg="mod">
          <ac:chgData name="Ownby, Adrian@EnergySafety" userId="dad88395-8ab8-4a72-a51b-9aa944d73561" providerId="ADAL" clId="{700D6888-A695-4BE9-A9DE-3090B6CD2B72}" dt="2021-09-27T17:55:49.974" v="73" actId="20577"/>
          <ac:spMkLst>
            <pc:docMk/>
            <pc:sldMk cId="3164188457" sldId="301"/>
            <ac:spMk id="5" creationId="{C6576456-652A-4285-A412-4BEB44DD0CFE}"/>
          </ac:spMkLst>
        </pc:spChg>
      </pc:sldChg>
      <pc:sldChg chg="modSp mod modNotesTx">
        <pc:chgData name="Ownby, Adrian@EnergySafety" userId="dad88395-8ab8-4a72-a51b-9aa944d73561" providerId="ADAL" clId="{700D6888-A695-4BE9-A9DE-3090B6CD2B72}" dt="2021-09-28T17:51:36.380" v="841" actId="20577"/>
        <pc:sldMkLst>
          <pc:docMk/>
          <pc:sldMk cId="4043172062" sldId="302"/>
        </pc:sldMkLst>
        <pc:spChg chg="mod">
          <ac:chgData name="Ownby, Adrian@EnergySafety" userId="dad88395-8ab8-4a72-a51b-9aa944d73561" providerId="ADAL" clId="{700D6888-A695-4BE9-A9DE-3090B6CD2B72}" dt="2021-09-27T17:55:11.507" v="36" actId="20577"/>
          <ac:spMkLst>
            <pc:docMk/>
            <pc:sldMk cId="4043172062" sldId="302"/>
            <ac:spMk id="4" creationId="{978B66FB-9733-44E6-A0E0-42D246F04280}"/>
          </ac:spMkLst>
        </pc:spChg>
        <pc:spChg chg="mod">
          <ac:chgData name="Ownby, Adrian@EnergySafety" userId="dad88395-8ab8-4a72-a51b-9aa944d73561" providerId="ADAL" clId="{700D6888-A695-4BE9-A9DE-3090B6CD2B72}" dt="2021-09-27T17:55:18.366" v="51" actId="6549"/>
          <ac:spMkLst>
            <pc:docMk/>
            <pc:sldMk cId="4043172062" sldId="302"/>
            <ac:spMk id="5" creationId="{C6576456-652A-4285-A412-4BEB44DD0CFE}"/>
          </ac:spMkLst>
        </pc:spChg>
      </pc:sldChg>
      <pc:sldChg chg="modSp mod">
        <pc:chgData name="Ownby, Adrian@EnergySafety" userId="dad88395-8ab8-4a72-a51b-9aa944d73561" providerId="ADAL" clId="{700D6888-A695-4BE9-A9DE-3090B6CD2B72}" dt="2021-09-27T17:56:12.138" v="99" actId="6549"/>
        <pc:sldMkLst>
          <pc:docMk/>
          <pc:sldMk cId="3702539075" sldId="303"/>
        </pc:sldMkLst>
        <pc:spChg chg="mod">
          <ac:chgData name="Ownby, Adrian@EnergySafety" userId="dad88395-8ab8-4a72-a51b-9aa944d73561" providerId="ADAL" clId="{700D6888-A695-4BE9-A9DE-3090B6CD2B72}" dt="2021-09-27T17:56:02.278" v="86" actId="6549"/>
          <ac:spMkLst>
            <pc:docMk/>
            <pc:sldMk cId="3702539075" sldId="303"/>
            <ac:spMk id="4" creationId="{978B66FB-9733-44E6-A0E0-42D246F04280}"/>
          </ac:spMkLst>
        </pc:spChg>
        <pc:spChg chg="mod">
          <ac:chgData name="Ownby, Adrian@EnergySafety" userId="dad88395-8ab8-4a72-a51b-9aa944d73561" providerId="ADAL" clId="{700D6888-A695-4BE9-A9DE-3090B6CD2B72}" dt="2021-09-27T17:56:12.138" v="99" actId="6549"/>
          <ac:spMkLst>
            <pc:docMk/>
            <pc:sldMk cId="3702539075" sldId="303"/>
            <ac:spMk id="5" creationId="{C6576456-652A-4285-A412-4BEB44DD0CFE}"/>
          </ac:spMkLst>
        </pc:spChg>
      </pc:sldChg>
      <pc:sldChg chg="modSp mod modNotesTx">
        <pc:chgData name="Ownby, Adrian@EnergySafety" userId="dad88395-8ab8-4a72-a51b-9aa944d73561" providerId="ADAL" clId="{700D6888-A695-4BE9-A9DE-3090B6CD2B72}" dt="2021-09-28T17:52:01.432" v="870" actId="20577"/>
        <pc:sldMkLst>
          <pc:docMk/>
          <pc:sldMk cId="1604691200" sldId="304"/>
        </pc:sldMkLst>
        <pc:spChg chg="mod">
          <ac:chgData name="Ownby, Adrian@EnergySafety" userId="dad88395-8ab8-4a72-a51b-9aa944d73561" providerId="ADAL" clId="{700D6888-A695-4BE9-A9DE-3090B6CD2B72}" dt="2021-09-27T17:54:59.284" v="29" actId="6549"/>
          <ac:spMkLst>
            <pc:docMk/>
            <pc:sldMk cId="1604691200" sldId="304"/>
            <ac:spMk id="4" creationId="{978B66FB-9733-44E6-A0E0-42D246F04280}"/>
          </ac:spMkLst>
        </pc:spChg>
        <pc:spChg chg="mod">
          <ac:chgData name="Ownby, Adrian@EnergySafety" userId="dad88395-8ab8-4a72-a51b-9aa944d73561" providerId="ADAL" clId="{700D6888-A695-4BE9-A9DE-3090B6CD2B72}" dt="2021-09-27T17:54:48.690" v="14" actId="6549"/>
          <ac:spMkLst>
            <pc:docMk/>
            <pc:sldMk cId="1604691200" sldId="304"/>
            <ac:spMk id="5" creationId="{C6576456-652A-4285-A412-4BEB44DD0CFE}"/>
          </ac:spMkLst>
        </pc:spChg>
      </pc:sldChg>
      <pc:sldChg chg="modSp mod modNotesTx">
        <pc:chgData name="Ownby, Adrian@EnergySafety" userId="dad88395-8ab8-4a72-a51b-9aa944d73561" providerId="ADAL" clId="{700D6888-A695-4BE9-A9DE-3090B6CD2B72}" dt="2021-09-28T17:55:41.980" v="938" actId="20577"/>
        <pc:sldMkLst>
          <pc:docMk/>
          <pc:sldMk cId="2749158769" sldId="305"/>
        </pc:sldMkLst>
        <pc:spChg chg="mod">
          <ac:chgData name="Ownby, Adrian@EnergySafety" userId="dad88395-8ab8-4a72-a51b-9aa944d73561" providerId="ADAL" clId="{700D6888-A695-4BE9-A9DE-3090B6CD2B72}" dt="2021-09-27T17:56:28.397" v="125" actId="6549"/>
          <ac:spMkLst>
            <pc:docMk/>
            <pc:sldMk cId="2749158769" sldId="305"/>
            <ac:spMk id="4" creationId="{978B66FB-9733-44E6-A0E0-42D246F04280}"/>
          </ac:spMkLst>
        </pc:spChg>
        <pc:spChg chg="mod">
          <ac:chgData name="Ownby, Adrian@EnergySafety" userId="dad88395-8ab8-4a72-a51b-9aa944d73561" providerId="ADAL" clId="{700D6888-A695-4BE9-A9DE-3090B6CD2B72}" dt="2021-09-28T17:38:15.111" v="333" actId="6549"/>
          <ac:spMkLst>
            <pc:docMk/>
            <pc:sldMk cId="2749158769" sldId="305"/>
            <ac:spMk id="5" creationId="{C6576456-652A-4285-A412-4BEB44DD0CFE}"/>
          </ac:spMkLst>
        </pc:spChg>
      </pc:sldChg>
      <pc:sldChg chg="modSp mod modNotesTx">
        <pc:chgData name="Ownby, Adrian@EnergySafety" userId="dad88395-8ab8-4a72-a51b-9aa944d73561" providerId="ADAL" clId="{700D6888-A695-4BE9-A9DE-3090B6CD2B72}" dt="2021-09-28T17:57:01.060" v="974" actId="20577"/>
        <pc:sldMkLst>
          <pc:docMk/>
          <pc:sldMk cId="3047199249" sldId="312"/>
        </pc:sldMkLst>
        <pc:spChg chg="mod">
          <ac:chgData name="Ownby, Adrian@EnergySafety" userId="dad88395-8ab8-4a72-a51b-9aa944d73561" providerId="ADAL" clId="{700D6888-A695-4BE9-A9DE-3090B6CD2B72}" dt="2021-09-27T17:56:38.909" v="138" actId="6549"/>
          <ac:spMkLst>
            <pc:docMk/>
            <pc:sldMk cId="3047199249" sldId="312"/>
            <ac:spMk id="4" creationId="{978B66FB-9733-44E6-A0E0-42D246F04280}"/>
          </ac:spMkLst>
        </pc:spChg>
        <pc:spChg chg="mod">
          <ac:chgData name="Ownby, Adrian@EnergySafety" userId="dad88395-8ab8-4a72-a51b-9aa944d73561" providerId="ADAL" clId="{700D6888-A695-4BE9-A9DE-3090B6CD2B72}" dt="2021-09-27T17:56:46.876" v="151" actId="6549"/>
          <ac:spMkLst>
            <pc:docMk/>
            <pc:sldMk cId="3047199249" sldId="312"/>
            <ac:spMk id="5" creationId="{C6576456-652A-4285-A412-4BEB44DD0CFE}"/>
          </ac:spMkLst>
        </pc:spChg>
      </pc:sldChg>
      <pc:sldChg chg="modNotesTx">
        <pc:chgData name="Ownby, Adrian@EnergySafety" userId="dad88395-8ab8-4a72-a51b-9aa944d73561" providerId="ADAL" clId="{700D6888-A695-4BE9-A9DE-3090B6CD2B72}" dt="2021-09-28T20:49:25.010" v="1032" actId="5793"/>
        <pc:sldMkLst>
          <pc:docMk/>
          <pc:sldMk cId="3509739401" sldId="313"/>
        </pc:sldMkLst>
      </pc:sldChg>
      <pc:sldChg chg="modSp mod modNotesTx">
        <pc:chgData name="Ownby, Adrian@EnergySafety" userId="dad88395-8ab8-4a72-a51b-9aa944d73561" providerId="ADAL" clId="{700D6888-A695-4BE9-A9DE-3090B6CD2B72}" dt="2021-09-28T17:59:41.980" v="1013" actId="20577"/>
        <pc:sldMkLst>
          <pc:docMk/>
          <pc:sldMk cId="3143933463" sldId="314"/>
        </pc:sldMkLst>
        <pc:spChg chg="mod">
          <ac:chgData name="Ownby, Adrian@EnergySafety" userId="dad88395-8ab8-4a72-a51b-9aa944d73561" providerId="ADAL" clId="{700D6888-A695-4BE9-A9DE-3090B6CD2B72}" dt="2021-09-27T18:58:05.557" v="211" actId="6549"/>
          <ac:spMkLst>
            <pc:docMk/>
            <pc:sldMk cId="3143933463" sldId="314"/>
            <ac:spMk id="4" creationId="{978B66FB-9733-44E6-A0E0-42D246F04280}"/>
          </ac:spMkLst>
        </pc:spChg>
        <pc:spChg chg="mod">
          <ac:chgData name="Ownby, Adrian@EnergySafety" userId="dad88395-8ab8-4a72-a51b-9aa944d73561" providerId="ADAL" clId="{700D6888-A695-4BE9-A9DE-3090B6CD2B72}" dt="2021-09-27T17:59:05.615" v="194" actId="20577"/>
          <ac:spMkLst>
            <pc:docMk/>
            <pc:sldMk cId="3143933463" sldId="314"/>
            <ac:spMk id="5" creationId="{C6576456-652A-4285-A412-4BEB44DD0CFE}"/>
          </ac:spMkLst>
        </pc:spChg>
      </pc:sldChg>
      <pc:sldChg chg="modNotesTx">
        <pc:chgData name="Ownby, Adrian@EnergySafety" userId="dad88395-8ab8-4a72-a51b-9aa944d73561" providerId="ADAL" clId="{700D6888-A695-4BE9-A9DE-3090B6CD2B72}" dt="2021-09-28T20:52:14.919" v="1033" actId="6549"/>
        <pc:sldMkLst>
          <pc:docMk/>
          <pc:sldMk cId="806054610" sldId="321"/>
        </pc:sldMkLst>
      </pc:sldChg>
      <pc:sldChg chg="modSp mod">
        <pc:chgData name="Ownby, Adrian@EnergySafety" userId="dad88395-8ab8-4a72-a51b-9aa944d73561" providerId="ADAL" clId="{700D6888-A695-4BE9-A9DE-3090B6CD2B72}" dt="2021-09-28T04:25:01.996" v="224" actId="20577"/>
        <pc:sldMkLst>
          <pc:docMk/>
          <pc:sldMk cId="2279516169" sldId="331"/>
        </pc:sldMkLst>
        <pc:spChg chg="mod">
          <ac:chgData name="Ownby, Adrian@EnergySafety" userId="dad88395-8ab8-4a72-a51b-9aa944d73561" providerId="ADAL" clId="{700D6888-A695-4BE9-A9DE-3090B6CD2B72}" dt="2021-09-28T04:25:01.996" v="224" actId="20577"/>
          <ac:spMkLst>
            <pc:docMk/>
            <pc:sldMk cId="2279516169" sldId="331"/>
            <ac:spMk id="2" creationId="{2904E65D-EE79-F94D-B216-E650CD2BA3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0614FEB-A4CC-9C45-9E55-55D9B17DAAC5}"/>
              </a:ext>
            </a:extLst>
          </p:cNvPr>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US" dirty="0"/>
          </a:p>
        </p:txBody>
      </p:sp>
      <p:sp>
        <p:nvSpPr>
          <p:cNvPr id="3" name="Date Placeholder 2">
            <a:extLst>
              <a:ext uri="{FF2B5EF4-FFF2-40B4-BE49-F238E27FC236}">
                <a16:creationId xmlns:a16="http://schemas.microsoft.com/office/drawing/2014/main" id="{8E81B417-2BC9-4748-8C57-26FF2C1E1C01}"/>
              </a:ext>
            </a:extLst>
          </p:cNvPr>
          <p:cNvSpPr>
            <a:spLocks noGrp="1"/>
          </p:cNvSpPr>
          <p:nvPr>
            <p:ph type="dt" sz="quarter" idx="1"/>
          </p:nvPr>
        </p:nvSpPr>
        <p:spPr>
          <a:xfrm>
            <a:off x="4023092" y="0"/>
            <a:ext cx="3077739" cy="471054"/>
          </a:xfrm>
          <a:prstGeom prst="rect">
            <a:avLst/>
          </a:prstGeom>
        </p:spPr>
        <p:txBody>
          <a:bodyPr vert="horz" lIns="94229" tIns="47114" rIns="94229" bIns="47114" rtlCol="0"/>
          <a:lstStyle>
            <a:lvl1pPr algn="r">
              <a:defRPr sz="1200"/>
            </a:lvl1pPr>
          </a:lstStyle>
          <a:p>
            <a:fld id="{9258279E-0063-1341-9052-BD5BB8D3EA78}" type="datetimeFigureOut">
              <a:rPr lang="en-US" smtClean="0"/>
              <a:t>9/30/2021</a:t>
            </a:fld>
            <a:endParaRPr lang="en-US" dirty="0"/>
          </a:p>
        </p:txBody>
      </p:sp>
      <p:sp>
        <p:nvSpPr>
          <p:cNvPr id="4" name="Footer Placeholder 3">
            <a:extLst>
              <a:ext uri="{FF2B5EF4-FFF2-40B4-BE49-F238E27FC236}">
                <a16:creationId xmlns:a16="http://schemas.microsoft.com/office/drawing/2014/main" id="{414412F8-84D5-CB4D-8C19-7FF70D87B35F}"/>
              </a:ext>
            </a:extLst>
          </p:cNvPr>
          <p:cNvSpPr>
            <a:spLocks noGrp="1"/>
          </p:cNvSpPr>
          <p:nvPr>
            <p:ph type="ftr" sz="quarter" idx="2"/>
          </p:nvPr>
        </p:nvSpPr>
        <p:spPr>
          <a:xfrm>
            <a:off x="0" y="8917422"/>
            <a:ext cx="3077739" cy="471053"/>
          </a:xfrm>
          <a:prstGeom prst="rect">
            <a:avLst/>
          </a:prstGeom>
        </p:spPr>
        <p:txBody>
          <a:bodyPr vert="horz" lIns="94229" tIns="47114" rIns="94229" bIns="47114"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FBADC4E5-0D1B-8647-A229-D194F166BAC9}"/>
              </a:ext>
            </a:extLst>
          </p:cNvPr>
          <p:cNvSpPr>
            <a:spLocks noGrp="1"/>
          </p:cNvSpPr>
          <p:nvPr>
            <p:ph type="sldNum" sz="quarter" idx="3"/>
          </p:nvPr>
        </p:nvSpPr>
        <p:spPr>
          <a:xfrm>
            <a:off x="4023092" y="8917422"/>
            <a:ext cx="3077739" cy="471053"/>
          </a:xfrm>
          <a:prstGeom prst="rect">
            <a:avLst/>
          </a:prstGeom>
        </p:spPr>
        <p:txBody>
          <a:bodyPr vert="horz" lIns="94229" tIns="47114" rIns="94229" bIns="47114" rtlCol="0" anchor="b"/>
          <a:lstStyle>
            <a:lvl1pPr algn="r">
              <a:defRPr sz="1200"/>
            </a:lvl1pPr>
          </a:lstStyle>
          <a:p>
            <a:fld id="{EAFDE577-BB94-F94E-A6C8-E2BAE829A988}" type="slidenum">
              <a:rPr lang="en-US" smtClean="0"/>
              <a:t>‹#›</a:t>
            </a:fld>
            <a:endParaRPr lang="en-US" dirty="0"/>
          </a:p>
        </p:txBody>
      </p:sp>
    </p:spTree>
    <p:extLst>
      <p:ext uri="{BB962C8B-B14F-4D97-AF65-F5344CB8AC3E}">
        <p14:creationId xmlns:p14="http://schemas.microsoft.com/office/powerpoint/2010/main" val="40430257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US" dirty="0"/>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745D3E90-4401-924E-AB60-B1B6C79DD483}" type="datetimeFigureOut">
              <a:rPr lang="en-US" smtClean="0"/>
              <a:t>9/30/2021</a:t>
            </a:fld>
            <a:endParaRPr lang="en-US" dirty="0"/>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en-US" dirty="0"/>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US" dirty="0"/>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F8BC8885-BA77-6E4A-8A7E-300F60193B85}" type="slidenum">
              <a:rPr lang="en-US" smtClean="0"/>
              <a:t>‹#›</a:t>
            </a:fld>
            <a:endParaRPr lang="en-US" dirty="0"/>
          </a:p>
        </p:txBody>
      </p:sp>
    </p:spTree>
    <p:extLst>
      <p:ext uri="{BB962C8B-B14F-4D97-AF65-F5344CB8AC3E}">
        <p14:creationId xmlns:p14="http://schemas.microsoft.com/office/powerpoint/2010/main" val="6108357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1</a:t>
            </a:fld>
            <a:endParaRPr lang="en-US" dirty="0"/>
          </a:p>
        </p:txBody>
      </p:sp>
    </p:spTree>
    <p:extLst>
      <p:ext uri="{BB962C8B-B14F-4D97-AF65-F5344CB8AC3E}">
        <p14:creationId xmlns:p14="http://schemas.microsoft.com/office/powerpoint/2010/main" val="3019496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8BC8885-BA77-6E4A-8A7E-300F60193B85}" type="slidenum">
              <a:rPr lang="en-US" smtClean="0"/>
              <a:t>2</a:t>
            </a:fld>
            <a:endParaRPr lang="en-US" dirty="0"/>
          </a:p>
        </p:txBody>
      </p:sp>
    </p:spTree>
    <p:extLst>
      <p:ext uri="{BB962C8B-B14F-4D97-AF65-F5344CB8AC3E}">
        <p14:creationId xmlns:p14="http://schemas.microsoft.com/office/powerpoint/2010/main" val="3186377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This presentation will focus on a discussion of the primary code sections related to executive compensation.</a:t>
            </a:r>
          </a:p>
          <a:p>
            <a:endParaRPr lang="en-US" dirty="0"/>
          </a:p>
          <a:p>
            <a:r>
              <a:rPr lang="en-US" dirty="0"/>
              <a:t>2. We also want to clarify how Energy Safety interprets some of those primary code sections.</a:t>
            </a:r>
          </a:p>
          <a:p>
            <a:endParaRPr lang="en-US" dirty="0"/>
          </a:p>
          <a:p>
            <a:r>
              <a:rPr lang="en-US" dirty="0"/>
              <a:t>3. Related to each of those primary code sections will be some potential changes to the executive compensation guidance we would like to get your feedback on. It is possible that some of the potential changes will be included in the 2023 guidelines instead of the 2022 guidelines.</a:t>
            </a:r>
          </a:p>
          <a:p>
            <a:endParaRPr lang="en-US" dirty="0"/>
          </a:p>
          <a:p>
            <a:r>
              <a:rPr lang="en-US" dirty="0"/>
              <a:t>4. The potential changes I will discuss in this presentation are largely related to increasing the consistency and transparency among the submissions.</a:t>
            </a:r>
          </a:p>
          <a:p>
            <a:r>
              <a:rPr lang="en-US" dirty="0"/>
              <a:t> </a:t>
            </a:r>
          </a:p>
        </p:txBody>
      </p:sp>
      <p:sp>
        <p:nvSpPr>
          <p:cNvPr id="4" name="Slide Number Placeholder 3"/>
          <p:cNvSpPr>
            <a:spLocks noGrp="1"/>
          </p:cNvSpPr>
          <p:nvPr>
            <p:ph type="sldNum" sz="quarter" idx="5"/>
          </p:nvPr>
        </p:nvSpPr>
        <p:spPr/>
        <p:txBody>
          <a:bodyPr/>
          <a:lstStyle/>
          <a:p>
            <a:fld id="{F8BC8885-BA77-6E4A-8A7E-300F60193B85}" type="slidenum">
              <a:rPr lang="en-US" smtClean="0"/>
              <a:t>3</a:t>
            </a:fld>
            <a:endParaRPr lang="en-US" dirty="0"/>
          </a:p>
        </p:txBody>
      </p:sp>
    </p:spTree>
    <p:extLst>
      <p:ext uri="{BB962C8B-B14F-4D97-AF65-F5344CB8AC3E}">
        <p14:creationId xmlns:p14="http://schemas.microsoft.com/office/powerpoint/2010/main" val="23162377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8BC8885-BA77-6E4A-8A7E-300F60193B85}" type="slidenum">
              <a:rPr lang="en-US" smtClean="0"/>
              <a:t>4</a:t>
            </a:fld>
            <a:endParaRPr lang="en-US" dirty="0"/>
          </a:p>
        </p:txBody>
      </p:sp>
    </p:spTree>
    <p:extLst>
      <p:ext uri="{BB962C8B-B14F-4D97-AF65-F5344CB8AC3E}">
        <p14:creationId xmlns:p14="http://schemas.microsoft.com/office/powerpoint/2010/main" val="7943195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A contract is very broadly defined in law. Even the definition of a contract of employment is very broad. </a:t>
            </a:r>
            <a:endParaRPr lang="en-US" dirty="0">
              <a:cs typeface="Calibri"/>
            </a:endParaRPr>
          </a:p>
          <a:p>
            <a:pPr marL="235572" indent="-235572">
              <a:buAutoNum type="arabicPeriod"/>
            </a:pPr>
            <a:endParaRPr lang="en-US" dirty="0"/>
          </a:p>
          <a:p>
            <a:r>
              <a:rPr lang="en-US" dirty="0"/>
              <a:t>2. PUC Section 8389(e)(6)(A) applies to all new and amended contracts. All employees have a contract with their employer.</a:t>
            </a:r>
            <a:endParaRPr lang="en-US" dirty="0">
              <a:cs typeface="Calibri"/>
            </a:endParaRPr>
          </a:p>
          <a:p>
            <a:endParaRPr lang="en-US" dirty="0"/>
          </a:p>
          <a:p>
            <a:r>
              <a:rPr lang="en-US" dirty="0"/>
              <a:t>3. The only exception to the applicability of Section 8389(e)(6)(A) is not being an electric corporation, or not having any new or amended contracts for executive officers. </a:t>
            </a:r>
            <a:endParaRPr lang="en-US" dirty="0">
              <a:cs typeface="Calibri"/>
            </a:endParaRPr>
          </a:p>
          <a:p>
            <a:endParaRPr lang="en-US" dirty="0"/>
          </a:p>
          <a:p>
            <a:r>
              <a:rPr lang="en-US" dirty="0"/>
              <a:t>4. As noted, every employee has a contract with their employer, so every new employee represents a new contract. If you change the terms and conditions of employment for any employee you have amended a contract.</a:t>
            </a:r>
          </a:p>
          <a:p>
            <a:endParaRPr lang="en-US" dirty="0"/>
          </a:p>
          <a:p>
            <a:r>
              <a:rPr lang="en-US" dirty="0"/>
              <a:t>5. Bottom line: Section 8389(e)(6) applies to every new or amended contract for any executive officer.  Section 8389(e)(6)(A) is not limited to contracts with certain termination, compensation, or other employment conditions. </a:t>
            </a:r>
            <a:endParaRPr lang="en-US" dirty="0">
              <a:cs typeface="Calibri"/>
            </a:endParaRPr>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5</a:t>
            </a:fld>
            <a:endParaRPr lang="en-US" dirty="0"/>
          </a:p>
        </p:txBody>
      </p:sp>
    </p:spTree>
    <p:extLst>
      <p:ext uri="{BB962C8B-B14F-4D97-AF65-F5344CB8AC3E}">
        <p14:creationId xmlns:p14="http://schemas.microsoft.com/office/powerpoint/2010/main" val="40644182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6</a:t>
            </a:fld>
            <a:endParaRPr lang="en-US" dirty="0"/>
          </a:p>
        </p:txBody>
      </p:sp>
    </p:spTree>
    <p:extLst>
      <p:ext uri="{BB962C8B-B14F-4D97-AF65-F5344CB8AC3E}">
        <p14:creationId xmlns:p14="http://schemas.microsoft.com/office/powerpoint/2010/main" val="2006380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Apologies for the wordiness of these slides but we are discussing code and potential guidance changes related to that code and that is necessarily wordy.</a:t>
            </a:r>
          </a:p>
          <a:p>
            <a:endParaRPr lang="en-US" dirty="0"/>
          </a:p>
          <a:p>
            <a:r>
              <a:rPr lang="en-US" dirty="0"/>
              <a:t>2. Bold emphasis has been added by me.</a:t>
            </a:r>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7</a:t>
            </a:fld>
            <a:endParaRPr lang="en-US" dirty="0"/>
          </a:p>
        </p:txBody>
      </p:sp>
    </p:spTree>
    <p:extLst>
      <p:ext uri="{BB962C8B-B14F-4D97-AF65-F5344CB8AC3E}">
        <p14:creationId xmlns:p14="http://schemas.microsoft.com/office/powerpoint/2010/main" val="22070329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2289">
              <a:defRPr/>
            </a:pPr>
            <a:r>
              <a:rPr lang="en-US" sz="1900" dirty="0">
                <a:latin typeface="Calibri" panose="020F0502020204030204" pitchFamily="34" charset="0"/>
                <a:ea typeface="Calibri" panose="020F0502020204030204" pitchFamily="34" charset="0"/>
                <a:cs typeface="Times New Roman" panose="02020603050405020304" pitchFamily="18" charset="0"/>
              </a:rPr>
              <a:t>[read the potential change]</a:t>
            </a:r>
          </a:p>
          <a:p>
            <a:pPr defTabSz="942289">
              <a:defRPr/>
            </a:pPr>
            <a:endParaRPr lang="en-US" sz="1900" dirty="0">
              <a:latin typeface="Calibri" panose="020F0502020204030204" pitchFamily="34" charset="0"/>
              <a:ea typeface="Calibri" panose="020F0502020204030204" pitchFamily="34" charset="0"/>
              <a:cs typeface="Times New Roman" panose="02020603050405020304" pitchFamily="18" charset="0"/>
            </a:endParaRPr>
          </a:p>
          <a:p>
            <a:pPr defTabSz="942289">
              <a:defRPr/>
            </a:pPr>
            <a:r>
              <a:rPr lang="en-US" sz="1900" dirty="0">
                <a:latin typeface="Calibri" panose="020F0502020204030204" pitchFamily="34" charset="0"/>
                <a:ea typeface="Calibri" panose="020F0502020204030204" pitchFamily="34" charset="0"/>
                <a:cs typeface="Times New Roman" panose="02020603050405020304" pitchFamily="18" charset="0"/>
              </a:rPr>
              <a:t>1. In the past, submitted executive compensation structures or plans often state this and refer to the definition of executive officers used in the statute.</a:t>
            </a:r>
          </a:p>
          <a:p>
            <a:pPr defTabSz="942289">
              <a:defRPr/>
            </a:pPr>
            <a:endParaRPr lang="en-US" sz="1900" dirty="0">
              <a:latin typeface="Calibri" panose="020F0502020204030204" pitchFamily="34" charset="0"/>
              <a:ea typeface="Calibri" panose="020F0502020204030204" pitchFamily="34" charset="0"/>
              <a:cs typeface="Times New Roman" panose="02020603050405020304" pitchFamily="18" charset="0"/>
            </a:endParaRPr>
          </a:p>
          <a:p>
            <a:pPr defTabSz="942289">
              <a:defRPr/>
            </a:pPr>
            <a:r>
              <a:rPr lang="en-US" sz="1900" dirty="0">
                <a:latin typeface="Calibri" panose="020F0502020204030204" pitchFamily="34" charset="0"/>
                <a:ea typeface="Calibri" panose="020F0502020204030204" pitchFamily="34" charset="0"/>
                <a:cs typeface="Times New Roman" panose="02020603050405020304" pitchFamily="18" charset="0"/>
              </a:rPr>
              <a:t>2. We’re considering formalizing a requirement that submissions explicitly certify or acknowledge the plan covers all executive officers as defined in Public Utilities Code section 451.5.</a:t>
            </a:r>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8</a:t>
            </a:fld>
            <a:endParaRPr lang="en-US" dirty="0"/>
          </a:p>
        </p:txBody>
      </p:sp>
    </p:spTree>
    <p:extLst>
      <p:ext uri="{BB962C8B-B14F-4D97-AF65-F5344CB8AC3E}">
        <p14:creationId xmlns:p14="http://schemas.microsoft.com/office/powerpoint/2010/main" val="40071818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2289">
              <a:defRPr/>
            </a:pPr>
            <a:r>
              <a:rPr lang="en-US" dirty="0"/>
              <a:t>[read this first] Relatedly, we are considering requiring a listing of which job classifications are subject to the submitted executive compensation structure. AND we want know which internal executive classifications or positions are not included in the structure and why they are not included in the structure. </a:t>
            </a:r>
          </a:p>
          <a:p>
            <a:pPr defTabSz="942289">
              <a:defRPr/>
            </a:pPr>
            <a:endParaRPr lang="en-US" dirty="0"/>
          </a:p>
          <a:p>
            <a:pPr defTabSz="942289">
              <a:defRPr/>
            </a:pPr>
            <a:r>
              <a:rPr lang="en-US" dirty="0"/>
              <a:t>[read the potential change]</a:t>
            </a:r>
          </a:p>
          <a:p>
            <a:pPr defTabSz="942289">
              <a:defRPr/>
            </a:pP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9</a:t>
            </a:fld>
            <a:endParaRPr lang="en-US" dirty="0"/>
          </a:p>
        </p:txBody>
      </p:sp>
    </p:spTree>
    <p:extLst>
      <p:ext uri="{BB962C8B-B14F-4D97-AF65-F5344CB8AC3E}">
        <p14:creationId xmlns:p14="http://schemas.microsoft.com/office/powerpoint/2010/main" val="34640172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8BC8885-BA77-6E4A-8A7E-300F60193B85}" type="slidenum">
              <a:rPr lang="en-US" smtClean="0"/>
              <a:t>10</a:t>
            </a:fld>
            <a:endParaRPr lang="en-US" dirty="0"/>
          </a:p>
        </p:txBody>
      </p:sp>
    </p:spTree>
    <p:extLst>
      <p:ext uri="{BB962C8B-B14F-4D97-AF65-F5344CB8AC3E}">
        <p14:creationId xmlns:p14="http://schemas.microsoft.com/office/powerpoint/2010/main" val="22026622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I’ve added the bold emphasis.</a:t>
            </a:r>
          </a:p>
          <a:p>
            <a:endParaRPr lang="en-US" dirty="0"/>
          </a:p>
          <a:p>
            <a:r>
              <a:rPr lang="en-US" dirty="0"/>
              <a:t>2. I’ll note here that the structure of compensation is basically a binary consisting of guaranteed cash compensation (i.e., base pay and arguably basic benefits) and performance-based compensation.</a:t>
            </a:r>
          </a:p>
          <a:p>
            <a:r>
              <a:rPr lang="en-US" dirty="0"/>
              <a:t> </a:t>
            </a:r>
          </a:p>
          <a:p>
            <a:r>
              <a:rPr lang="en-US" dirty="0"/>
              <a:t>3. Regarding the second section: In past executive compensation submissions typically contained the inclusion of a statement to the effect that compensation attached to any performance metric may or will not be earned if the threshold goal or target is not achieved. This has generally been considered sufficient to meet the requirements of this code section.</a:t>
            </a:r>
          </a:p>
          <a:p>
            <a:endParaRPr lang="en-US" dirty="0"/>
          </a:p>
          <a:p>
            <a:r>
              <a:rPr lang="en-US" dirty="0"/>
              <a:t>4. It is important to recognize that compliance with this code section is complicated by the reality that Executive Compensation Boards tend to have substantial discretion to make awards regardless of actual performance.</a:t>
            </a:r>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11</a:t>
            </a:fld>
            <a:endParaRPr lang="en-US"/>
          </a:p>
        </p:txBody>
      </p:sp>
    </p:spTree>
    <p:extLst>
      <p:ext uri="{BB962C8B-B14F-4D97-AF65-F5344CB8AC3E}">
        <p14:creationId xmlns:p14="http://schemas.microsoft.com/office/powerpoint/2010/main" val="16654280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In this situation, because compensation is split into a binary of base pay/non-performance compensation and performance-based compensation, the line “The primary portion of the executive officers’ compensation based on achievement of objective performance metrics” suggests a basic test to comply with this section: If a majority of the executive compensation, for each executive officer position (as defined in Section 451.5), is awarded based on objective performance against metrics it meets the requirements, or complies, of this section.</a:t>
            </a:r>
          </a:p>
          <a:p>
            <a:endParaRPr lang="en-US" dirty="0"/>
          </a:p>
          <a:p>
            <a:r>
              <a:rPr lang="en-US" dirty="0"/>
              <a:t>[read the potential change]</a:t>
            </a:r>
          </a:p>
          <a:p>
            <a:endParaRPr lang="en-US" dirty="0"/>
          </a:p>
          <a:p>
            <a:r>
              <a:rPr lang="en-US" dirty="0"/>
              <a:t>2. I will note that this is a “test” or “requirement” that we essentially established when we rejected the initial BVES 2021 executive compensation structure submission and approved their revised 2021 submission. For consistency and based on past precedent, we’re considering formalizing this requirement. </a:t>
            </a:r>
          </a:p>
          <a:p>
            <a:endParaRPr lang="en-US" dirty="0"/>
          </a:p>
          <a:p>
            <a:r>
              <a:rPr lang="en-US" dirty="0"/>
              <a:t>3. This would apply to every “executive officer” position.</a:t>
            </a:r>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12</a:t>
            </a:fld>
            <a:endParaRPr lang="en-US"/>
          </a:p>
        </p:txBody>
      </p:sp>
    </p:spTree>
    <p:extLst>
      <p:ext uri="{BB962C8B-B14F-4D97-AF65-F5344CB8AC3E}">
        <p14:creationId xmlns:p14="http://schemas.microsoft.com/office/powerpoint/2010/main" val="11682454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According to many of the electric utility staff and the executive compensation consultants we’ve interviewed over the past month or so, Executive Compensation Boards tend to exercise negative discretion – negative discretion being the denial of compensation – more often the positive discretion – the provision of compensation regardless of performance. Regardless, this is an issue.</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13</a:t>
            </a:fld>
            <a:endParaRPr lang="en-US"/>
          </a:p>
        </p:txBody>
      </p:sp>
    </p:spTree>
    <p:extLst>
      <p:ext uri="{BB962C8B-B14F-4D97-AF65-F5344CB8AC3E}">
        <p14:creationId xmlns:p14="http://schemas.microsoft.com/office/powerpoint/2010/main" val="23339589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14</a:t>
            </a:fld>
            <a:endParaRPr lang="en-US"/>
          </a:p>
        </p:txBody>
      </p:sp>
    </p:spTree>
    <p:extLst>
      <p:ext uri="{BB962C8B-B14F-4D97-AF65-F5344CB8AC3E}">
        <p14:creationId xmlns:p14="http://schemas.microsoft.com/office/powerpoint/2010/main" val="11535153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“Long-term” appears to be open ended language, but it is essentially clarified in the second sentence, which indicates that compensation held or deferred at least three years would be considered “long-term.” </a:t>
            </a:r>
          </a:p>
          <a:p>
            <a:endParaRPr lang="en-US" dirty="0"/>
          </a:p>
          <a:p>
            <a:r>
              <a:rPr lang="en-US" dirty="0"/>
              <a:t>2. “Significant portion” is also nebulous language. Note that the language of “significant portion” differs from the language we discussed previously which uses the phrase “primary portion.” </a:t>
            </a:r>
          </a:p>
          <a:p>
            <a:endParaRPr lang="en-US" dirty="0"/>
          </a:p>
          <a:p>
            <a:r>
              <a:rPr lang="en-US" dirty="0"/>
              <a:t>3. The language regarding the form this deferred compensation can take is permissive (using “may” instead of “shall”).</a:t>
            </a:r>
          </a:p>
          <a:p>
            <a:endParaRPr lang="en-US" dirty="0"/>
          </a:p>
          <a:p>
            <a:r>
              <a:rPr lang="en-US" dirty="0"/>
              <a:t>4. Generally, any submitted executive compensation plan that includes a portion of its compensation consisting of some form of stock, that is delayed at least three years has been accepted as meeting this code section’s requirements.</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15</a:t>
            </a:fld>
            <a:endParaRPr lang="en-US"/>
          </a:p>
        </p:txBody>
      </p:sp>
    </p:spTree>
    <p:extLst>
      <p:ext uri="{BB962C8B-B14F-4D97-AF65-F5344CB8AC3E}">
        <p14:creationId xmlns:p14="http://schemas.microsoft.com/office/powerpoint/2010/main" val="26960800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the potential guidance change]</a:t>
            </a:r>
          </a:p>
          <a:p>
            <a:endParaRPr lang="en-US" dirty="0"/>
          </a:p>
          <a:p>
            <a:pPr marL="235572" indent="-235572">
              <a:buAutoNum type="arabicPeriod"/>
            </a:pPr>
            <a:r>
              <a:rPr lang="en-US" dirty="0"/>
              <a:t>Another simple required explicit statement or certification, similar to the others proposed.</a:t>
            </a:r>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16</a:t>
            </a:fld>
            <a:endParaRPr lang="en-US"/>
          </a:p>
        </p:txBody>
      </p:sp>
    </p:spTree>
    <p:extLst>
      <p:ext uri="{BB962C8B-B14F-4D97-AF65-F5344CB8AC3E}">
        <p14:creationId xmlns:p14="http://schemas.microsoft.com/office/powerpoint/2010/main" val="25213875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Relatedly, we are considering requiring more detail and transparency regarding the compensation components. </a:t>
            </a:r>
          </a:p>
          <a:p>
            <a:endParaRPr lang="en-US" dirty="0"/>
          </a:p>
          <a:p>
            <a:r>
              <a:rPr lang="en-US" dirty="0"/>
              <a:t>[read the potential guidance change]</a:t>
            </a:r>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17</a:t>
            </a:fld>
            <a:endParaRPr lang="en-US"/>
          </a:p>
        </p:txBody>
      </p:sp>
    </p:spTree>
    <p:extLst>
      <p:ext uri="{BB962C8B-B14F-4D97-AF65-F5344CB8AC3E}">
        <p14:creationId xmlns:p14="http://schemas.microsoft.com/office/powerpoint/2010/main" val="4458265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8BC8885-BA77-6E4A-8A7E-300F60193B85}" type="slidenum">
              <a:rPr lang="en-US" smtClean="0"/>
              <a:t>18</a:t>
            </a:fld>
            <a:endParaRPr lang="en-US" dirty="0"/>
          </a:p>
        </p:txBody>
      </p:sp>
    </p:spTree>
    <p:extLst>
      <p:ext uri="{BB962C8B-B14F-4D97-AF65-F5344CB8AC3E}">
        <p14:creationId xmlns:p14="http://schemas.microsoft.com/office/powerpoint/2010/main" val="11587407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If the compensation in question is not “indirect” or “ancillary” then we use other code sections to assess the particular compensation component. </a:t>
            </a:r>
          </a:p>
          <a:p>
            <a:endParaRPr lang="en-US" dirty="0"/>
          </a:p>
          <a:p>
            <a:r>
              <a:rPr lang="en-US" dirty="0"/>
              <a:t>2. This language raises many questions. </a:t>
            </a:r>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19</a:t>
            </a:fld>
            <a:endParaRPr lang="en-US"/>
          </a:p>
        </p:txBody>
      </p:sp>
    </p:spTree>
    <p:extLst>
      <p:ext uri="{BB962C8B-B14F-4D97-AF65-F5344CB8AC3E}">
        <p14:creationId xmlns:p14="http://schemas.microsoft.com/office/powerpoint/2010/main" val="1283645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a:t>These are a couple of the questions this section raises. </a:t>
            </a:r>
          </a:p>
          <a:p>
            <a:pPr marL="228600" indent="-228600">
              <a:buAutoNum type="arabicPeriod"/>
            </a:pPr>
            <a:endParaRPr lang="en-US" dirty="0"/>
          </a:p>
          <a:p>
            <a:pPr marL="0" indent="0">
              <a:buNone/>
            </a:pPr>
            <a:r>
              <a:rPr lang="en-US" dirty="0"/>
              <a:t>[Read the questions]</a:t>
            </a:r>
          </a:p>
          <a:p>
            <a:endParaRPr lang="en-US" dirty="0"/>
          </a:p>
          <a:p>
            <a:r>
              <a:rPr lang="en-US" dirty="0"/>
              <a:t>2. Regardless of the how you answer these questions, in cases where the performance compensation is based entirely on either objective and enforceable safety or fiscal metrics, and consists of either direct monetary compensation or stock-related compensation, determining that an executive compensation structure complies with of this section is easy. In other words, elimination is easy or at least easier to recognize. </a:t>
            </a:r>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20</a:t>
            </a:fld>
            <a:endParaRPr lang="en-US"/>
          </a:p>
        </p:txBody>
      </p:sp>
    </p:spTree>
    <p:extLst>
      <p:ext uri="{BB962C8B-B14F-4D97-AF65-F5344CB8AC3E}">
        <p14:creationId xmlns:p14="http://schemas.microsoft.com/office/powerpoint/2010/main" val="27445257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This is potential change is an attempt to get a handle on how much indirect and ancillary compensation occurs, on what basis it occurs, in order to determine if this is a significant issue that needs to be more aggressively addressed.</a:t>
            </a:r>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21</a:t>
            </a:fld>
            <a:endParaRPr lang="en-US" dirty="0"/>
          </a:p>
        </p:txBody>
      </p:sp>
    </p:spTree>
    <p:extLst>
      <p:ext uri="{BB962C8B-B14F-4D97-AF65-F5344CB8AC3E}">
        <p14:creationId xmlns:p14="http://schemas.microsoft.com/office/powerpoint/2010/main" val="7033970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have time, we will have a Q&amp;A session regarding what has been presented – if not skip to the next slide]</a:t>
            </a:r>
          </a:p>
        </p:txBody>
      </p:sp>
      <p:sp>
        <p:nvSpPr>
          <p:cNvPr id="4" name="Slide Number Placeholder 3"/>
          <p:cNvSpPr>
            <a:spLocks noGrp="1"/>
          </p:cNvSpPr>
          <p:nvPr>
            <p:ph type="sldNum" sz="quarter" idx="5"/>
          </p:nvPr>
        </p:nvSpPr>
        <p:spPr/>
        <p:txBody>
          <a:bodyPr/>
          <a:lstStyle/>
          <a:p>
            <a:fld id="{F8BC8885-BA77-6E4A-8A7E-300F60193B85}" type="slidenum">
              <a:rPr lang="en-US" smtClean="0"/>
              <a:t>22</a:t>
            </a:fld>
            <a:endParaRPr lang="en-US" dirty="0"/>
          </a:p>
        </p:txBody>
      </p:sp>
    </p:spTree>
    <p:extLst>
      <p:ext uri="{BB962C8B-B14F-4D97-AF65-F5344CB8AC3E}">
        <p14:creationId xmlns:p14="http://schemas.microsoft.com/office/powerpoint/2010/main" val="10428948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23</a:t>
            </a:fld>
            <a:endParaRPr lang="en-US" dirty="0"/>
          </a:p>
        </p:txBody>
      </p:sp>
    </p:spTree>
    <p:extLst>
      <p:ext uri="{BB962C8B-B14F-4D97-AF65-F5344CB8AC3E}">
        <p14:creationId xmlns:p14="http://schemas.microsoft.com/office/powerpoint/2010/main" val="26157183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hyperlink" Target="http://www.energysafety.ca.gov/" TargetMode="External"/><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C6AA23E-C249-D745-B99F-B0C79FA97380}"/>
              </a:ext>
            </a:extLst>
          </p:cNvPr>
          <p:cNvSpPr/>
          <p:nvPr userDrawn="1"/>
        </p:nvSpPr>
        <p:spPr>
          <a:xfrm>
            <a:off x="0" y="0"/>
            <a:ext cx="12192000" cy="6858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97795F6-7597-054A-A50E-824229374322}"/>
              </a:ext>
            </a:extLst>
          </p:cNvPr>
          <p:cNvSpPr>
            <a:spLocks noGrp="1"/>
          </p:cNvSpPr>
          <p:nvPr>
            <p:ph type="ctrTitle" hasCustomPrompt="1"/>
          </p:nvPr>
        </p:nvSpPr>
        <p:spPr>
          <a:xfrm>
            <a:off x="838200" y="1122363"/>
            <a:ext cx="6853518" cy="2387600"/>
          </a:xfrm>
        </p:spPr>
        <p:txBody>
          <a:bodyPr anchor="b"/>
          <a:lstStyle>
            <a:lvl1pPr algn="l">
              <a:defRPr sz="6000">
                <a:solidFill>
                  <a:schemeClr val="bg1"/>
                </a:solidFill>
              </a:defRPr>
            </a:lvl1pPr>
          </a:lstStyle>
          <a:p>
            <a:r>
              <a:rPr lang="en-US" dirty="0"/>
              <a:t>TYPE TITLE IN ALL CAPS</a:t>
            </a:r>
          </a:p>
        </p:txBody>
      </p:sp>
      <p:sp>
        <p:nvSpPr>
          <p:cNvPr id="3" name="Subtitle 2">
            <a:extLst>
              <a:ext uri="{FF2B5EF4-FFF2-40B4-BE49-F238E27FC236}">
                <a16:creationId xmlns:a16="http://schemas.microsoft.com/office/drawing/2014/main" id="{A23BA4C3-7EC9-1346-BB0B-5DEC7B883FD0}"/>
              </a:ext>
            </a:extLst>
          </p:cNvPr>
          <p:cNvSpPr>
            <a:spLocks noGrp="1"/>
          </p:cNvSpPr>
          <p:nvPr>
            <p:ph type="subTitle" idx="1"/>
          </p:nvPr>
        </p:nvSpPr>
        <p:spPr>
          <a:xfrm>
            <a:off x="838200" y="3602038"/>
            <a:ext cx="6853518" cy="822044"/>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8" name="Gradient_Top Bar_1">
            <a:extLst>
              <a:ext uri="{FF2B5EF4-FFF2-40B4-BE49-F238E27FC236}">
                <a16:creationId xmlns:a16="http://schemas.microsoft.com/office/drawing/2014/main" id="{60AF7CC2-C9EB-964C-B31B-C41352A9B0A7}"/>
              </a:ext>
              <a:ext uri="{C183D7F6-B498-43B3-948B-1728B52AA6E4}">
                <adec:decorative xmlns:adec="http://schemas.microsoft.com/office/drawing/2017/decorative" val="1"/>
              </a:ext>
            </a:extLst>
          </p:cNvPr>
          <p:cNvSpPr/>
          <p:nvPr userDrawn="1"/>
        </p:nvSpPr>
        <p:spPr>
          <a:xfrm>
            <a:off x="3849" y="0"/>
            <a:ext cx="12184303" cy="611909"/>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pic>
        <p:nvPicPr>
          <p:cNvPr id="9" name="Tower_Front Cover" descr="Icon of a transmission tower">
            <a:extLst>
              <a:ext uri="{FF2B5EF4-FFF2-40B4-BE49-F238E27FC236}">
                <a16:creationId xmlns:a16="http://schemas.microsoft.com/office/drawing/2014/main" id="{CC25086B-2530-EE4B-BE3E-DD5816DA1C48}"/>
              </a:ext>
              <a:ext uri="{C183D7F6-B498-43B3-948B-1728B52AA6E4}">
                <adec:decorative xmlns:adec="http://schemas.microsoft.com/office/drawing/2017/decorative" val="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508201" y="0"/>
            <a:ext cx="4679950" cy="6858000"/>
          </a:xfrm>
          <a:prstGeom prst="rect">
            <a:avLst/>
          </a:prstGeom>
        </p:spPr>
      </p:pic>
      <p:pic>
        <p:nvPicPr>
          <p:cNvPr id="10" name="OEIS_Logo_Round_4C_Large_300dpi" descr="Logo for Office of Energy Infrastructure Safety with picture of transmission tower and underground gas line">
            <a:extLst>
              <a:ext uri="{FF2B5EF4-FFF2-40B4-BE49-F238E27FC236}">
                <a16:creationId xmlns:a16="http://schemas.microsoft.com/office/drawing/2014/main" id="{DACE39A7-C494-C449-964F-7E46435673D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0202" y="4629727"/>
            <a:ext cx="1788606" cy="1788606"/>
          </a:xfrm>
          <a:prstGeom prst="rect">
            <a:avLst/>
          </a:prstGeom>
        </p:spPr>
      </p:pic>
    </p:spTree>
    <p:extLst>
      <p:ext uri="{BB962C8B-B14F-4D97-AF65-F5344CB8AC3E}">
        <p14:creationId xmlns:p14="http://schemas.microsoft.com/office/powerpoint/2010/main" val="32019418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66656-3AEF-AB4C-ADB6-518DD79D4B63}"/>
              </a:ext>
            </a:extLst>
          </p:cNvPr>
          <p:cNvSpPr>
            <a:spLocks noGrp="1"/>
          </p:cNvSpPr>
          <p:nvPr>
            <p:ph type="title" hasCustomPrompt="1"/>
          </p:nvPr>
        </p:nvSpPr>
        <p:spPr>
          <a:xfrm>
            <a:off x="838200" y="342900"/>
            <a:ext cx="6629400" cy="1574077"/>
          </a:xfrm>
        </p:spPr>
        <p:txBody>
          <a:bodyPr anchor="b"/>
          <a:lstStyle>
            <a:lvl1pPr>
              <a:defRPr/>
            </a:lvl1pPr>
          </a:lstStyle>
          <a:p>
            <a:r>
              <a:rPr lang="en-US" dirty="0"/>
              <a:t>TYPE “OVERVIEW OR “INTRODUCTION”</a:t>
            </a:r>
          </a:p>
        </p:txBody>
      </p:sp>
      <p:sp>
        <p:nvSpPr>
          <p:cNvPr id="4" name="Date Placeholder 3">
            <a:extLst>
              <a:ext uri="{FF2B5EF4-FFF2-40B4-BE49-F238E27FC236}">
                <a16:creationId xmlns:a16="http://schemas.microsoft.com/office/drawing/2014/main" id="{E4BE4782-F63C-3142-86D0-7FC7CC1D7A30}"/>
              </a:ext>
            </a:extLst>
          </p:cNvPr>
          <p:cNvSpPr>
            <a:spLocks noGrp="1"/>
          </p:cNvSpPr>
          <p:nvPr>
            <p:ph type="dt" sz="half" idx="10"/>
          </p:nvPr>
        </p:nvSpPr>
        <p:spPr/>
        <p:txBody>
          <a:bodyPr/>
          <a:lstStyle/>
          <a:p>
            <a:fld id="{CB10A671-034D-D241-B2FC-E8675879E2CD}" type="datetime1">
              <a:rPr lang="en-US" smtClean="0"/>
              <a:t>9/30/2021</a:t>
            </a:fld>
            <a:endParaRPr lang="en-US" dirty="0"/>
          </a:p>
        </p:txBody>
      </p:sp>
      <p:sp>
        <p:nvSpPr>
          <p:cNvPr id="5" name="Footer Placeholder 4">
            <a:extLst>
              <a:ext uri="{FF2B5EF4-FFF2-40B4-BE49-F238E27FC236}">
                <a16:creationId xmlns:a16="http://schemas.microsoft.com/office/drawing/2014/main" id="{E0054575-A9D7-9744-A403-D7D67F7181A9}"/>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A7B2A407-91F2-A442-92DA-A13BAD8933C1}"/>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10" name="Text Placeholder 9">
            <a:extLst>
              <a:ext uri="{FF2B5EF4-FFF2-40B4-BE49-F238E27FC236}">
                <a16:creationId xmlns:a16="http://schemas.microsoft.com/office/drawing/2014/main" id="{64546E65-E354-804E-80D6-0C9582F06BE6}"/>
              </a:ext>
            </a:extLst>
          </p:cNvPr>
          <p:cNvSpPr>
            <a:spLocks noGrp="1"/>
          </p:cNvSpPr>
          <p:nvPr>
            <p:ph type="body" sz="quarter" idx="13" hasCustomPrompt="1"/>
          </p:nvPr>
        </p:nvSpPr>
        <p:spPr>
          <a:xfrm>
            <a:off x="838200" y="2035732"/>
            <a:ext cx="6629400" cy="3755468"/>
          </a:xfrm>
        </p:spPr>
        <p:txBody>
          <a:bodyPr>
            <a:normAutofit/>
          </a:bodyPr>
          <a:lstStyle>
            <a:lvl1pPr marL="0" indent="0">
              <a:lnSpc>
                <a:spcPct val="100000"/>
              </a:lnSpc>
              <a:buFontTx/>
              <a:buNone/>
              <a:defRPr sz="2200">
                <a:solidFill>
                  <a:schemeClr val="tx1"/>
                </a:solidFill>
              </a:defRPr>
            </a:lvl1pPr>
          </a:lstStyle>
          <a:p>
            <a:pPr lvl="0"/>
            <a:r>
              <a:rPr lang="en-US" dirty="0"/>
              <a:t>Click to type introduction or overview body text here.</a:t>
            </a:r>
          </a:p>
        </p:txBody>
      </p:sp>
      <p:sp>
        <p:nvSpPr>
          <p:cNvPr id="11" name="Gradient_Right Side_1">
            <a:extLst>
              <a:ext uri="{FF2B5EF4-FFF2-40B4-BE49-F238E27FC236}">
                <a16:creationId xmlns:a16="http://schemas.microsoft.com/office/drawing/2014/main" id="{19C8ED75-BEAC-8046-AE47-2FECF9BAA571}"/>
              </a:ext>
              <a:ext uri="{C183D7F6-B498-43B3-948B-1728B52AA6E4}">
                <adec:decorative xmlns:adec="http://schemas.microsoft.com/office/drawing/2017/decorative" val="1"/>
              </a:ext>
            </a:extLst>
          </p:cNvPr>
          <p:cNvSpPr/>
          <p:nvPr userDrawn="1"/>
        </p:nvSpPr>
        <p:spPr>
          <a:xfrm>
            <a:off x="8126716" y="0"/>
            <a:ext cx="4061435" cy="6172200"/>
          </a:xfrm>
          <a:prstGeom prst="rect">
            <a:avLst/>
          </a:prstGeom>
          <a:gradFill>
            <a:gsLst>
              <a:gs pos="0">
                <a:srgbClr val="F4EC48"/>
              </a:gs>
              <a:gs pos="93000">
                <a:srgbClr val="00A7E5"/>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pic>
        <p:nvPicPr>
          <p:cNvPr id="12" name="OEIS_Logo_Round_4C_Large_300dpi" descr="Logo for Office of Energy Infrastructure Safety with picture of transmission tower and underground gas line">
            <a:extLst>
              <a:ext uri="{FF2B5EF4-FFF2-40B4-BE49-F238E27FC236}">
                <a16:creationId xmlns:a16="http://schemas.microsoft.com/office/drawing/2014/main" id="{1A25D283-60FB-A042-9B5A-11382D8AF2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774546" y="2035732"/>
            <a:ext cx="2783921" cy="2783921"/>
          </a:xfrm>
          <a:prstGeom prst="rect">
            <a:avLst/>
          </a:prstGeom>
        </p:spPr>
      </p:pic>
    </p:spTree>
    <p:extLst>
      <p:ext uri="{BB962C8B-B14F-4D97-AF65-F5344CB8AC3E}">
        <p14:creationId xmlns:p14="http://schemas.microsoft.com/office/powerpoint/2010/main" val="2227484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46F252E-7D40-B647-91BA-96B834EB49D0}"/>
              </a:ext>
            </a:extLst>
          </p:cNvPr>
          <p:cNvSpPr/>
          <p:nvPr userDrawn="1"/>
        </p:nvSpPr>
        <p:spPr>
          <a:xfrm>
            <a:off x="0" y="1142999"/>
            <a:ext cx="12188151" cy="5029201"/>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Date Placeholder 2">
            <a:extLst>
              <a:ext uri="{FF2B5EF4-FFF2-40B4-BE49-F238E27FC236}">
                <a16:creationId xmlns:a16="http://schemas.microsoft.com/office/drawing/2014/main" id="{57D8B492-B5AB-5F47-9DF7-C744D21E9039}"/>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4E2BC0AC-D23B-5E47-ADF6-CF63C046440C}"/>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778602DD-2043-F044-9467-3F65530AF107}"/>
              </a:ext>
            </a:extLst>
          </p:cNvPr>
          <p:cNvSpPr>
            <a:spLocks noGrp="1"/>
          </p:cNvSpPr>
          <p:nvPr>
            <p:ph type="ftr" sz="quarter" idx="12"/>
          </p:nvPr>
        </p:nvSpPr>
        <p:spPr/>
        <p:txBody>
          <a:bodyPr/>
          <a:lstStyle/>
          <a:p>
            <a:r>
              <a:rPr lang="en-US" dirty="0"/>
              <a:t>OFFICE OF ENERGY INFRASTUCTURE SAFETY</a:t>
            </a:r>
          </a:p>
        </p:txBody>
      </p:sp>
      <p:cxnSp>
        <p:nvCxnSpPr>
          <p:cNvPr id="8" name="Straight Connector 7">
            <a:extLst>
              <a:ext uri="{FF2B5EF4-FFF2-40B4-BE49-F238E27FC236}">
                <a16:creationId xmlns:a16="http://schemas.microsoft.com/office/drawing/2014/main" id="{ADFEA94C-F47E-0B4A-87A9-4E9FB58CA98F}"/>
              </a:ext>
            </a:extLst>
          </p:cNvPr>
          <p:cNvCxnSpPr/>
          <p:nvPr userDrawn="1"/>
        </p:nvCxnSpPr>
        <p:spPr>
          <a:xfrm>
            <a:off x="6096000" y="1627909"/>
            <a:ext cx="0" cy="4313584"/>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12" name="Gradient_Top Bar_2">
            <a:extLst>
              <a:ext uri="{FF2B5EF4-FFF2-40B4-BE49-F238E27FC236}">
                <a16:creationId xmlns:a16="http://schemas.microsoft.com/office/drawing/2014/main" id="{93FEB605-506D-D547-8786-22AC625DE824}"/>
              </a:ext>
              <a:ext uri="{C183D7F6-B498-43B3-948B-1728B52AA6E4}">
                <adec:decorative xmlns:adec="http://schemas.microsoft.com/office/drawing/2017/decorative" val="1"/>
              </a:ext>
            </a:extLst>
          </p:cNvPr>
          <p:cNvSpPr/>
          <p:nvPr userDrawn="1"/>
        </p:nvSpPr>
        <p:spPr>
          <a:xfrm flipH="1">
            <a:off x="3849" y="-1"/>
            <a:ext cx="12184303" cy="11430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10" name="Text Placeholder 9">
            <a:extLst>
              <a:ext uri="{FF2B5EF4-FFF2-40B4-BE49-F238E27FC236}">
                <a16:creationId xmlns:a16="http://schemas.microsoft.com/office/drawing/2014/main" id="{2078ADF6-96E0-5B4D-86EF-4246D4FBB229}"/>
              </a:ext>
            </a:extLst>
          </p:cNvPr>
          <p:cNvSpPr>
            <a:spLocks noGrp="1"/>
          </p:cNvSpPr>
          <p:nvPr>
            <p:ph type="body" sz="quarter" idx="13" hasCustomPrompt="1"/>
          </p:nvPr>
        </p:nvSpPr>
        <p:spPr>
          <a:xfrm>
            <a:off x="838200" y="1"/>
            <a:ext cx="10515600" cy="1142998"/>
          </a:xfrm>
        </p:spPr>
        <p:txBody>
          <a:bodyPr anchor="ctr">
            <a:normAutofit/>
          </a:bodyPr>
          <a:lstStyle>
            <a:lvl1pPr marL="0" indent="0">
              <a:buFontTx/>
              <a:buNone/>
              <a:defRPr sz="2400" b="1">
                <a:solidFill>
                  <a:schemeClr val="bg1"/>
                </a:solidFill>
                <a:latin typeface="+mn-lt"/>
              </a:defRPr>
            </a:lvl1pPr>
          </a:lstStyle>
          <a:p>
            <a:pPr lvl="0"/>
            <a:r>
              <a:rPr lang="en-US" dirty="0"/>
              <a:t>TYPE OPTIONAL HEADER HERE IN ALL CAPS</a:t>
            </a:r>
          </a:p>
        </p:txBody>
      </p:sp>
      <p:sp>
        <p:nvSpPr>
          <p:cNvPr id="14" name="Text Placeholder 9">
            <a:extLst>
              <a:ext uri="{FF2B5EF4-FFF2-40B4-BE49-F238E27FC236}">
                <a16:creationId xmlns:a16="http://schemas.microsoft.com/office/drawing/2014/main" id="{D66CBEBB-09D0-6A45-BAC1-3B46C3380C28}"/>
              </a:ext>
            </a:extLst>
          </p:cNvPr>
          <p:cNvSpPr>
            <a:spLocks noGrp="1"/>
          </p:cNvSpPr>
          <p:nvPr>
            <p:ph type="body" sz="quarter" idx="14" hasCustomPrompt="1"/>
          </p:nvPr>
        </p:nvSpPr>
        <p:spPr>
          <a:xfrm>
            <a:off x="838199" y="1627084"/>
            <a:ext cx="10515595" cy="4182046"/>
          </a:xfrm>
        </p:spPr>
        <p:txBody>
          <a:bodyPr numCol="2" spcCol="914400">
            <a:normAutofit/>
          </a:bodyPr>
          <a:lstStyle>
            <a:lvl1pPr marL="0" indent="0" algn="l">
              <a:buFontTx/>
              <a:buNone/>
              <a:defRPr lang="en-US" sz="2400" smtClean="0">
                <a:solidFill>
                  <a:schemeClr val="bg1"/>
                </a:solidFill>
                <a:effectLst/>
                <a:latin typeface="Calibri" panose="020F0502020204030204" pitchFamily="34" charset="0"/>
                <a:cs typeface="Calibri" panose="020F0502020204030204" pitchFamily="34" charset="0"/>
              </a:defRPr>
            </a:lvl1pPr>
          </a:lstStyle>
          <a:p>
            <a:pPr lvl="0"/>
            <a:r>
              <a:rPr lang="en-US" dirty="0"/>
              <a:t>Click to type here for a two-column page which is mainly text.</a:t>
            </a:r>
          </a:p>
        </p:txBody>
      </p:sp>
    </p:spTree>
    <p:extLst>
      <p:ext uri="{BB962C8B-B14F-4D97-AF65-F5344CB8AC3E}">
        <p14:creationId xmlns:p14="http://schemas.microsoft.com/office/powerpoint/2010/main" val="688916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7D8B492-B5AB-5F47-9DF7-C744D21E9039}"/>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4E2BC0AC-D23B-5E47-ADF6-CF63C046440C}"/>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778602DD-2043-F044-9467-3F65530AF107}"/>
              </a:ext>
            </a:extLst>
          </p:cNvPr>
          <p:cNvSpPr>
            <a:spLocks noGrp="1"/>
          </p:cNvSpPr>
          <p:nvPr>
            <p:ph type="ftr" sz="quarter" idx="12"/>
          </p:nvPr>
        </p:nvSpPr>
        <p:spPr/>
        <p:txBody>
          <a:bodyPr/>
          <a:lstStyle/>
          <a:p>
            <a:r>
              <a:rPr lang="en-US" dirty="0"/>
              <a:t>OFFICE OF ENERGY INFRASTUCTURE SAFETY</a:t>
            </a:r>
          </a:p>
        </p:txBody>
      </p:sp>
      <p:sp>
        <p:nvSpPr>
          <p:cNvPr id="6" name="Gradient_Top Bar_2">
            <a:extLst>
              <a:ext uri="{FF2B5EF4-FFF2-40B4-BE49-F238E27FC236}">
                <a16:creationId xmlns:a16="http://schemas.microsoft.com/office/drawing/2014/main" id="{E695004F-84C9-754B-9719-A3AC19DAE9E1}"/>
              </a:ext>
              <a:ext uri="{C183D7F6-B498-43B3-948B-1728B52AA6E4}">
                <adec:decorative xmlns:adec="http://schemas.microsoft.com/office/drawing/2017/decorative" val="1"/>
              </a:ext>
            </a:extLst>
          </p:cNvPr>
          <p:cNvSpPr/>
          <p:nvPr userDrawn="1"/>
        </p:nvSpPr>
        <p:spPr>
          <a:xfrm flipH="1">
            <a:off x="3849" y="-1"/>
            <a:ext cx="12184303" cy="11430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cxnSp>
        <p:nvCxnSpPr>
          <p:cNvPr id="8" name="Straight Connector 7">
            <a:extLst>
              <a:ext uri="{FF2B5EF4-FFF2-40B4-BE49-F238E27FC236}">
                <a16:creationId xmlns:a16="http://schemas.microsoft.com/office/drawing/2014/main" id="{ADFEA94C-F47E-0B4A-87A9-4E9FB58CA98F}"/>
              </a:ext>
            </a:extLst>
          </p:cNvPr>
          <p:cNvCxnSpPr/>
          <p:nvPr userDrawn="1"/>
        </p:nvCxnSpPr>
        <p:spPr>
          <a:xfrm>
            <a:off x="6096000" y="1627909"/>
            <a:ext cx="0" cy="4313584"/>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10" name="Text Placeholder 9">
            <a:extLst>
              <a:ext uri="{FF2B5EF4-FFF2-40B4-BE49-F238E27FC236}">
                <a16:creationId xmlns:a16="http://schemas.microsoft.com/office/drawing/2014/main" id="{5F286986-8FFF-8C47-9AB5-716A3AC25A76}"/>
              </a:ext>
            </a:extLst>
          </p:cNvPr>
          <p:cNvSpPr>
            <a:spLocks noGrp="1"/>
          </p:cNvSpPr>
          <p:nvPr>
            <p:ph type="body" sz="quarter" idx="13" hasCustomPrompt="1"/>
          </p:nvPr>
        </p:nvSpPr>
        <p:spPr>
          <a:xfrm>
            <a:off x="838199" y="1"/>
            <a:ext cx="9015653" cy="1142998"/>
          </a:xfrm>
        </p:spPr>
        <p:txBody>
          <a:bodyPr anchor="ctr">
            <a:normAutofit/>
          </a:bodyPr>
          <a:lstStyle>
            <a:lvl1pPr marL="0" indent="0">
              <a:buFontTx/>
              <a:buNone/>
              <a:defRPr sz="2400" b="1">
                <a:solidFill>
                  <a:schemeClr val="bg1"/>
                </a:solidFill>
                <a:latin typeface="+mn-lt"/>
              </a:defRPr>
            </a:lvl1pPr>
          </a:lstStyle>
          <a:p>
            <a:pPr lvl="0"/>
            <a:r>
              <a:rPr lang="en-US" dirty="0"/>
              <a:t>TYPE OPTIONAL HEADER HERE IN ALL CAPS</a:t>
            </a:r>
          </a:p>
        </p:txBody>
      </p:sp>
      <p:sp>
        <p:nvSpPr>
          <p:cNvPr id="12" name="Text Placeholder 9">
            <a:extLst>
              <a:ext uri="{FF2B5EF4-FFF2-40B4-BE49-F238E27FC236}">
                <a16:creationId xmlns:a16="http://schemas.microsoft.com/office/drawing/2014/main" id="{A9EF5015-12A2-E946-A6BB-8146C27EA85D}"/>
              </a:ext>
            </a:extLst>
          </p:cNvPr>
          <p:cNvSpPr>
            <a:spLocks noGrp="1"/>
          </p:cNvSpPr>
          <p:nvPr>
            <p:ph type="body" sz="quarter" idx="14" hasCustomPrompt="1"/>
          </p:nvPr>
        </p:nvSpPr>
        <p:spPr>
          <a:xfrm>
            <a:off x="838199" y="1627084"/>
            <a:ext cx="10515595" cy="4182046"/>
          </a:xfrm>
        </p:spPr>
        <p:txBody>
          <a:bodyPr numCol="2" spcCol="914400">
            <a:normAutofit/>
          </a:bodyPr>
          <a:lstStyle>
            <a:lvl1pPr marL="0" indent="0" algn="l">
              <a:buFontTx/>
              <a:buNone/>
              <a:defRPr sz="2400">
                <a:solidFill>
                  <a:srgbClr val="002060"/>
                </a:solidFill>
              </a:defRPr>
            </a:lvl1pPr>
          </a:lstStyle>
          <a:p>
            <a:pPr lvl="0"/>
            <a:r>
              <a:rPr lang="en-US" dirty="0"/>
              <a:t>Click to type here for a two-column page which is mainly text.</a:t>
            </a:r>
          </a:p>
          <a:p>
            <a:pPr lvl="0"/>
            <a:endParaRPr lang="en-US" dirty="0"/>
          </a:p>
          <a:p>
            <a:pPr lvl="0"/>
            <a:endParaRPr lang="en-US" dirty="0"/>
          </a:p>
        </p:txBody>
      </p:sp>
      <p:pic>
        <p:nvPicPr>
          <p:cNvPr id="9" name="Picture 8" descr="Icon of a transmission tower">
            <a:extLst>
              <a:ext uri="{FF2B5EF4-FFF2-40B4-BE49-F238E27FC236}">
                <a16:creationId xmlns:a16="http://schemas.microsoft.com/office/drawing/2014/main" id="{15386A70-E6DB-8F4D-9925-1A9D8E08EEF4}"/>
              </a:ext>
            </a:extLst>
          </p:cNvPr>
          <p:cNvPicPr>
            <a:picLocks noChangeAspect="1"/>
          </p:cNvPicPr>
          <p:nvPr userDrawn="1"/>
        </p:nvPicPr>
        <p:blipFill>
          <a:blip r:embed="rId2"/>
          <a:stretch>
            <a:fillRect/>
          </a:stretch>
        </p:blipFill>
        <p:spPr>
          <a:xfrm>
            <a:off x="10155936" y="187177"/>
            <a:ext cx="1197864" cy="1197864"/>
          </a:xfrm>
          <a:prstGeom prst="rect">
            <a:avLst/>
          </a:prstGeom>
        </p:spPr>
      </p:pic>
    </p:spTree>
    <p:extLst>
      <p:ext uri="{BB962C8B-B14F-4D97-AF65-F5344CB8AC3E}">
        <p14:creationId xmlns:p14="http://schemas.microsoft.com/office/powerpoint/2010/main" val="2312845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7D8B492-B5AB-5F47-9DF7-C744D21E9039}"/>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4E2BC0AC-D23B-5E47-ADF6-CF63C046440C}"/>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778602DD-2043-F044-9467-3F65530AF107}"/>
              </a:ext>
            </a:extLst>
          </p:cNvPr>
          <p:cNvSpPr>
            <a:spLocks noGrp="1"/>
          </p:cNvSpPr>
          <p:nvPr>
            <p:ph type="ftr" sz="quarter" idx="12"/>
          </p:nvPr>
        </p:nvSpPr>
        <p:spPr/>
        <p:txBody>
          <a:bodyPr/>
          <a:lstStyle/>
          <a:p>
            <a:r>
              <a:rPr lang="en-US" dirty="0"/>
              <a:t>OFFICE OF ENERGY INFRASTUCTURE SAFETY</a:t>
            </a:r>
          </a:p>
        </p:txBody>
      </p:sp>
      <p:sp>
        <p:nvSpPr>
          <p:cNvPr id="6" name="Gradient_Top Bar_2">
            <a:extLst>
              <a:ext uri="{FF2B5EF4-FFF2-40B4-BE49-F238E27FC236}">
                <a16:creationId xmlns:a16="http://schemas.microsoft.com/office/drawing/2014/main" id="{E695004F-84C9-754B-9719-A3AC19DAE9E1}"/>
              </a:ext>
              <a:ext uri="{C183D7F6-B498-43B3-948B-1728B52AA6E4}">
                <adec:decorative xmlns:adec="http://schemas.microsoft.com/office/drawing/2017/decorative" val="1"/>
              </a:ext>
            </a:extLst>
          </p:cNvPr>
          <p:cNvSpPr/>
          <p:nvPr userDrawn="1"/>
        </p:nvSpPr>
        <p:spPr>
          <a:xfrm flipH="1">
            <a:off x="3849" y="-1"/>
            <a:ext cx="12184303" cy="11430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10" name="Text Placeholder 9">
            <a:extLst>
              <a:ext uri="{FF2B5EF4-FFF2-40B4-BE49-F238E27FC236}">
                <a16:creationId xmlns:a16="http://schemas.microsoft.com/office/drawing/2014/main" id="{5F286986-8FFF-8C47-9AB5-716A3AC25A76}"/>
              </a:ext>
            </a:extLst>
          </p:cNvPr>
          <p:cNvSpPr>
            <a:spLocks noGrp="1"/>
          </p:cNvSpPr>
          <p:nvPr>
            <p:ph type="body" sz="quarter" idx="13" hasCustomPrompt="1"/>
          </p:nvPr>
        </p:nvSpPr>
        <p:spPr>
          <a:xfrm>
            <a:off x="838199" y="1"/>
            <a:ext cx="9015653" cy="1142998"/>
          </a:xfrm>
        </p:spPr>
        <p:txBody>
          <a:bodyPr anchor="ctr">
            <a:normAutofit/>
          </a:bodyPr>
          <a:lstStyle>
            <a:lvl1pPr marL="0" indent="0">
              <a:buFontTx/>
              <a:buNone/>
              <a:defRPr sz="2400" b="1">
                <a:solidFill>
                  <a:schemeClr val="bg1"/>
                </a:solidFill>
                <a:latin typeface="+mn-lt"/>
              </a:defRPr>
            </a:lvl1pPr>
          </a:lstStyle>
          <a:p>
            <a:pPr lvl="0"/>
            <a:r>
              <a:rPr lang="en-US" dirty="0"/>
              <a:t>TYPE OPTIONAL HEADER HERE IN ALL CAPS</a:t>
            </a:r>
          </a:p>
        </p:txBody>
      </p:sp>
      <p:sp>
        <p:nvSpPr>
          <p:cNvPr id="12" name="Text Placeholder 9">
            <a:extLst>
              <a:ext uri="{FF2B5EF4-FFF2-40B4-BE49-F238E27FC236}">
                <a16:creationId xmlns:a16="http://schemas.microsoft.com/office/drawing/2014/main" id="{A9EF5015-12A2-E946-A6BB-8146C27EA85D}"/>
              </a:ext>
            </a:extLst>
          </p:cNvPr>
          <p:cNvSpPr>
            <a:spLocks noGrp="1"/>
          </p:cNvSpPr>
          <p:nvPr>
            <p:ph type="body" sz="quarter" idx="14" hasCustomPrompt="1"/>
          </p:nvPr>
        </p:nvSpPr>
        <p:spPr>
          <a:xfrm>
            <a:off x="838199" y="1627084"/>
            <a:ext cx="10515595" cy="4182046"/>
          </a:xfrm>
        </p:spPr>
        <p:txBody>
          <a:bodyPr numCol="1" spcCol="914400">
            <a:normAutofit/>
          </a:bodyPr>
          <a:lstStyle>
            <a:lvl1pPr marL="0" indent="0" algn="l">
              <a:buFontTx/>
              <a:buNone/>
              <a:defRPr sz="2400">
                <a:solidFill>
                  <a:srgbClr val="002060"/>
                </a:solidFill>
              </a:defRPr>
            </a:lvl1pPr>
          </a:lstStyle>
          <a:p>
            <a:pPr lvl="0"/>
            <a:r>
              <a:rPr lang="en-US" dirty="0"/>
              <a:t>Click to type here for a two-column page which is mainly text.</a:t>
            </a:r>
          </a:p>
          <a:p>
            <a:pPr lvl="0"/>
            <a:endParaRPr lang="en-US" dirty="0"/>
          </a:p>
          <a:p>
            <a:pPr lvl="0"/>
            <a:endParaRPr lang="en-US" dirty="0"/>
          </a:p>
        </p:txBody>
      </p:sp>
      <p:pic>
        <p:nvPicPr>
          <p:cNvPr id="9" name="Picture 8" descr="Icon of a transmission tower">
            <a:extLst>
              <a:ext uri="{FF2B5EF4-FFF2-40B4-BE49-F238E27FC236}">
                <a16:creationId xmlns:a16="http://schemas.microsoft.com/office/drawing/2014/main" id="{15386A70-E6DB-8F4D-9925-1A9D8E08EEF4}"/>
              </a:ext>
            </a:extLst>
          </p:cNvPr>
          <p:cNvPicPr>
            <a:picLocks noChangeAspect="1"/>
          </p:cNvPicPr>
          <p:nvPr userDrawn="1"/>
        </p:nvPicPr>
        <p:blipFill>
          <a:blip r:embed="rId2"/>
          <a:stretch>
            <a:fillRect/>
          </a:stretch>
        </p:blipFill>
        <p:spPr>
          <a:xfrm>
            <a:off x="10155936" y="187177"/>
            <a:ext cx="1197864" cy="1197864"/>
          </a:xfrm>
          <a:prstGeom prst="rect">
            <a:avLst/>
          </a:prstGeom>
        </p:spPr>
      </p:pic>
    </p:spTree>
    <p:extLst>
      <p:ext uri="{BB962C8B-B14F-4D97-AF65-F5344CB8AC3E}">
        <p14:creationId xmlns:p14="http://schemas.microsoft.com/office/powerpoint/2010/main" val="3211903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p:txBody>
          <a:bodyPr/>
          <a:lstStyle/>
          <a:p>
            <a:fld id="{728FC119-3D3F-0F4B-8256-E6A87A126CED}" type="datetime1">
              <a:rPr lang="en-US" smtClean="0"/>
              <a:t>9/30/2021</a:t>
            </a:fld>
            <a:endParaRPr lang="en-US" dirty="0"/>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p>
            <a:fld id="{5492B78E-5BF9-0B46-B1B8-04BFF5711F33}" type="slidenum">
              <a:rPr lang="en-US" smtClean="0"/>
              <a:t>‹#›</a:t>
            </a:fld>
            <a:endParaRPr lang="en-US" dirty="0"/>
          </a:p>
        </p:txBody>
      </p:sp>
      <p:pic>
        <p:nvPicPr>
          <p:cNvPr id="13" name="Picture 12" descr="A picture containing sky and two transmission towers, all in blue">
            <a:extLst>
              <a:ext uri="{FF2B5EF4-FFF2-40B4-BE49-F238E27FC236}">
                <a16:creationId xmlns:a16="http://schemas.microsoft.com/office/drawing/2014/main" id="{517F1FA9-1FAF-4A45-A6F1-D95CD705BB89}"/>
              </a:ext>
            </a:extLst>
          </p:cNvPr>
          <p:cNvPicPr>
            <a:picLocks noChangeAspect="1"/>
          </p:cNvPicPr>
          <p:nvPr userDrawn="1"/>
        </p:nvPicPr>
        <p:blipFill rotWithShape="1">
          <a:blip r:embed="rId2"/>
          <a:srcRect b="10057"/>
          <a:stretch/>
        </p:blipFill>
        <p:spPr>
          <a:xfrm>
            <a:off x="3175" y="-1"/>
            <a:ext cx="12185650" cy="6168325"/>
          </a:xfrm>
          <a:prstGeom prst="rect">
            <a:avLst/>
          </a:prstGeom>
        </p:spPr>
      </p:pic>
      <p:sp>
        <p:nvSpPr>
          <p:cNvPr id="9" name="Oval 8">
            <a:extLst>
              <a:ext uri="{FF2B5EF4-FFF2-40B4-BE49-F238E27FC236}">
                <a16:creationId xmlns:a16="http://schemas.microsoft.com/office/drawing/2014/main" id="{66280186-BEAE-ED4A-9930-F4466A94801C}"/>
              </a:ext>
              <a:ext uri="{C183D7F6-B498-43B3-948B-1728B52AA6E4}">
                <adec:decorative xmlns:adec="http://schemas.microsoft.com/office/drawing/2017/decorative" val="1"/>
              </a:ext>
            </a:extLst>
          </p:cNvPr>
          <p:cNvSpPr/>
          <p:nvPr userDrawn="1"/>
        </p:nvSpPr>
        <p:spPr>
          <a:xfrm>
            <a:off x="986193" y="1061681"/>
            <a:ext cx="4123616" cy="4137014"/>
          </a:xfrm>
          <a:prstGeom prst="ellipse">
            <a:avLst/>
          </a:prstGeom>
          <a:solidFill>
            <a:srgbClr val="045A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10" name="Title 20">
            <a:extLst>
              <a:ext uri="{FF2B5EF4-FFF2-40B4-BE49-F238E27FC236}">
                <a16:creationId xmlns:a16="http://schemas.microsoft.com/office/drawing/2014/main" id="{60B7C587-759C-EF4D-A50A-72053FF2E35A}"/>
              </a:ext>
            </a:extLst>
          </p:cNvPr>
          <p:cNvSpPr>
            <a:spLocks noGrp="1"/>
          </p:cNvSpPr>
          <p:nvPr>
            <p:ph type="title" hasCustomPrompt="1"/>
          </p:nvPr>
        </p:nvSpPr>
        <p:spPr>
          <a:xfrm>
            <a:off x="1270659" y="2143495"/>
            <a:ext cx="3586348" cy="2945080"/>
          </a:xfrm>
          <a:prstGeom prst="rect">
            <a:avLst/>
          </a:prstGeom>
        </p:spPr>
        <p:txBody>
          <a:bodyPr anchor="t"/>
          <a:lstStyle>
            <a:lvl1pPr algn="ctr">
              <a:defRPr sz="4800">
                <a:solidFill>
                  <a:schemeClr val="bg1"/>
                </a:solidFill>
              </a:defRPr>
            </a:lvl1pPr>
          </a:lstStyle>
          <a:p>
            <a:r>
              <a:rPr lang="en-US" dirty="0"/>
              <a:t>TYPE TITLE FOR DIVIDER PAGE IN ALL CAPS</a:t>
            </a:r>
          </a:p>
        </p:txBody>
      </p:sp>
      <p:sp>
        <p:nvSpPr>
          <p:cNvPr id="11" name="Subtitle 2">
            <a:extLst>
              <a:ext uri="{FF2B5EF4-FFF2-40B4-BE49-F238E27FC236}">
                <a16:creationId xmlns:a16="http://schemas.microsoft.com/office/drawing/2014/main" id="{166CC09D-A676-8542-8D5A-20D0CD0265C3}"/>
              </a:ext>
            </a:extLst>
          </p:cNvPr>
          <p:cNvSpPr>
            <a:spLocks noGrp="1"/>
          </p:cNvSpPr>
          <p:nvPr>
            <p:ph type="subTitle" idx="1" hasCustomPrompt="1"/>
          </p:nvPr>
        </p:nvSpPr>
        <p:spPr>
          <a:xfrm>
            <a:off x="1258782" y="1644729"/>
            <a:ext cx="3621974" cy="463138"/>
          </a:xfrm>
        </p:spPr>
        <p:txBody>
          <a:bodyPr anchor="b"/>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Type “Part 1” and center</a:t>
            </a:r>
          </a:p>
        </p:txBody>
      </p:sp>
    </p:spTree>
    <p:extLst>
      <p:ext uri="{BB962C8B-B14F-4D97-AF65-F5344CB8AC3E}">
        <p14:creationId xmlns:p14="http://schemas.microsoft.com/office/powerpoint/2010/main" val="1234711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3CBA415-317F-E645-B85E-102E6CD6E28E}"/>
              </a:ext>
            </a:extLst>
          </p:cNvPr>
          <p:cNvSpPr>
            <a:spLocks noGrp="1"/>
          </p:cNvSpPr>
          <p:nvPr>
            <p:ph type="pic" sz="quarter" idx="13"/>
          </p:nvPr>
        </p:nvSpPr>
        <p:spPr>
          <a:xfrm>
            <a:off x="0" y="0"/>
            <a:ext cx="12192000" cy="6170613"/>
          </a:xfrm>
        </p:spPr>
        <p:txBody>
          <a:bodyPr/>
          <a:lstStyle/>
          <a:p>
            <a:endParaRPr lang="en-US" dirty="0"/>
          </a:p>
        </p:txBody>
      </p:sp>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p:txBody>
          <a:bodyPr/>
          <a:lstStyle/>
          <a:p>
            <a:fld id="{728FC119-3D3F-0F4B-8256-E6A87A126CED}" type="datetime1">
              <a:rPr lang="en-US" smtClean="0"/>
              <a:t>9/30/2021</a:t>
            </a:fld>
            <a:endParaRPr lang="en-US" dirty="0"/>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10" name="Title 20">
            <a:extLst>
              <a:ext uri="{FF2B5EF4-FFF2-40B4-BE49-F238E27FC236}">
                <a16:creationId xmlns:a16="http://schemas.microsoft.com/office/drawing/2014/main" id="{60B7C587-759C-EF4D-A50A-72053FF2E35A}"/>
              </a:ext>
            </a:extLst>
          </p:cNvPr>
          <p:cNvSpPr>
            <a:spLocks noGrp="1"/>
          </p:cNvSpPr>
          <p:nvPr>
            <p:ph type="title" hasCustomPrompt="1"/>
          </p:nvPr>
        </p:nvSpPr>
        <p:spPr>
          <a:xfrm>
            <a:off x="1270659" y="2143495"/>
            <a:ext cx="3586348" cy="2945080"/>
          </a:xfrm>
          <a:prstGeom prst="rect">
            <a:avLst/>
          </a:prstGeom>
        </p:spPr>
        <p:txBody>
          <a:bodyPr anchor="t"/>
          <a:lstStyle>
            <a:lvl1pPr algn="ctr">
              <a:defRPr sz="4800">
                <a:solidFill>
                  <a:schemeClr val="bg1"/>
                </a:solidFill>
              </a:defRPr>
            </a:lvl1pPr>
          </a:lstStyle>
          <a:p>
            <a:r>
              <a:rPr lang="en-US" dirty="0"/>
              <a:t>TYPE TITLE FOR DIVIDER PAGE IN ALL CAPS</a:t>
            </a:r>
          </a:p>
        </p:txBody>
      </p:sp>
      <p:sp>
        <p:nvSpPr>
          <p:cNvPr id="11" name="Subtitle 2">
            <a:extLst>
              <a:ext uri="{FF2B5EF4-FFF2-40B4-BE49-F238E27FC236}">
                <a16:creationId xmlns:a16="http://schemas.microsoft.com/office/drawing/2014/main" id="{166CC09D-A676-8542-8D5A-20D0CD0265C3}"/>
              </a:ext>
            </a:extLst>
          </p:cNvPr>
          <p:cNvSpPr>
            <a:spLocks noGrp="1"/>
          </p:cNvSpPr>
          <p:nvPr>
            <p:ph type="subTitle" idx="1" hasCustomPrompt="1"/>
          </p:nvPr>
        </p:nvSpPr>
        <p:spPr>
          <a:xfrm>
            <a:off x="1258782" y="1644729"/>
            <a:ext cx="3621974" cy="463138"/>
          </a:xfrm>
        </p:spPr>
        <p:txBody>
          <a:bodyPr anchor="b"/>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Type “Part 1” and center</a:t>
            </a:r>
          </a:p>
        </p:txBody>
      </p:sp>
    </p:spTree>
    <p:extLst>
      <p:ext uri="{BB962C8B-B14F-4D97-AF65-F5344CB8AC3E}">
        <p14:creationId xmlns:p14="http://schemas.microsoft.com/office/powerpoint/2010/main" val="1904497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8" name="7oPJv4QwJlg-unsplash" descr="A California photo containing sky and a wooded mountainside">
            <a:extLst>
              <a:ext uri="{FF2B5EF4-FFF2-40B4-BE49-F238E27FC236}">
                <a16:creationId xmlns:a16="http://schemas.microsoft.com/office/drawing/2014/main" id="{DC9AFF88-5457-624F-8BCB-4B04F6744F2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463" t="7025" r="21001" b="2023"/>
          <a:stretch/>
        </p:blipFill>
        <p:spPr>
          <a:xfrm>
            <a:off x="2484009" y="0"/>
            <a:ext cx="9704143" cy="6172200"/>
          </a:xfrm>
          <a:prstGeom prst="rect">
            <a:avLst/>
          </a:prstGeom>
        </p:spPr>
      </p:pic>
      <p:sp>
        <p:nvSpPr>
          <p:cNvPr id="3" name="Date Placeholder 2">
            <a:extLst>
              <a:ext uri="{FF2B5EF4-FFF2-40B4-BE49-F238E27FC236}">
                <a16:creationId xmlns:a16="http://schemas.microsoft.com/office/drawing/2014/main" id="{6E4DBA9F-DD30-4847-85E2-BC993FE69748}"/>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76E69AC6-52B6-1547-BFF8-B32806A8C979}"/>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2111B055-97F7-A040-BD06-3D4DFD87F85F}"/>
              </a:ext>
            </a:extLst>
          </p:cNvPr>
          <p:cNvSpPr>
            <a:spLocks noGrp="1"/>
          </p:cNvSpPr>
          <p:nvPr>
            <p:ph type="ftr" sz="quarter" idx="12"/>
          </p:nvPr>
        </p:nvSpPr>
        <p:spPr/>
        <p:txBody>
          <a:bodyPr/>
          <a:lstStyle/>
          <a:p>
            <a:r>
              <a:rPr lang="en-US" dirty="0"/>
              <a:t>OFFICE OF ENERGY INFRASTUCTURE SAFETY</a:t>
            </a:r>
          </a:p>
        </p:txBody>
      </p:sp>
      <p:sp>
        <p:nvSpPr>
          <p:cNvPr id="6" name="Rectangle 5">
            <a:extLst>
              <a:ext uri="{FF2B5EF4-FFF2-40B4-BE49-F238E27FC236}">
                <a16:creationId xmlns:a16="http://schemas.microsoft.com/office/drawing/2014/main" id="{8E8CE35F-63B2-1842-8171-A369EA88294A}"/>
              </a:ext>
              <a:ext uri="{C183D7F6-B498-43B3-948B-1728B52AA6E4}">
                <adec:decorative xmlns:adec="http://schemas.microsoft.com/office/drawing/2017/decorative" val="1"/>
              </a:ext>
            </a:extLst>
          </p:cNvPr>
          <p:cNvSpPr/>
          <p:nvPr userDrawn="1"/>
        </p:nvSpPr>
        <p:spPr>
          <a:xfrm>
            <a:off x="3848" y="2148007"/>
            <a:ext cx="7666182" cy="303376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7" name="Text Placeholder 9">
            <a:extLst>
              <a:ext uri="{FF2B5EF4-FFF2-40B4-BE49-F238E27FC236}">
                <a16:creationId xmlns:a16="http://schemas.microsoft.com/office/drawing/2014/main" id="{3F27690A-0F62-604E-AF83-8828844C82CB}"/>
              </a:ext>
            </a:extLst>
          </p:cNvPr>
          <p:cNvSpPr>
            <a:spLocks noGrp="1"/>
          </p:cNvSpPr>
          <p:nvPr>
            <p:ph type="body" sz="quarter" idx="13" hasCustomPrompt="1"/>
          </p:nvPr>
        </p:nvSpPr>
        <p:spPr>
          <a:xfrm>
            <a:off x="838200" y="2505693"/>
            <a:ext cx="6629400" cy="2410691"/>
          </a:xfrm>
        </p:spPr>
        <p:txBody>
          <a:bodyPr anchor="ctr"/>
          <a:lstStyle>
            <a:lvl1pPr marL="0" indent="0">
              <a:buFontTx/>
              <a:buNone/>
              <a:defRPr>
                <a:solidFill>
                  <a:schemeClr val="bg1"/>
                </a:solidFill>
              </a:defRPr>
            </a:lvl1pPr>
          </a:lstStyle>
          <a:p>
            <a:r>
              <a:rPr lang="en-US" dirty="0"/>
              <a:t>This slide is to be used to break up text heavy slides.</a:t>
            </a:r>
          </a:p>
        </p:txBody>
      </p:sp>
    </p:spTree>
    <p:extLst>
      <p:ext uri="{BB962C8B-B14F-4D97-AF65-F5344CB8AC3E}">
        <p14:creationId xmlns:p14="http://schemas.microsoft.com/office/powerpoint/2010/main" val="1843629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D35D94E3-DFD7-D74C-956B-B2AAA144D79A}"/>
              </a:ext>
            </a:extLst>
          </p:cNvPr>
          <p:cNvSpPr>
            <a:spLocks noGrp="1"/>
          </p:cNvSpPr>
          <p:nvPr>
            <p:ph type="pic" sz="quarter" idx="14"/>
          </p:nvPr>
        </p:nvSpPr>
        <p:spPr>
          <a:xfrm>
            <a:off x="2660073" y="0"/>
            <a:ext cx="9528752" cy="6172200"/>
          </a:xfrm>
        </p:spPr>
        <p:txBody>
          <a:bodyPr/>
          <a:lstStyle/>
          <a:p>
            <a:endParaRPr lang="en-US" dirty="0"/>
          </a:p>
        </p:txBody>
      </p:sp>
      <p:sp>
        <p:nvSpPr>
          <p:cNvPr id="3" name="Date Placeholder 2">
            <a:extLst>
              <a:ext uri="{FF2B5EF4-FFF2-40B4-BE49-F238E27FC236}">
                <a16:creationId xmlns:a16="http://schemas.microsoft.com/office/drawing/2014/main" id="{6E4DBA9F-DD30-4847-85E2-BC993FE69748}"/>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76E69AC6-52B6-1547-BFF8-B32806A8C979}"/>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2111B055-97F7-A040-BD06-3D4DFD87F85F}"/>
              </a:ext>
            </a:extLst>
          </p:cNvPr>
          <p:cNvSpPr>
            <a:spLocks noGrp="1"/>
          </p:cNvSpPr>
          <p:nvPr>
            <p:ph type="ftr" sz="quarter" idx="12"/>
          </p:nvPr>
        </p:nvSpPr>
        <p:spPr/>
        <p:txBody>
          <a:bodyPr/>
          <a:lstStyle/>
          <a:p>
            <a:r>
              <a:rPr lang="en-US" dirty="0"/>
              <a:t>OFFICE OF ENERGY INFRASTUCTURE SAFETY</a:t>
            </a:r>
          </a:p>
        </p:txBody>
      </p:sp>
      <p:sp>
        <p:nvSpPr>
          <p:cNvPr id="7" name="Text Placeholder 9">
            <a:extLst>
              <a:ext uri="{FF2B5EF4-FFF2-40B4-BE49-F238E27FC236}">
                <a16:creationId xmlns:a16="http://schemas.microsoft.com/office/drawing/2014/main" id="{3F27690A-0F62-604E-AF83-8828844C82CB}"/>
              </a:ext>
            </a:extLst>
          </p:cNvPr>
          <p:cNvSpPr>
            <a:spLocks noGrp="1"/>
          </p:cNvSpPr>
          <p:nvPr>
            <p:ph type="body" sz="quarter" idx="13" hasCustomPrompt="1"/>
          </p:nvPr>
        </p:nvSpPr>
        <p:spPr>
          <a:xfrm>
            <a:off x="838200" y="2505693"/>
            <a:ext cx="6629400" cy="2410691"/>
          </a:xfrm>
        </p:spPr>
        <p:txBody>
          <a:bodyPr anchor="ctr"/>
          <a:lstStyle>
            <a:lvl1pPr marL="0" marR="0" indent="0" algn="l" defTabSz="914400" rtl="0" eaLnBrk="1" fontAlgn="auto" latinLnBrk="0" hangingPunct="1">
              <a:lnSpc>
                <a:spcPct val="90000"/>
              </a:lnSpc>
              <a:spcBef>
                <a:spcPts val="1000"/>
              </a:spcBef>
              <a:spcAft>
                <a:spcPts val="0"/>
              </a:spcAft>
              <a:buClrTx/>
              <a:buSzTx/>
              <a:buFontTx/>
              <a:buNone/>
              <a:tabLst/>
              <a:defRPr>
                <a:solidFill>
                  <a:schemeClr val="bg1"/>
                </a:solidFill>
              </a:defRPr>
            </a:lvl1pPr>
          </a:lstStyle>
          <a:p>
            <a:pPr marL="0" marR="0" lvl="0" indent="0" algn="l" defTabSz="914400" rtl="0" eaLnBrk="1" fontAlgn="auto" latinLnBrk="0" hangingPunct="1">
              <a:lnSpc>
                <a:spcPct val="90000"/>
              </a:lnSpc>
              <a:spcBef>
                <a:spcPts val="1000"/>
              </a:spcBef>
              <a:spcAft>
                <a:spcPts val="0"/>
              </a:spcAft>
              <a:buClrTx/>
              <a:buSzTx/>
              <a:buFontTx/>
              <a:buNone/>
              <a:tabLst/>
              <a:defRPr/>
            </a:pPr>
            <a:r>
              <a:rPr lang="en-US" dirty="0"/>
              <a:t>This slide is to be used to break up text heavy slides.</a:t>
            </a:r>
          </a:p>
          <a:p>
            <a:pPr lvl="0"/>
            <a:endParaRPr lang="en-US" dirty="0"/>
          </a:p>
        </p:txBody>
      </p:sp>
    </p:spTree>
    <p:extLst>
      <p:ext uri="{BB962C8B-B14F-4D97-AF65-F5344CB8AC3E}">
        <p14:creationId xmlns:p14="http://schemas.microsoft.com/office/powerpoint/2010/main" val="2242439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3" name="Picture 2" descr="A California photo containing mountains, a grass valley, and nature with transmission towers">
            <a:extLst>
              <a:ext uri="{FF2B5EF4-FFF2-40B4-BE49-F238E27FC236}">
                <a16:creationId xmlns:a16="http://schemas.microsoft.com/office/drawing/2014/main" id="{AB54564B-4127-7D4D-9E65-32E9339882E5}"/>
              </a:ext>
            </a:extLst>
          </p:cNvPr>
          <p:cNvPicPr>
            <a:picLocks noChangeAspect="1"/>
          </p:cNvPicPr>
          <p:nvPr userDrawn="1"/>
        </p:nvPicPr>
        <p:blipFill rotWithShape="1">
          <a:blip r:embed="rId2"/>
          <a:srcRect b="24092"/>
          <a:stretch/>
        </p:blipFill>
        <p:spPr>
          <a:xfrm>
            <a:off x="0" y="0"/>
            <a:ext cx="12192000" cy="6172200"/>
          </a:xfrm>
          <a:prstGeom prst="rect">
            <a:avLst/>
          </a:prstGeom>
        </p:spPr>
      </p:pic>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p:txBody>
          <a:bodyPr/>
          <a:lstStyle/>
          <a:p>
            <a:fld id="{728FC119-3D3F-0F4B-8256-E6A87A126CED}" type="datetime1">
              <a:rPr lang="en-US" smtClean="0"/>
              <a:t>9/30/2021</a:t>
            </a:fld>
            <a:endParaRPr lang="en-US" dirty="0"/>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16" name="Oval 15">
            <a:extLst>
              <a:ext uri="{FF2B5EF4-FFF2-40B4-BE49-F238E27FC236}">
                <a16:creationId xmlns:a16="http://schemas.microsoft.com/office/drawing/2014/main" id="{CFF43494-2868-BB4F-AD1F-FC43A214AFB9}"/>
              </a:ext>
              <a:ext uri="{C183D7F6-B498-43B3-948B-1728B52AA6E4}">
                <adec:decorative xmlns:adec="http://schemas.microsoft.com/office/drawing/2017/decorative" val="1"/>
              </a:ext>
            </a:extLst>
          </p:cNvPr>
          <p:cNvSpPr/>
          <p:nvPr userDrawn="1"/>
        </p:nvSpPr>
        <p:spPr>
          <a:xfrm>
            <a:off x="4034192" y="1061681"/>
            <a:ext cx="4123616" cy="4137014"/>
          </a:xfrm>
          <a:prstGeom prst="ellipse">
            <a:avLst/>
          </a:prstGeom>
          <a:solidFill>
            <a:srgbClr val="045A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9" name="Text Placeholder 9">
            <a:extLst>
              <a:ext uri="{FF2B5EF4-FFF2-40B4-BE49-F238E27FC236}">
                <a16:creationId xmlns:a16="http://schemas.microsoft.com/office/drawing/2014/main" id="{DD2D3B4E-7797-434D-98F4-3A1FD04E10A6}"/>
              </a:ext>
            </a:extLst>
          </p:cNvPr>
          <p:cNvSpPr>
            <a:spLocks noGrp="1"/>
          </p:cNvSpPr>
          <p:nvPr>
            <p:ph type="body" sz="quarter" idx="13" hasCustomPrompt="1"/>
          </p:nvPr>
        </p:nvSpPr>
        <p:spPr>
          <a:xfrm>
            <a:off x="4535930" y="1906687"/>
            <a:ext cx="3106272" cy="2557737"/>
          </a:xfrm>
        </p:spPr>
        <p:txBody>
          <a:bodyPr anchor="ctr">
            <a:normAutofit/>
          </a:bodyPr>
          <a:lstStyle>
            <a:lvl1pPr marL="0" indent="0" algn="ctr">
              <a:buFontTx/>
              <a:buNone/>
              <a:defRPr sz="2400">
                <a:solidFill>
                  <a:schemeClr val="bg1"/>
                </a:solidFill>
              </a:defRPr>
            </a:lvl1pPr>
          </a:lstStyle>
          <a:p>
            <a:pPr lvl="0"/>
            <a:r>
              <a:rPr lang="en-US" dirty="0"/>
              <a:t>Click to type quote or highlighted statistic. This sample page uses a photo as background for variation to help break up slides with a lot of information.</a:t>
            </a:r>
          </a:p>
        </p:txBody>
      </p:sp>
    </p:spTree>
    <p:extLst>
      <p:ext uri="{BB962C8B-B14F-4D97-AF65-F5344CB8AC3E}">
        <p14:creationId xmlns:p14="http://schemas.microsoft.com/office/powerpoint/2010/main" val="8387676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7BC6C67D-2E0A-4D4A-A026-2EBC630938BF}"/>
              </a:ext>
            </a:extLst>
          </p:cNvPr>
          <p:cNvSpPr>
            <a:spLocks noGrp="1"/>
          </p:cNvSpPr>
          <p:nvPr>
            <p:ph type="pic" sz="quarter" idx="14"/>
          </p:nvPr>
        </p:nvSpPr>
        <p:spPr>
          <a:xfrm>
            <a:off x="0" y="0"/>
            <a:ext cx="12192000" cy="6172200"/>
          </a:xfrm>
        </p:spPr>
        <p:txBody>
          <a:bodyPr/>
          <a:lstStyle/>
          <a:p>
            <a:endParaRPr lang="en-US" dirty="0"/>
          </a:p>
        </p:txBody>
      </p:sp>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p:txBody>
          <a:bodyPr/>
          <a:lstStyle/>
          <a:p>
            <a:fld id="{728FC119-3D3F-0F4B-8256-E6A87A126CED}" type="datetime1">
              <a:rPr lang="en-US" smtClean="0"/>
              <a:t>9/30/2021</a:t>
            </a:fld>
            <a:endParaRPr lang="en-US" dirty="0"/>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9" name="Text Placeholder 9">
            <a:extLst>
              <a:ext uri="{FF2B5EF4-FFF2-40B4-BE49-F238E27FC236}">
                <a16:creationId xmlns:a16="http://schemas.microsoft.com/office/drawing/2014/main" id="{DD2D3B4E-7797-434D-98F4-3A1FD04E10A6}"/>
              </a:ext>
            </a:extLst>
          </p:cNvPr>
          <p:cNvSpPr>
            <a:spLocks noGrp="1"/>
          </p:cNvSpPr>
          <p:nvPr>
            <p:ph type="body" sz="quarter" idx="13" hasCustomPrompt="1"/>
          </p:nvPr>
        </p:nvSpPr>
        <p:spPr>
          <a:xfrm>
            <a:off x="4535930" y="1906687"/>
            <a:ext cx="3106272" cy="2557737"/>
          </a:xfrm>
        </p:spPr>
        <p:txBody>
          <a:bodyPr anchor="ctr">
            <a:normAutofit/>
          </a:bodyPr>
          <a:lstStyle>
            <a:lvl1pPr marL="0" indent="0" algn="ctr">
              <a:buFontTx/>
              <a:buNone/>
              <a:defRPr sz="2400">
                <a:solidFill>
                  <a:schemeClr val="bg1"/>
                </a:solidFill>
              </a:defRPr>
            </a:lvl1pPr>
          </a:lstStyle>
          <a:p>
            <a:pPr lvl="0"/>
            <a:r>
              <a:rPr lang="en-US" dirty="0"/>
              <a:t>Click to type quote or highlighted statistic. This sample page uses a photo as background for variation to help break up slides with a lot of information.</a:t>
            </a:r>
          </a:p>
        </p:txBody>
      </p:sp>
    </p:spTree>
    <p:extLst>
      <p:ext uri="{BB962C8B-B14F-4D97-AF65-F5344CB8AC3E}">
        <p14:creationId xmlns:p14="http://schemas.microsoft.com/office/powerpoint/2010/main" val="16356753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535610-52D4-7340-9DF3-33A87DA2C073}"/>
              </a:ext>
            </a:extLst>
          </p:cNvPr>
          <p:cNvSpPr>
            <a:spLocks noGrp="1"/>
          </p:cNvSpPr>
          <p:nvPr>
            <p:ph type="dt" sz="half" idx="10"/>
          </p:nvPr>
        </p:nvSpPr>
        <p:spPr/>
        <p:txBody>
          <a:bodyPr/>
          <a:lstStyle/>
          <a:p>
            <a:fld id="{0D5B0248-48BC-AC4E-9A99-00CF7BD0EFD4}" type="datetime1">
              <a:rPr lang="en-US" smtClean="0"/>
              <a:t>9/30/2021</a:t>
            </a:fld>
            <a:endParaRPr lang="en-US" dirty="0"/>
          </a:p>
        </p:txBody>
      </p:sp>
      <p:sp>
        <p:nvSpPr>
          <p:cNvPr id="3" name="Footer Placeholder 2">
            <a:extLst>
              <a:ext uri="{FF2B5EF4-FFF2-40B4-BE49-F238E27FC236}">
                <a16:creationId xmlns:a16="http://schemas.microsoft.com/office/drawing/2014/main" id="{A35CD8EF-0174-784E-ACAC-B477DE71356D}"/>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4" name="Slide Number Placeholder 3">
            <a:extLst>
              <a:ext uri="{FF2B5EF4-FFF2-40B4-BE49-F238E27FC236}">
                <a16:creationId xmlns:a16="http://schemas.microsoft.com/office/drawing/2014/main" id="{474674E9-906B-1942-8828-345032A30587}"/>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5" name="Gradient_Right Side_1">
            <a:extLst>
              <a:ext uri="{FF2B5EF4-FFF2-40B4-BE49-F238E27FC236}">
                <a16:creationId xmlns:a16="http://schemas.microsoft.com/office/drawing/2014/main" id="{C8321213-052C-B344-A79B-141CAFDE72D0}"/>
              </a:ext>
              <a:ext uri="{C183D7F6-B498-43B3-948B-1728B52AA6E4}">
                <adec:decorative xmlns:adec="http://schemas.microsoft.com/office/drawing/2017/decorative" val="1"/>
              </a:ext>
            </a:extLst>
          </p:cNvPr>
          <p:cNvSpPr/>
          <p:nvPr userDrawn="1"/>
        </p:nvSpPr>
        <p:spPr>
          <a:xfrm>
            <a:off x="1" y="0"/>
            <a:ext cx="6096000" cy="6172200"/>
          </a:xfrm>
          <a:prstGeom prst="rect">
            <a:avLst/>
          </a:prstGeom>
          <a:gradFill>
            <a:gsLst>
              <a:gs pos="0">
                <a:srgbClr val="F4EC48"/>
              </a:gs>
              <a:gs pos="93000">
                <a:srgbClr val="00A7E5"/>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6" name="Oval 5">
            <a:extLst>
              <a:ext uri="{FF2B5EF4-FFF2-40B4-BE49-F238E27FC236}">
                <a16:creationId xmlns:a16="http://schemas.microsoft.com/office/drawing/2014/main" id="{51F8DB01-B42C-304D-B64A-4B3A40D097F6}"/>
              </a:ext>
              <a:ext uri="{C183D7F6-B498-43B3-948B-1728B52AA6E4}">
                <adec:decorative xmlns:adec="http://schemas.microsoft.com/office/drawing/2017/decorative" val="1"/>
              </a:ext>
            </a:extLst>
          </p:cNvPr>
          <p:cNvSpPr/>
          <p:nvPr userDrawn="1"/>
        </p:nvSpPr>
        <p:spPr>
          <a:xfrm>
            <a:off x="986193" y="1061681"/>
            <a:ext cx="4123616" cy="41370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7" name="Title 20">
            <a:extLst>
              <a:ext uri="{FF2B5EF4-FFF2-40B4-BE49-F238E27FC236}">
                <a16:creationId xmlns:a16="http://schemas.microsoft.com/office/drawing/2014/main" id="{4228B782-A5B8-DD45-AF13-4BD554BE307E}"/>
              </a:ext>
            </a:extLst>
          </p:cNvPr>
          <p:cNvSpPr>
            <a:spLocks noGrp="1"/>
          </p:cNvSpPr>
          <p:nvPr>
            <p:ph type="title" hasCustomPrompt="1"/>
          </p:nvPr>
        </p:nvSpPr>
        <p:spPr>
          <a:xfrm>
            <a:off x="1254827" y="1076253"/>
            <a:ext cx="3586348" cy="4137014"/>
          </a:xfrm>
        </p:spPr>
        <p:txBody>
          <a:bodyPr anchor="ctr"/>
          <a:lstStyle>
            <a:lvl1pPr algn="ctr">
              <a:defRPr sz="3600">
                <a:solidFill>
                  <a:schemeClr val="tx1"/>
                </a:solidFill>
              </a:defRPr>
            </a:lvl1pPr>
          </a:lstStyle>
          <a:p>
            <a:r>
              <a:rPr lang="en-US" dirty="0"/>
              <a:t>TYPE </a:t>
            </a:r>
            <a:br>
              <a:rPr lang="en-US" dirty="0"/>
            </a:br>
            <a:r>
              <a:rPr lang="en-US" dirty="0"/>
              <a:t>HEADING HERE IN ALL CAPS</a:t>
            </a:r>
          </a:p>
        </p:txBody>
      </p:sp>
      <p:sp>
        <p:nvSpPr>
          <p:cNvPr id="8" name="Text Placeholder 9">
            <a:extLst>
              <a:ext uri="{FF2B5EF4-FFF2-40B4-BE49-F238E27FC236}">
                <a16:creationId xmlns:a16="http://schemas.microsoft.com/office/drawing/2014/main" id="{52694DC6-C250-234C-AF3D-1B072B42D61B}"/>
              </a:ext>
            </a:extLst>
          </p:cNvPr>
          <p:cNvSpPr>
            <a:spLocks noGrp="1"/>
          </p:cNvSpPr>
          <p:nvPr>
            <p:ph type="body" sz="quarter" idx="14" hasCustomPrompt="1"/>
          </p:nvPr>
        </p:nvSpPr>
        <p:spPr>
          <a:xfrm>
            <a:off x="7113378" y="1237130"/>
            <a:ext cx="4132961" cy="1546412"/>
          </a:xfrm>
        </p:spPr>
        <p:txBody>
          <a:bodyPr>
            <a:normAutofit/>
          </a:bodyPr>
          <a:lstStyle>
            <a:lvl1pPr marL="0" indent="0" algn="ctr">
              <a:buFontTx/>
              <a:buNone/>
              <a:defRPr sz="2400">
                <a:solidFill>
                  <a:srgbClr val="002060"/>
                </a:solidFill>
              </a:defRPr>
            </a:lvl1pPr>
          </a:lstStyle>
          <a:p>
            <a:pPr lvl="0"/>
            <a:r>
              <a:rPr lang="en-US" dirty="0"/>
              <a:t>Type text here. Sample of a page layout when photo is preferred small or quality dictates size.</a:t>
            </a:r>
          </a:p>
        </p:txBody>
      </p:sp>
      <p:sp>
        <p:nvSpPr>
          <p:cNvPr id="11" name="Picture Placeholder 10">
            <a:extLst>
              <a:ext uri="{FF2B5EF4-FFF2-40B4-BE49-F238E27FC236}">
                <a16:creationId xmlns:a16="http://schemas.microsoft.com/office/drawing/2014/main" id="{61D77E3D-E3D1-014D-AFF9-AD37DEA68E2C}"/>
              </a:ext>
            </a:extLst>
          </p:cNvPr>
          <p:cNvSpPr>
            <a:spLocks noGrp="1"/>
          </p:cNvSpPr>
          <p:nvPr>
            <p:ph type="pic" sz="quarter" idx="15"/>
          </p:nvPr>
        </p:nvSpPr>
        <p:spPr>
          <a:xfrm>
            <a:off x="7466013" y="3198813"/>
            <a:ext cx="3427412" cy="2287587"/>
          </a:xfrm>
        </p:spPr>
        <p:txBody>
          <a:bodyPr/>
          <a:lstStyle/>
          <a:p>
            <a:endParaRPr lang="en-US" dirty="0"/>
          </a:p>
        </p:txBody>
      </p:sp>
    </p:spTree>
    <p:extLst>
      <p:ext uri="{BB962C8B-B14F-4D97-AF65-F5344CB8AC3E}">
        <p14:creationId xmlns:p14="http://schemas.microsoft.com/office/powerpoint/2010/main" val="194586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E62D9-28A9-2845-9485-B6D4F815DB7C}"/>
              </a:ext>
            </a:extLst>
          </p:cNvPr>
          <p:cNvSpPr>
            <a:spLocks noGrp="1"/>
          </p:cNvSpPr>
          <p:nvPr>
            <p:ph type="title" hasCustomPrompt="1"/>
          </p:nvPr>
        </p:nvSpPr>
        <p:spPr>
          <a:xfrm>
            <a:off x="838200" y="374957"/>
            <a:ext cx="10515600" cy="1588945"/>
          </a:xfrm>
        </p:spPr>
        <p:txBody>
          <a:bodyPr anchor="ctr" anchorCtr="0"/>
          <a:lstStyle/>
          <a:p>
            <a:r>
              <a:rPr lang="en-US" dirty="0"/>
              <a:t>TYPE HEADING IN ALL CAPS</a:t>
            </a:r>
          </a:p>
        </p:txBody>
      </p:sp>
      <p:sp>
        <p:nvSpPr>
          <p:cNvPr id="3" name="Date Placeholder 2">
            <a:extLst>
              <a:ext uri="{FF2B5EF4-FFF2-40B4-BE49-F238E27FC236}">
                <a16:creationId xmlns:a16="http://schemas.microsoft.com/office/drawing/2014/main" id="{C881A97B-8463-F14F-997E-08A73702492E}"/>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D7F34DAF-2B33-444F-9D9A-16569689BEAF}"/>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24201653-9FF6-1947-B044-BF04FBAEBED2}"/>
              </a:ext>
            </a:extLst>
          </p:cNvPr>
          <p:cNvSpPr>
            <a:spLocks noGrp="1"/>
          </p:cNvSpPr>
          <p:nvPr>
            <p:ph type="ftr" sz="quarter" idx="12"/>
          </p:nvPr>
        </p:nvSpPr>
        <p:spPr/>
        <p:txBody>
          <a:bodyPr/>
          <a:lstStyle/>
          <a:p>
            <a:r>
              <a:rPr lang="en-US" dirty="0"/>
              <a:t>OFFICE OF ENERGY INFRASTUCTURE SAFETY</a:t>
            </a:r>
          </a:p>
        </p:txBody>
      </p:sp>
      <p:sp>
        <p:nvSpPr>
          <p:cNvPr id="6" name="Text Placeholder 9">
            <a:extLst>
              <a:ext uri="{FF2B5EF4-FFF2-40B4-BE49-F238E27FC236}">
                <a16:creationId xmlns:a16="http://schemas.microsoft.com/office/drawing/2014/main" id="{583C468C-CE84-5F43-B47E-3A1D6DF46AED}"/>
              </a:ext>
            </a:extLst>
          </p:cNvPr>
          <p:cNvSpPr>
            <a:spLocks noGrp="1"/>
          </p:cNvSpPr>
          <p:nvPr>
            <p:ph type="body" sz="quarter" idx="13" hasCustomPrompt="1"/>
          </p:nvPr>
        </p:nvSpPr>
        <p:spPr>
          <a:xfrm>
            <a:off x="838200" y="2131854"/>
            <a:ext cx="3200400" cy="2738725"/>
          </a:xfrm>
        </p:spPr>
        <p:txBody>
          <a:bodyPr>
            <a:normAutofit/>
          </a:bodyPr>
          <a:lstStyle>
            <a:lvl1pPr marL="0" indent="0" algn="l">
              <a:buFontTx/>
              <a:buNone/>
              <a:defRPr sz="2400">
                <a:solidFill>
                  <a:srgbClr val="002060"/>
                </a:solidFill>
              </a:defRPr>
            </a:lvl1pPr>
          </a:lstStyle>
          <a:p>
            <a:pPr lvl="0"/>
            <a:r>
              <a:rPr lang="en-US" dirty="0"/>
              <a:t>Click to type info to describe a graph, photo, or infographic at right.</a:t>
            </a:r>
          </a:p>
        </p:txBody>
      </p:sp>
      <p:sp>
        <p:nvSpPr>
          <p:cNvPr id="11" name="Content Placeholder 5">
            <a:extLst>
              <a:ext uri="{FF2B5EF4-FFF2-40B4-BE49-F238E27FC236}">
                <a16:creationId xmlns:a16="http://schemas.microsoft.com/office/drawing/2014/main" id="{A1BEFA44-DDA2-1E48-AE55-FCE40C3427C8}"/>
              </a:ext>
            </a:extLst>
          </p:cNvPr>
          <p:cNvSpPr>
            <a:spLocks noGrp="1"/>
          </p:cNvSpPr>
          <p:nvPr>
            <p:ph sz="quarter" idx="4"/>
          </p:nvPr>
        </p:nvSpPr>
        <p:spPr>
          <a:xfrm>
            <a:off x="4519646" y="2131854"/>
            <a:ext cx="6835742" cy="371761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2" name="Straight Connector 11">
            <a:extLst>
              <a:ext uri="{FF2B5EF4-FFF2-40B4-BE49-F238E27FC236}">
                <a16:creationId xmlns:a16="http://schemas.microsoft.com/office/drawing/2014/main" id="{1489A1E7-40ED-7144-B0A5-B5E0391A2F5C}"/>
              </a:ext>
            </a:extLst>
          </p:cNvPr>
          <p:cNvCxnSpPr>
            <a:cxnSpLocks/>
          </p:cNvCxnSpPr>
          <p:nvPr userDrawn="1"/>
        </p:nvCxnSpPr>
        <p:spPr>
          <a:xfrm>
            <a:off x="4280647" y="2131854"/>
            <a:ext cx="0" cy="3717617"/>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9" name="Text Placeholder 9">
            <a:extLst>
              <a:ext uri="{FF2B5EF4-FFF2-40B4-BE49-F238E27FC236}">
                <a16:creationId xmlns:a16="http://schemas.microsoft.com/office/drawing/2014/main" id="{DD90AC6C-0EB1-6540-8630-7B3D3CBB265F}"/>
              </a:ext>
            </a:extLst>
          </p:cNvPr>
          <p:cNvSpPr>
            <a:spLocks noGrp="1"/>
          </p:cNvSpPr>
          <p:nvPr>
            <p:ph type="body" sz="quarter" idx="14" hasCustomPrompt="1"/>
          </p:nvPr>
        </p:nvSpPr>
        <p:spPr>
          <a:xfrm>
            <a:off x="838200" y="5038531"/>
            <a:ext cx="3200400" cy="810940"/>
          </a:xfrm>
        </p:spPr>
        <p:txBody>
          <a:bodyPr anchor="b" anchorCtr="0">
            <a:normAutofit/>
          </a:bodyPr>
          <a:lstStyle>
            <a:lvl1pPr marL="0" indent="0" algn="l">
              <a:buFontTx/>
              <a:buNone/>
              <a:defRPr sz="1600" i="1">
                <a:solidFill>
                  <a:srgbClr val="002060"/>
                </a:solidFill>
              </a:defRPr>
            </a:lvl1pPr>
          </a:lstStyle>
          <a:p>
            <a:pPr lvl="0"/>
            <a:r>
              <a:rPr lang="en-US" dirty="0"/>
              <a:t>This can be a source note or other brief info about the graphic.</a:t>
            </a:r>
          </a:p>
        </p:txBody>
      </p:sp>
    </p:spTree>
    <p:extLst>
      <p:ext uri="{BB962C8B-B14F-4D97-AF65-F5344CB8AC3E}">
        <p14:creationId xmlns:p14="http://schemas.microsoft.com/office/powerpoint/2010/main" val="12999004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7D8B492-B5AB-5F47-9DF7-C744D21E9039}"/>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4E2BC0AC-D23B-5E47-ADF6-CF63C046440C}"/>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778602DD-2043-F044-9467-3F65530AF107}"/>
              </a:ext>
            </a:extLst>
          </p:cNvPr>
          <p:cNvSpPr>
            <a:spLocks noGrp="1"/>
          </p:cNvSpPr>
          <p:nvPr>
            <p:ph type="ftr" sz="quarter" idx="12"/>
          </p:nvPr>
        </p:nvSpPr>
        <p:spPr/>
        <p:txBody>
          <a:bodyPr/>
          <a:lstStyle/>
          <a:p>
            <a:r>
              <a:rPr lang="en-US" dirty="0"/>
              <a:t>OFFICE OF ENERGY INFRASTUCTURE SAFETY</a:t>
            </a:r>
          </a:p>
        </p:txBody>
      </p:sp>
      <p:cxnSp>
        <p:nvCxnSpPr>
          <p:cNvPr id="8" name="Straight Connector 7">
            <a:extLst>
              <a:ext uri="{FF2B5EF4-FFF2-40B4-BE49-F238E27FC236}">
                <a16:creationId xmlns:a16="http://schemas.microsoft.com/office/drawing/2014/main" id="{ADFEA94C-F47E-0B4A-87A9-4E9FB58CA98F}"/>
              </a:ext>
            </a:extLst>
          </p:cNvPr>
          <p:cNvCxnSpPr>
            <a:cxnSpLocks/>
          </p:cNvCxnSpPr>
          <p:nvPr userDrawn="1"/>
        </p:nvCxnSpPr>
        <p:spPr>
          <a:xfrm>
            <a:off x="6096000" y="2921620"/>
            <a:ext cx="0" cy="2869581"/>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12" name="Gradient_Right Side_1">
            <a:extLst>
              <a:ext uri="{FF2B5EF4-FFF2-40B4-BE49-F238E27FC236}">
                <a16:creationId xmlns:a16="http://schemas.microsoft.com/office/drawing/2014/main" id="{116F1D01-CAEA-514D-B160-9AC612738681}"/>
              </a:ext>
              <a:ext uri="{C183D7F6-B498-43B3-948B-1728B52AA6E4}">
                <adec:decorative xmlns:adec="http://schemas.microsoft.com/office/drawing/2017/decorative" val="1"/>
              </a:ext>
            </a:extLst>
          </p:cNvPr>
          <p:cNvSpPr/>
          <p:nvPr userDrawn="1"/>
        </p:nvSpPr>
        <p:spPr>
          <a:xfrm>
            <a:off x="0" y="0"/>
            <a:ext cx="12188151" cy="18288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13" name="Text Placeholder 9">
            <a:extLst>
              <a:ext uri="{FF2B5EF4-FFF2-40B4-BE49-F238E27FC236}">
                <a16:creationId xmlns:a16="http://schemas.microsoft.com/office/drawing/2014/main" id="{139EEACB-C7AE-5446-9995-2E5770EDD79D}"/>
              </a:ext>
            </a:extLst>
          </p:cNvPr>
          <p:cNvSpPr>
            <a:spLocks noGrp="1"/>
          </p:cNvSpPr>
          <p:nvPr>
            <p:ph type="body" sz="quarter" idx="13" hasCustomPrompt="1"/>
          </p:nvPr>
        </p:nvSpPr>
        <p:spPr>
          <a:xfrm>
            <a:off x="838199" y="3017177"/>
            <a:ext cx="5051611" cy="2774024"/>
          </a:xfrm>
        </p:spPr>
        <p:txBody>
          <a:bodyPr/>
          <a:lstStyle>
            <a:lvl1pPr marL="0" indent="0" algn="ctr">
              <a:buFontTx/>
              <a:buNone/>
              <a:defRPr>
                <a:solidFill>
                  <a:srgbClr val="002060"/>
                </a:solidFill>
              </a:defRPr>
            </a:lvl1pPr>
          </a:lstStyle>
          <a:p>
            <a:pPr lvl="0"/>
            <a:r>
              <a:rPr lang="en-US" dirty="0"/>
              <a:t>Click to type info for a two column layout with photos.</a:t>
            </a:r>
          </a:p>
        </p:txBody>
      </p:sp>
      <p:sp>
        <p:nvSpPr>
          <p:cNvPr id="14" name="Text Placeholder 9">
            <a:extLst>
              <a:ext uri="{FF2B5EF4-FFF2-40B4-BE49-F238E27FC236}">
                <a16:creationId xmlns:a16="http://schemas.microsoft.com/office/drawing/2014/main" id="{84BCCAF9-D01E-8D40-84E2-570024C90743}"/>
              </a:ext>
            </a:extLst>
          </p:cNvPr>
          <p:cNvSpPr>
            <a:spLocks noGrp="1"/>
          </p:cNvSpPr>
          <p:nvPr>
            <p:ph type="body" sz="quarter" idx="14" hasCustomPrompt="1"/>
          </p:nvPr>
        </p:nvSpPr>
        <p:spPr>
          <a:xfrm>
            <a:off x="6297705" y="3017177"/>
            <a:ext cx="5051611" cy="2774024"/>
          </a:xfrm>
        </p:spPr>
        <p:txBody>
          <a:bodyPr/>
          <a:lstStyle>
            <a:lvl1pPr marL="0" indent="0" algn="ctr">
              <a:buFontTx/>
              <a:buNone/>
              <a:defRPr>
                <a:solidFill>
                  <a:srgbClr val="002060"/>
                </a:solidFill>
              </a:defRPr>
            </a:lvl1pPr>
          </a:lstStyle>
          <a:p>
            <a:pPr lvl="0"/>
            <a:r>
              <a:rPr lang="en-US" dirty="0"/>
              <a:t>Click to type info for a two column layout with photos.</a:t>
            </a:r>
          </a:p>
        </p:txBody>
      </p:sp>
      <p:sp>
        <p:nvSpPr>
          <p:cNvPr id="6" name="Picture Placeholder 5">
            <a:extLst>
              <a:ext uri="{FF2B5EF4-FFF2-40B4-BE49-F238E27FC236}">
                <a16:creationId xmlns:a16="http://schemas.microsoft.com/office/drawing/2014/main" id="{24049E67-42C1-BB4E-83F7-C18CE2AAA078}"/>
              </a:ext>
            </a:extLst>
          </p:cNvPr>
          <p:cNvSpPr>
            <a:spLocks noGrp="1"/>
          </p:cNvSpPr>
          <p:nvPr>
            <p:ph type="pic" sz="quarter" idx="15"/>
          </p:nvPr>
        </p:nvSpPr>
        <p:spPr>
          <a:xfrm>
            <a:off x="1819275" y="473075"/>
            <a:ext cx="3089275" cy="2073275"/>
          </a:xfrm>
        </p:spPr>
        <p:txBody>
          <a:bodyPr/>
          <a:lstStyle/>
          <a:p>
            <a:endParaRPr lang="en-US" dirty="0"/>
          </a:p>
        </p:txBody>
      </p:sp>
      <p:sp>
        <p:nvSpPr>
          <p:cNvPr id="15" name="Picture Placeholder 5">
            <a:extLst>
              <a:ext uri="{FF2B5EF4-FFF2-40B4-BE49-F238E27FC236}">
                <a16:creationId xmlns:a16="http://schemas.microsoft.com/office/drawing/2014/main" id="{2A3E4025-082F-7B44-B69C-07A8DC82B6D7}"/>
              </a:ext>
            </a:extLst>
          </p:cNvPr>
          <p:cNvSpPr>
            <a:spLocks noGrp="1"/>
          </p:cNvSpPr>
          <p:nvPr>
            <p:ph type="pic" sz="quarter" idx="16"/>
          </p:nvPr>
        </p:nvSpPr>
        <p:spPr>
          <a:xfrm>
            <a:off x="7274502" y="473075"/>
            <a:ext cx="3089275" cy="2073275"/>
          </a:xfrm>
        </p:spPr>
        <p:txBody>
          <a:bodyPr/>
          <a:lstStyle/>
          <a:p>
            <a:endParaRPr lang="en-US" dirty="0"/>
          </a:p>
        </p:txBody>
      </p:sp>
    </p:spTree>
    <p:extLst>
      <p:ext uri="{BB962C8B-B14F-4D97-AF65-F5344CB8AC3E}">
        <p14:creationId xmlns:p14="http://schemas.microsoft.com/office/powerpoint/2010/main" val="40937590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C797D4E-C50E-5344-846F-B7B653B64BE8}"/>
              </a:ext>
            </a:extLst>
          </p:cNvPr>
          <p:cNvSpPr>
            <a:spLocks noGrp="1"/>
          </p:cNvSpPr>
          <p:nvPr>
            <p:ph type="dt" sz="half" idx="10"/>
          </p:nvPr>
        </p:nvSpPr>
        <p:spPr/>
        <p:txBody>
          <a:bodyPr/>
          <a:lstStyle/>
          <a:p>
            <a:fld id="{9C31814E-5C67-1442-8F8C-E0D76F12BC79}" type="datetime1">
              <a:rPr lang="en-US" smtClean="0"/>
              <a:t>9/30/2021</a:t>
            </a:fld>
            <a:endParaRPr lang="en-US" dirty="0"/>
          </a:p>
        </p:txBody>
      </p:sp>
      <p:sp>
        <p:nvSpPr>
          <p:cNvPr id="4" name="Footer Placeholder 3">
            <a:extLst>
              <a:ext uri="{FF2B5EF4-FFF2-40B4-BE49-F238E27FC236}">
                <a16:creationId xmlns:a16="http://schemas.microsoft.com/office/drawing/2014/main" id="{79F7D19B-86D9-0548-B78B-7AF8EB0488F8}"/>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5" name="Slide Number Placeholder 4">
            <a:extLst>
              <a:ext uri="{FF2B5EF4-FFF2-40B4-BE49-F238E27FC236}">
                <a16:creationId xmlns:a16="http://schemas.microsoft.com/office/drawing/2014/main" id="{8109F58C-33A6-6344-87D3-1EFB715653E0}"/>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6" name="Gradient_Right Side_1">
            <a:extLst>
              <a:ext uri="{FF2B5EF4-FFF2-40B4-BE49-F238E27FC236}">
                <a16:creationId xmlns:a16="http://schemas.microsoft.com/office/drawing/2014/main" id="{141F5E7B-151E-544C-9A7F-62C2251633B2}"/>
              </a:ext>
              <a:ext uri="{C183D7F6-B498-43B3-948B-1728B52AA6E4}">
                <adec:decorative xmlns:adec="http://schemas.microsoft.com/office/drawing/2017/decorative" val="1"/>
              </a:ext>
            </a:extLst>
          </p:cNvPr>
          <p:cNvSpPr/>
          <p:nvPr userDrawn="1"/>
        </p:nvSpPr>
        <p:spPr>
          <a:xfrm>
            <a:off x="0" y="0"/>
            <a:ext cx="12188151" cy="1828800"/>
          </a:xfrm>
          <a:prstGeom prst="rect">
            <a:avLst/>
          </a:prstGeom>
          <a:gradFill>
            <a:gsLst>
              <a:gs pos="0">
                <a:srgbClr val="F4EC48"/>
              </a:gs>
              <a:gs pos="93000">
                <a:srgbClr val="00A7E5"/>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10" name="Text Placeholder 9">
            <a:extLst>
              <a:ext uri="{FF2B5EF4-FFF2-40B4-BE49-F238E27FC236}">
                <a16:creationId xmlns:a16="http://schemas.microsoft.com/office/drawing/2014/main" id="{3D44832B-61FE-A940-9911-8B17119F3FCC}"/>
              </a:ext>
            </a:extLst>
          </p:cNvPr>
          <p:cNvSpPr>
            <a:spLocks noGrp="1"/>
          </p:cNvSpPr>
          <p:nvPr>
            <p:ph type="body" sz="quarter" idx="13" hasCustomPrompt="1"/>
          </p:nvPr>
        </p:nvSpPr>
        <p:spPr>
          <a:xfrm>
            <a:off x="838200" y="2411562"/>
            <a:ext cx="3200400" cy="3397567"/>
          </a:xfrm>
        </p:spPr>
        <p:txBody>
          <a:bodyPr/>
          <a:lstStyle>
            <a:lvl1pPr marL="0" indent="0" algn="ctr">
              <a:buFontTx/>
              <a:buNone/>
              <a:defRPr>
                <a:solidFill>
                  <a:srgbClr val="002060"/>
                </a:solidFill>
              </a:defRPr>
            </a:lvl1pPr>
          </a:lstStyle>
          <a:p>
            <a:pPr lvl="0"/>
            <a:r>
              <a:rPr lang="en-US" dirty="0"/>
              <a:t>Click to type info for a three-step process.</a:t>
            </a:r>
          </a:p>
        </p:txBody>
      </p:sp>
      <p:sp>
        <p:nvSpPr>
          <p:cNvPr id="11" name="Text Placeholder 9">
            <a:extLst>
              <a:ext uri="{FF2B5EF4-FFF2-40B4-BE49-F238E27FC236}">
                <a16:creationId xmlns:a16="http://schemas.microsoft.com/office/drawing/2014/main" id="{734B2D1E-B244-4A4A-A7E9-8103B78CE4AE}"/>
              </a:ext>
            </a:extLst>
          </p:cNvPr>
          <p:cNvSpPr>
            <a:spLocks noGrp="1"/>
          </p:cNvSpPr>
          <p:nvPr>
            <p:ph type="body" sz="quarter" idx="14" hasCustomPrompt="1"/>
          </p:nvPr>
        </p:nvSpPr>
        <p:spPr>
          <a:xfrm>
            <a:off x="8153400" y="2411561"/>
            <a:ext cx="3200400" cy="3401568"/>
          </a:xfrm>
        </p:spPr>
        <p:txBody>
          <a:bodyPr/>
          <a:lstStyle>
            <a:lvl1pPr marL="0" indent="0" algn="ctr">
              <a:buFontTx/>
              <a:buNone/>
              <a:defRPr>
                <a:solidFill>
                  <a:srgbClr val="002060"/>
                </a:solidFill>
              </a:defRPr>
            </a:lvl1pPr>
          </a:lstStyle>
          <a:p>
            <a:pPr lvl="0"/>
            <a:r>
              <a:rPr lang="en-US" dirty="0"/>
              <a:t>Click to type info for a three-step process.</a:t>
            </a:r>
          </a:p>
        </p:txBody>
      </p:sp>
      <p:sp>
        <p:nvSpPr>
          <p:cNvPr id="12" name="Text Placeholder 9">
            <a:extLst>
              <a:ext uri="{FF2B5EF4-FFF2-40B4-BE49-F238E27FC236}">
                <a16:creationId xmlns:a16="http://schemas.microsoft.com/office/drawing/2014/main" id="{4A01A6FE-5513-094E-8FBC-DA378EE6F268}"/>
              </a:ext>
            </a:extLst>
          </p:cNvPr>
          <p:cNvSpPr>
            <a:spLocks noGrp="1"/>
          </p:cNvSpPr>
          <p:nvPr>
            <p:ph type="body" sz="quarter" idx="15" hasCustomPrompt="1"/>
          </p:nvPr>
        </p:nvSpPr>
        <p:spPr>
          <a:xfrm>
            <a:off x="4500282" y="2411562"/>
            <a:ext cx="3200400" cy="3397567"/>
          </a:xfrm>
        </p:spPr>
        <p:txBody>
          <a:bodyPr/>
          <a:lstStyle>
            <a:lvl1pPr marL="0" indent="0" algn="ctr">
              <a:buFontTx/>
              <a:buNone/>
              <a:defRPr>
                <a:solidFill>
                  <a:srgbClr val="002060"/>
                </a:solidFill>
              </a:defRPr>
            </a:lvl1pPr>
          </a:lstStyle>
          <a:p>
            <a:pPr lvl="0"/>
            <a:r>
              <a:rPr lang="en-US" dirty="0"/>
              <a:t>Click to type info for a three-step process.</a:t>
            </a:r>
          </a:p>
        </p:txBody>
      </p:sp>
      <p:cxnSp>
        <p:nvCxnSpPr>
          <p:cNvPr id="13" name="Straight Connector 12">
            <a:extLst>
              <a:ext uri="{FF2B5EF4-FFF2-40B4-BE49-F238E27FC236}">
                <a16:creationId xmlns:a16="http://schemas.microsoft.com/office/drawing/2014/main" id="{3A5E1493-01B2-6342-B77E-37DC6067F18F}"/>
              </a:ext>
            </a:extLst>
          </p:cNvPr>
          <p:cNvCxnSpPr>
            <a:cxnSpLocks/>
          </p:cNvCxnSpPr>
          <p:nvPr userDrawn="1"/>
        </p:nvCxnSpPr>
        <p:spPr>
          <a:xfrm>
            <a:off x="4277599" y="2411562"/>
            <a:ext cx="3048" cy="3435802"/>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7C8630A-BF6B-6541-894B-8C54F1B45FDF}"/>
              </a:ext>
            </a:extLst>
          </p:cNvPr>
          <p:cNvCxnSpPr>
            <a:cxnSpLocks/>
          </p:cNvCxnSpPr>
          <p:nvPr userDrawn="1"/>
        </p:nvCxnSpPr>
        <p:spPr>
          <a:xfrm>
            <a:off x="7924800" y="2411562"/>
            <a:ext cx="3048" cy="3435802"/>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EFEF357E-F439-0647-AA3C-354EB32A2282}"/>
              </a:ext>
            </a:extLst>
          </p:cNvPr>
          <p:cNvSpPr/>
          <p:nvPr userDrawn="1"/>
        </p:nvSpPr>
        <p:spPr>
          <a:xfrm>
            <a:off x="1862418" y="394446"/>
            <a:ext cx="1151965" cy="1151965"/>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AB0C96A9-5E3A-894E-9EDA-FDAF6E728AD9}"/>
              </a:ext>
            </a:extLst>
          </p:cNvPr>
          <p:cNvSpPr/>
          <p:nvPr userDrawn="1"/>
        </p:nvSpPr>
        <p:spPr>
          <a:xfrm>
            <a:off x="5522259" y="394446"/>
            <a:ext cx="1151965" cy="1151965"/>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1D5FFF09-0F68-B14C-A807-A76BD22B6598}"/>
              </a:ext>
            </a:extLst>
          </p:cNvPr>
          <p:cNvSpPr/>
          <p:nvPr userDrawn="1"/>
        </p:nvSpPr>
        <p:spPr>
          <a:xfrm>
            <a:off x="9177618" y="394446"/>
            <a:ext cx="1151965" cy="1151965"/>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 Placeholder 9">
            <a:extLst>
              <a:ext uri="{FF2B5EF4-FFF2-40B4-BE49-F238E27FC236}">
                <a16:creationId xmlns:a16="http://schemas.microsoft.com/office/drawing/2014/main" id="{12CBDF81-6DAD-364E-A57B-51FF2086657B}"/>
              </a:ext>
            </a:extLst>
          </p:cNvPr>
          <p:cNvSpPr>
            <a:spLocks noGrp="1"/>
          </p:cNvSpPr>
          <p:nvPr>
            <p:ph type="body" sz="quarter" idx="16" hasCustomPrompt="1"/>
          </p:nvPr>
        </p:nvSpPr>
        <p:spPr>
          <a:xfrm>
            <a:off x="2057400" y="394446"/>
            <a:ext cx="766482" cy="1151966"/>
          </a:xfrm>
        </p:spPr>
        <p:txBody>
          <a:bodyPr anchor="ctr">
            <a:normAutofit/>
          </a:bodyPr>
          <a:lstStyle>
            <a:lvl1pPr marL="0" indent="0" algn="ctr">
              <a:buFontTx/>
              <a:buNone/>
              <a:defRPr sz="5400" b="1">
                <a:solidFill>
                  <a:schemeClr val="bg1"/>
                </a:solidFill>
              </a:defRPr>
            </a:lvl1pPr>
          </a:lstStyle>
          <a:p>
            <a:pPr lvl="0"/>
            <a:r>
              <a:rPr lang="en-US" dirty="0"/>
              <a:t>#</a:t>
            </a:r>
          </a:p>
        </p:txBody>
      </p:sp>
      <p:sp>
        <p:nvSpPr>
          <p:cNvPr id="32" name="Text Placeholder 9">
            <a:extLst>
              <a:ext uri="{FF2B5EF4-FFF2-40B4-BE49-F238E27FC236}">
                <a16:creationId xmlns:a16="http://schemas.microsoft.com/office/drawing/2014/main" id="{8E0E4CBC-4B70-BB49-9197-DB9F1B6B1006}"/>
              </a:ext>
            </a:extLst>
          </p:cNvPr>
          <p:cNvSpPr>
            <a:spLocks noGrp="1"/>
          </p:cNvSpPr>
          <p:nvPr>
            <p:ph type="body" sz="quarter" idx="17" hasCustomPrompt="1"/>
          </p:nvPr>
        </p:nvSpPr>
        <p:spPr>
          <a:xfrm>
            <a:off x="5715000" y="394446"/>
            <a:ext cx="766482" cy="1151966"/>
          </a:xfrm>
        </p:spPr>
        <p:txBody>
          <a:bodyPr anchor="ctr">
            <a:normAutofit/>
          </a:bodyPr>
          <a:lstStyle>
            <a:lvl1pPr marL="0" indent="0" algn="ctr">
              <a:buFontTx/>
              <a:buNone/>
              <a:defRPr sz="5400" b="1">
                <a:solidFill>
                  <a:schemeClr val="bg1"/>
                </a:solidFill>
              </a:defRPr>
            </a:lvl1pPr>
          </a:lstStyle>
          <a:p>
            <a:pPr lvl="0"/>
            <a:r>
              <a:rPr lang="en-US" dirty="0"/>
              <a:t>#</a:t>
            </a:r>
          </a:p>
        </p:txBody>
      </p:sp>
      <p:sp>
        <p:nvSpPr>
          <p:cNvPr id="33" name="Text Placeholder 9">
            <a:extLst>
              <a:ext uri="{FF2B5EF4-FFF2-40B4-BE49-F238E27FC236}">
                <a16:creationId xmlns:a16="http://schemas.microsoft.com/office/drawing/2014/main" id="{C0800415-7371-3645-9B46-F8BB9DDF07C9}"/>
              </a:ext>
            </a:extLst>
          </p:cNvPr>
          <p:cNvSpPr>
            <a:spLocks noGrp="1"/>
          </p:cNvSpPr>
          <p:nvPr>
            <p:ph type="body" sz="quarter" idx="18" hasCustomPrompt="1"/>
          </p:nvPr>
        </p:nvSpPr>
        <p:spPr>
          <a:xfrm>
            <a:off x="9372600" y="394446"/>
            <a:ext cx="766482" cy="1151966"/>
          </a:xfrm>
        </p:spPr>
        <p:txBody>
          <a:bodyPr anchor="ctr">
            <a:normAutofit/>
          </a:bodyPr>
          <a:lstStyle>
            <a:lvl1pPr marL="0" indent="0" algn="ctr">
              <a:buFontTx/>
              <a:buNone/>
              <a:defRPr sz="5400" b="1">
                <a:solidFill>
                  <a:schemeClr val="bg1"/>
                </a:solidFill>
              </a:defRPr>
            </a:lvl1pPr>
          </a:lstStyle>
          <a:p>
            <a:pPr lvl="0"/>
            <a:r>
              <a:rPr lang="en-US" dirty="0"/>
              <a:t>#</a:t>
            </a:r>
          </a:p>
        </p:txBody>
      </p:sp>
    </p:spTree>
    <p:extLst>
      <p:ext uri="{BB962C8B-B14F-4D97-AF65-F5344CB8AC3E}">
        <p14:creationId xmlns:p14="http://schemas.microsoft.com/office/powerpoint/2010/main" val="40962213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C797D4E-C50E-5344-846F-B7B653B64BE8}"/>
              </a:ext>
            </a:extLst>
          </p:cNvPr>
          <p:cNvSpPr>
            <a:spLocks noGrp="1"/>
          </p:cNvSpPr>
          <p:nvPr>
            <p:ph type="dt" sz="half" idx="10"/>
          </p:nvPr>
        </p:nvSpPr>
        <p:spPr/>
        <p:txBody>
          <a:bodyPr/>
          <a:lstStyle/>
          <a:p>
            <a:fld id="{9C31814E-5C67-1442-8F8C-E0D76F12BC79}" type="datetime1">
              <a:rPr lang="en-US" smtClean="0"/>
              <a:t>9/30/2021</a:t>
            </a:fld>
            <a:endParaRPr lang="en-US" dirty="0"/>
          </a:p>
        </p:txBody>
      </p:sp>
      <p:sp>
        <p:nvSpPr>
          <p:cNvPr id="4" name="Footer Placeholder 3">
            <a:extLst>
              <a:ext uri="{FF2B5EF4-FFF2-40B4-BE49-F238E27FC236}">
                <a16:creationId xmlns:a16="http://schemas.microsoft.com/office/drawing/2014/main" id="{79F7D19B-86D9-0548-B78B-7AF8EB0488F8}"/>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5" name="Slide Number Placeholder 4">
            <a:extLst>
              <a:ext uri="{FF2B5EF4-FFF2-40B4-BE49-F238E27FC236}">
                <a16:creationId xmlns:a16="http://schemas.microsoft.com/office/drawing/2014/main" id="{8109F58C-33A6-6344-87D3-1EFB715653E0}"/>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6" name="Gradient_Right Side_1">
            <a:extLst>
              <a:ext uri="{FF2B5EF4-FFF2-40B4-BE49-F238E27FC236}">
                <a16:creationId xmlns:a16="http://schemas.microsoft.com/office/drawing/2014/main" id="{141F5E7B-151E-544C-9A7F-62C2251633B2}"/>
              </a:ext>
              <a:ext uri="{C183D7F6-B498-43B3-948B-1728B52AA6E4}">
                <adec:decorative xmlns:adec="http://schemas.microsoft.com/office/drawing/2017/decorative" val="1"/>
              </a:ext>
            </a:extLst>
          </p:cNvPr>
          <p:cNvSpPr/>
          <p:nvPr userDrawn="1"/>
        </p:nvSpPr>
        <p:spPr>
          <a:xfrm>
            <a:off x="0" y="0"/>
            <a:ext cx="12188151" cy="1828800"/>
          </a:xfrm>
          <a:prstGeom prst="rect">
            <a:avLst/>
          </a:prstGeom>
          <a:gradFill>
            <a:gsLst>
              <a:gs pos="0">
                <a:srgbClr val="F4EC48"/>
              </a:gs>
              <a:gs pos="93000">
                <a:srgbClr val="00A7E5"/>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10" name="Text Placeholder 9">
            <a:extLst>
              <a:ext uri="{FF2B5EF4-FFF2-40B4-BE49-F238E27FC236}">
                <a16:creationId xmlns:a16="http://schemas.microsoft.com/office/drawing/2014/main" id="{3D44832B-61FE-A940-9911-8B17119F3FCC}"/>
              </a:ext>
            </a:extLst>
          </p:cNvPr>
          <p:cNvSpPr>
            <a:spLocks noGrp="1"/>
          </p:cNvSpPr>
          <p:nvPr>
            <p:ph type="body" sz="quarter" idx="13" hasCustomPrompt="1"/>
          </p:nvPr>
        </p:nvSpPr>
        <p:spPr>
          <a:xfrm>
            <a:off x="838200" y="2411562"/>
            <a:ext cx="3200400" cy="3397567"/>
          </a:xfrm>
        </p:spPr>
        <p:txBody>
          <a:bodyPr/>
          <a:lstStyle>
            <a:lvl1pPr marL="0" indent="0" algn="ctr">
              <a:buFontTx/>
              <a:buNone/>
              <a:defRPr>
                <a:solidFill>
                  <a:srgbClr val="002060"/>
                </a:solidFill>
              </a:defRPr>
            </a:lvl1pPr>
          </a:lstStyle>
          <a:p>
            <a:pPr lvl="0"/>
            <a:r>
              <a:rPr lang="en-US" dirty="0"/>
              <a:t>Click to type info for a three column layout. </a:t>
            </a:r>
          </a:p>
        </p:txBody>
      </p:sp>
      <p:sp>
        <p:nvSpPr>
          <p:cNvPr id="11" name="Text Placeholder 9">
            <a:extLst>
              <a:ext uri="{FF2B5EF4-FFF2-40B4-BE49-F238E27FC236}">
                <a16:creationId xmlns:a16="http://schemas.microsoft.com/office/drawing/2014/main" id="{734B2D1E-B244-4A4A-A7E9-8103B78CE4AE}"/>
              </a:ext>
            </a:extLst>
          </p:cNvPr>
          <p:cNvSpPr>
            <a:spLocks noGrp="1"/>
          </p:cNvSpPr>
          <p:nvPr>
            <p:ph type="body" sz="quarter" idx="14" hasCustomPrompt="1"/>
          </p:nvPr>
        </p:nvSpPr>
        <p:spPr>
          <a:xfrm>
            <a:off x="8153400" y="2411561"/>
            <a:ext cx="3200400" cy="3401568"/>
          </a:xfrm>
        </p:spPr>
        <p:txBody>
          <a:bodyPr/>
          <a:lstStyle>
            <a:lvl1pPr marL="0" indent="0" algn="ctr">
              <a:buFontTx/>
              <a:buNone/>
              <a:defRPr>
                <a:solidFill>
                  <a:srgbClr val="002060"/>
                </a:solidFill>
              </a:defRPr>
            </a:lvl1pPr>
          </a:lstStyle>
          <a:p>
            <a:pPr lvl="0"/>
            <a:r>
              <a:rPr lang="en-US" dirty="0"/>
              <a:t>Click to type info for a three column layout. </a:t>
            </a:r>
          </a:p>
        </p:txBody>
      </p:sp>
      <p:sp>
        <p:nvSpPr>
          <p:cNvPr id="12" name="Text Placeholder 9">
            <a:extLst>
              <a:ext uri="{FF2B5EF4-FFF2-40B4-BE49-F238E27FC236}">
                <a16:creationId xmlns:a16="http://schemas.microsoft.com/office/drawing/2014/main" id="{4A01A6FE-5513-094E-8FBC-DA378EE6F268}"/>
              </a:ext>
            </a:extLst>
          </p:cNvPr>
          <p:cNvSpPr>
            <a:spLocks noGrp="1"/>
          </p:cNvSpPr>
          <p:nvPr>
            <p:ph type="body" sz="quarter" idx="15" hasCustomPrompt="1"/>
          </p:nvPr>
        </p:nvSpPr>
        <p:spPr>
          <a:xfrm>
            <a:off x="4500282" y="2411562"/>
            <a:ext cx="3200400" cy="3397567"/>
          </a:xfrm>
        </p:spPr>
        <p:txBody>
          <a:bodyPr/>
          <a:lstStyle>
            <a:lvl1pPr marL="0" indent="0" algn="ctr">
              <a:buFontTx/>
              <a:buNone/>
              <a:defRPr>
                <a:solidFill>
                  <a:srgbClr val="002060"/>
                </a:solidFill>
              </a:defRPr>
            </a:lvl1pPr>
          </a:lstStyle>
          <a:p>
            <a:pPr lvl="0"/>
            <a:r>
              <a:rPr lang="en-US" dirty="0"/>
              <a:t>Click to type info for a three column layout. </a:t>
            </a:r>
          </a:p>
        </p:txBody>
      </p:sp>
      <p:cxnSp>
        <p:nvCxnSpPr>
          <p:cNvPr id="13" name="Straight Connector 12">
            <a:extLst>
              <a:ext uri="{FF2B5EF4-FFF2-40B4-BE49-F238E27FC236}">
                <a16:creationId xmlns:a16="http://schemas.microsoft.com/office/drawing/2014/main" id="{3A5E1493-01B2-6342-B77E-37DC6067F18F}"/>
              </a:ext>
            </a:extLst>
          </p:cNvPr>
          <p:cNvCxnSpPr>
            <a:cxnSpLocks/>
          </p:cNvCxnSpPr>
          <p:nvPr userDrawn="1"/>
        </p:nvCxnSpPr>
        <p:spPr>
          <a:xfrm>
            <a:off x="4277599" y="2411562"/>
            <a:ext cx="3048" cy="3435802"/>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7C8630A-BF6B-6541-894B-8C54F1B45FDF}"/>
              </a:ext>
            </a:extLst>
          </p:cNvPr>
          <p:cNvCxnSpPr>
            <a:cxnSpLocks/>
          </p:cNvCxnSpPr>
          <p:nvPr userDrawn="1"/>
        </p:nvCxnSpPr>
        <p:spPr>
          <a:xfrm>
            <a:off x="7924800" y="2411562"/>
            <a:ext cx="3048" cy="3435802"/>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14" name="Picture Placeholder 6">
            <a:extLst>
              <a:ext uri="{FF2B5EF4-FFF2-40B4-BE49-F238E27FC236}">
                <a16:creationId xmlns:a16="http://schemas.microsoft.com/office/drawing/2014/main" id="{A8BFED9B-B2D1-C842-A29A-AB7E5AEC8F24}"/>
              </a:ext>
            </a:extLst>
          </p:cNvPr>
          <p:cNvSpPr>
            <a:spLocks noGrp="1"/>
          </p:cNvSpPr>
          <p:nvPr>
            <p:ph type="pic" sz="quarter" idx="16" hasCustomPrompt="1"/>
          </p:nvPr>
        </p:nvSpPr>
        <p:spPr>
          <a:xfrm>
            <a:off x="1677988" y="617538"/>
            <a:ext cx="1520825" cy="1519237"/>
          </a:xfrm>
        </p:spPr>
        <p:txBody>
          <a:bodyPr>
            <a:normAutofit/>
          </a:bodyPr>
          <a:lstStyle>
            <a:lvl3pPr marL="914400" indent="0">
              <a:buNone/>
              <a:defRPr sz="1400"/>
            </a:lvl3pPr>
          </a:lstStyle>
          <a:p>
            <a:pPr lvl="2"/>
            <a:r>
              <a:rPr lang="en-US" dirty="0"/>
              <a:t>Add Picture</a:t>
            </a:r>
          </a:p>
        </p:txBody>
      </p:sp>
      <p:sp>
        <p:nvSpPr>
          <p:cNvPr id="17" name="Picture Placeholder 6">
            <a:extLst>
              <a:ext uri="{FF2B5EF4-FFF2-40B4-BE49-F238E27FC236}">
                <a16:creationId xmlns:a16="http://schemas.microsoft.com/office/drawing/2014/main" id="{7CA263FB-45B7-8442-B208-845B411F72A6}"/>
              </a:ext>
            </a:extLst>
          </p:cNvPr>
          <p:cNvSpPr>
            <a:spLocks noGrp="1"/>
          </p:cNvSpPr>
          <p:nvPr>
            <p:ph type="pic" sz="quarter" idx="17" hasCustomPrompt="1"/>
          </p:nvPr>
        </p:nvSpPr>
        <p:spPr>
          <a:xfrm>
            <a:off x="5335588" y="617538"/>
            <a:ext cx="1520825" cy="1519237"/>
          </a:xfrm>
        </p:spPr>
        <p:txBody>
          <a:bodyPr>
            <a:normAutofit/>
          </a:bodyPr>
          <a:lstStyle>
            <a:lvl3pPr marL="9144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400"/>
            </a:lvl3pPr>
          </a:lstStyle>
          <a:p>
            <a:pPr marL="914400" marR="0" lvl="2"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a:pPr>
            <a:r>
              <a:rPr lang="en-US" dirty="0"/>
              <a:t>Add Picture</a:t>
            </a:r>
          </a:p>
        </p:txBody>
      </p:sp>
      <p:sp>
        <p:nvSpPr>
          <p:cNvPr id="18" name="Picture Placeholder 6">
            <a:extLst>
              <a:ext uri="{FF2B5EF4-FFF2-40B4-BE49-F238E27FC236}">
                <a16:creationId xmlns:a16="http://schemas.microsoft.com/office/drawing/2014/main" id="{D3289675-0A2D-F14C-A5D2-155A5913E519}"/>
              </a:ext>
            </a:extLst>
          </p:cNvPr>
          <p:cNvSpPr>
            <a:spLocks noGrp="1"/>
          </p:cNvSpPr>
          <p:nvPr>
            <p:ph type="pic" sz="quarter" idx="18" hasCustomPrompt="1"/>
          </p:nvPr>
        </p:nvSpPr>
        <p:spPr>
          <a:xfrm>
            <a:off x="8993188" y="617538"/>
            <a:ext cx="1520825" cy="1519237"/>
          </a:xfrm>
        </p:spPr>
        <p:txBody>
          <a:bodyPr>
            <a:normAutofit/>
          </a:bodyPr>
          <a:lstStyle>
            <a:lvl3pPr marL="9144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400"/>
            </a:lvl3pPr>
          </a:lstStyle>
          <a:p>
            <a:pPr marL="914400" marR="0" lvl="2"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a:pPr>
            <a:r>
              <a:rPr lang="en-US" dirty="0"/>
              <a:t>Add Picture</a:t>
            </a:r>
          </a:p>
        </p:txBody>
      </p:sp>
    </p:spTree>
    <p:extLst>
      <p:ext uri="{BB962C8B-B14F-4D97-AF65-F5344CB8AC3E}">
        <p14:creationId xmlns:p14="http://schemas.microsoft.com/office/powerpoint/2010/main" val="19216229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2DB0A43-98A4-C24F-878D-09BA84EA4EB1}"/>
              </a:ext>
            </a:extLst>
          </p:cNvPr>
          <p:cNvSpPr/>
          <p:nvPr userDrawn="1"/>
        </p:nvSpPr>
        <p:spPr>
          <a:xfrm>
            <a:off x="0" y="0"/>
            <a:ext cx="8126716" cy="6172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a:extLst>
              <a:ext uri="{FF2B5EF4-FFF2-40B4-BE49-F238E27FC236}">
                <a16:creationId xmlns:a16="http://schemas.microsoft.com/office/drawing/2014/main" id="{E4BE4782-F63C-3142-86D0-7FC7CC1D7A30}"/>
              </a:ext>
            </a:extLst>
          </p:cNvPr>
          <p:cNvSpPr>
            <a:spLocks noGrp="1"/>
          </p:cNvSpPr>
          <p:nvPr>
            <p:ph type="dt" sz="half" idx="10"/>
          </p:nvPr>
        </p:nvSpPr>
        <p:spPr/>
        <p:txBody>
          <a:bodyPr/>
          <a:lstStyle/>
          <a:p>
            <a:fld id="{CB10A671-034D-D241-B2FC-E8675879E2CD}" type="datetime1">
              <a:rPr lang="en-US" smtClean="0"/>
              <a:t>9/30/2021</a:t>
            </a:fld>
            <a:endParaRPr lang="en-US" dirty="0"/>
          </a:p>
        </p:txBody>
      </p:sp>
      <p:sp>
        <p:nvSpPr>
          <p:cNvPr id="5" name="Footer Placeholder 4">
            <a:extLst>
              <a:ext uri="{FF2B5EF4-FFF2-40B4-BE49-F238E27FC236}">
                <a16:creationId xmlns:a16="http://schemas.microsoft.com/office/drawing/2014/main" id="{E0054575-A9D7-9744-A403-D7D67F7181A9}"/>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A7B2A407-91F2-A442-92DA-A13BAD8933C1}"/>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11" name="Gradient_Right Side_1">
            <a:extLst>
              <a:ext uri="{FF2B5EF4-FFF2-40B4-BE49-F238E27FC236}">
                <a16:creationId xmlns:a16="http://schemas.microsoft.com/office/drawing/2014/main" id="{19C8ED75-BEAC-8046-AE47-2FECF9BAA571}"/>
              </a:ext>
              <a:ext uri="{C183D7F6-B498-43B3-948B-1728B52AA6E4}">
                <adec:decorative xmlns:adec="http://schemas.microsoft.com/office/drawing/2017/decorative" val="1"/>
              </a:ext>
            </a:extLst>
          </p:cNvPr>
          <p:cNvSpPr/>
          <p:nvPr userDrawn="1"/>
        </p:nvSpPr>
        <p:spPr>
          <a:xfrm>
            <a:off x="8126716" y="0"/>
            <a:ext cx="4061435" cy="6172200"/>
          </a:xfrm>
          <a:prstGeom prst="rect">
            <a:avLst/>
          </a:prstGeom>
          <a:gradFill>
            <a:gsLst>
              <a:gs pos="0">
                <a:srgbClr val="F4EC48"/>
              </a:gs>
              <a:gs pos="93000">
                <a:srgbClr val="00A7E5"/>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3" name="TextBox 2">
            <a:extLst>
              <a:ext uri="{FF2B5EF4-FFF2-40B4-BE49-F238E27FC236}">
                <a16:creationId xmlns:a16="http://schemas.microsoft.com/office/drawing/2014/main" id="{C68E5BFB-3A11-A84F-9A36-2D23788121E9}"/>
              </a:ext>
            </a:extLst>
          </p:cNvPr>
          <p:cNvSpPr txBox="1"/>
          <p:nvPr userDrawn="1"/>
        </p:nvSpPr>
        <p:spPr>
          <a:xfrm>
            <a:off x="838200" y="2624435"/>
            <a:ext cx="6629400" cy="923330"/>
          </a:xfrm>
          <a:prstGeom prst="rect">
            <a:avLst/>
          </a:prstGeom>
          <a:noFill/>
        </p:spPr>
        <p:txBody>
          <a:bodyPr wrap="square" rtlCol="0">
            <a:spAutoFit/>
          </a:bodyPr>
          <a:lstStyle/>
          <a:p>
            <a:r>
              <a:rPr lang="en-US" sz="5400" b="1" dirty="0">
                <a:solidFill>
                  <a:schemeClr val="bg1"/>
                </a:solidFill>
              </a:rPr>
              <a:t>QUESTIONS?</a:t>
            </a:r>
          </a:p>
        </p:txBody>
      </p:sp>
      <p:pic>
        <p:nvPicPr>
          <p:cNvPr id="9" name="Picture 8" descr="Large Question Mark used as a graphic icon">
            <a:extLst>
              <a:ext uri="{FF2B5EF4-FFF2-40B4-BE49-F238E27FC236}">
                <a16:creationId xmlns:a16="http://schemas.microsoft.com/office/drawing/2014/main" id="{975E0F25-A193-024B-8CA2-2B2EEF08D234}"/>
              </a:ext>
            </a:extLst>
          </p:cNvPr>
          <p:cNvPicPr>
            <a:picLocks noChangeAspect="1"/>
          </p:cNvPicPr>
          <p:nvPr userDrawn="1"/>
        </p:nvPicPr>
        <p:blipFill>
          <a:blip r:embed="rId2"/>
          <a:stretch>
            <a:fillRect/>
          </a:stretch>
        </p:blipFill>
        <p:spPr>
          <a:xfrm>
            <a:off x="9103180" y="1312125"/>
            <a:ext cx="2095500" cy="3898900"/>
          </a:xfrm>
          <a:prstGeom prst="rect">
            <a:avLst/>
          </a:prstGeom>
        </p:spPr>
      </p:pic>
    </p:spTree>
    <p:extLst>
      <p:ext uri="{BB962C8B-B14F-4D97-AF65-F5344CB8AC3E}">
        <p14:creationId xmlns:p14="http://schemas.microsoft.com/office/powerpoint/2010/main" val="3615053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8" name="Rectangle 47">
            <a:extLst>
              <a:ext uri="{FF2B5EF4-FFF2-40B4-BE49-F238E27FC236}">
                <a16:creationId xmlns:a16="http://schemas.microsoft.com/office/drawing/2014/main" id="{858F70B2-74AC-6540-9DDB-2426331F45FE}"/>
              </a:ext>
            </a:extLst>
          </p:cNvPr>
          <p:cNvSpPr/>
          <p:nvPr userDrawn="1"/>
        </p:nvSpPr>
        <p:spPr>
          <a:xfrm>
            <a:off x="0" y="4474395"/>
            <a:ext cx="12188152" cy="1752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Date Placeholder 2">
            <a:extLst>
              <a:ext uri="{FF2B5EF4-FFF2-40B4-BE49-F238E27FC236}">
                <a16:creationId xmlns:a16="http://schemas.microsoft.com/office/drawing/2014/main" id="{9E13335E-C4E3-904E-A48C-9D306491A01D}"/>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DCEFA57D-DAA8-674B-975C-648A38A0625F}"/>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41E4198F-6599-FE45-A8CA-03724476BF7F}"/>
              </a:ext>
            </a:extLst>
          </p:cNvPr>
          <p:cNvSpPr>
            <a:spLocks noGrp="1"/>
          </p:cNvSpPr>
          <p:nvPr>
            <p:ph type="ftr" sz="quarter" idx="12"/>
          </p:nvPr>
        </p:nvSpPr>
        <p:spPr/>
        <p:txBody>
          <a:bodyPr/>
          <a:lstStyle/>
          <a:p>
            <a:r>
              <a:rPr lang="en-US" dirty="0"/>
              <a:t>OFFICE OF ENERGY INFRASTUCTURE SAFETY</a:t>
            </a:r>
          </a:p>
        </p:txBody>
      </p:sp>
      <p:sp>
        <p:nvSpPr>
          <p:cNvPr id="30" name="object 6">
            <a:extLst>
              <a:ext uri="{FF2B5EF4-FFF2-40B4-BE49-F238E27FC236}">
                <a16:creationId xmlns:a16="http://schemas.microsoft.com/office/drawing/2014/main" id="{01CB4B2E-313B-1A4A-89C0-B594512EB075}"/>
              </a:ext>
            </a:extLst>
          </p:cNvPr>
          <p:cNvSpPr txBox="1"/>
          <p:nvPr userDrawn="1"/>
        </p:nvSpPr>
        <p:spPr>
          <a:xfrm>
            <a:off x="3309588" y="3332716"/>
            <a:ext cx="5466112" cy="472157"/>
          </a:xfrm>
          <a:prstGeom prst="rect">
            <a:avLst/>
          </a:prstGeom>
        </p:spPr>
        <p:txBody>
          <a:bodyPr vert="horz" wrap="square" lIns="0" tIns="10391" rIns="0" bIns="0" rtlCol="0">
            <a:spAutoFit/>
          </a:bodyPr>
          <a:lstStyle/>
          <a:p>
            <a:pPr marL="7697">
              <a:spcBef>
                <a:spcPts val="82"/>
              </a:spcBef>
            </a:pPr>
            <a:r>
              <a:rPr sz="3000" b="1" spc="36" dirty="0">
                <a:solidFill>
                  <a:srgbClr val="005BA6"/>
                </a:solidFill>
                <a:latin typeface="Calibri" panose="020F0502020204030204" pitchFamily="34" charset="0"/>
                <a:cs typeface="Calibri" panose="020F0502020204030204" pitchFamily="34" charset="0"/>
                <a:hlinkClick r:id="rId2"/>
              </a:rPr>
              <a:t>www.energysafety.ca.gov</a:t>
            </a:r>
            <a:endParaRPr sz="3000" dirty="0">
              <a:latin typeface="Calibri" panose="020F0502020204030204" pitchFamily="34" charset="0"/>
              <a:cs typeface="Calibri" panose="020F0502020204030204" pitchFamily="34" charset="0"/>
            </a:endParaRPr>
          </a:p>
        </p:txBody>
      </p:sp>
      <p:grpSp>
        <p:nvGrpSpPr>
          <p:cNvPr id="31" name="object 7" descr="Logo for Office of Energy Infrastructure Safety with picture of transmission tower and underground gas line">
            <a:extLst>
              <a:ext uri="{FF2B5EF4-FFF2-40B4-BE49-F238E27FC236}">
                <a16:creationId xmlns:a16="http://schemas.microsoft.com/office/drawing/2014/main" id="{DDB3FE9B-5391-D447-AE72-45D6327E672E}"/>
              </a:ext>
            </a:extLst>
          </p:cNvPr>
          <p:cNvGrpSpPr/>
          <p:nvPr userDrawn="1"/>
        </p:nvGrpSpPr>
        <p:grpSpPr>
          <a:xfrm>
            <a:off x="933411" y="998112"/>
            <a:ext cx="1740285" cy="1740285"/>
            <a:chOff x="1533778" y="1646885"/>
            <a:chExt cx="2871470" cy="2871470"/>
          </a:xfrm>
        </p:grpSpPr>
        <p:pic>
          <p:nvPicPr>
            <p:cNvPr id="32" name="object 8">
              <a:extLst>
                <a:ext uri="{FF2B5EF4-FFF2-40B4-BE49-F238E27FC236}">
                  <a16:creationId xmlns:a16="http://schemas.microsoft.com/office/drawing/2014/main" id="{E9474EF5-A5B2-DD47-964F-CBAEAF7E422F}"/>
                </a:ext>
              </a:extLst>
            </p:cNvPr>
            <p:cNvPicPr/>
            <p:nvPr/>
          </p:nvPicPr>
          <p:blipFill>
            <a:blip r:embed="rId3" cstate="print"/>
            <a:stretch>
              <a:fillRect/>
            </a:stretch>
          </p:blipFill>
          <p:spPr>
            <a:xfrm>
              <a:off x="1533778" y="1646885"/>
              <a:ext cx="2870923" cy="2870934"/>
            </a:xfrm>
            <a:prstGeom prst="rect">
              <a:avLst/>
            </a:prstGeom>
          </p:spPr>
        </p:pic>
        <p:pic>
          <p:nvPicPr>
            <p:cNvPr id="33" name="object 9">
              <a:extLst>
                <a:ext uri="{FF2B5EF4-FFF2-40B4-BE49-F238E27FC236}">
                  <a16:creationId xmlns:a16="http://schemas.microsoft.com/office/drawing/2014/main" id="{99067386-B3F3-7743-91A8-DE9D4E7DBA0D}"/>
                </a:ext>
              </a:extLst>
            </p:cNvPr>
            <p:cNvPicPr/>
            <p:nvPr/>
          </p:nvPicPr>
          <p:blipFill>
            <a:blip r:embed="rId4" cstate="print"/>
            <a:stretch>
              <a:fillRect/>
            </a:stretch>
          </p:blipFill>
          <p:spPr>
            <a:xfrm>
              <a:off x="1970066" y="2083169"/>
              <a:ext cx="1998344" cy="1548360"/>
            </a:xfrm>
            <a:prstGeom prst="rect">
              <a:avLst/>
            </a:prstGeom>
          </p:spPr>
        </p:pic>
        <p:sp>
          <p:nvSpPr>
            <p:cNvPr id="34" name="object 10">
              <a:extLst>
                <a:ext uri="{FF2B5EF4-FFF2-40B4-BE49-F238E27FC236}">
                  <a16:creationId xmlns:a16="http://schemas.microsoft.com/office/drawing/2014/main" id="{45A823C1-1B43-F447-B8C3-302E3DD910CB}"/>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dirty="0"/>
            </a:p>
          </p:txBody>
        </p:sp>
        <p:sp>
          <p:nvSpPr>
            <p:cNvPr id="35" name="object 11">
              <a:extLst>
                <a:ext uri="{FF2B5EF4-FFF2-40B4-BE49-F238E27FC236}">
                  <a16:creationId xmlns:a16="http://schemas.microsoft.com/office/drawing/2014/main" id="{55D9FE9B-0476-DE40-A2A7-ABB87999EAC6}"/>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dirty="0"/>
            </a:p>
          </p:txBody>
        </p:sp>
        <p:pic>
          <p:nvPicPr>
            <p:cNvPr id="36" name="object 12">
              <a:extLst>
                <a:ext uri="{FF2B5EF4-FFF2-40B4-BE49-F238E27FC236}">
                  <a16:creationId xmlns:a16="http://schemas.microsoft.com/office/drawing/2014/main" id="{A8E8350C-BD9C-3F42-9007-7AFC0FD94D61}"/>
                </a:ext>
              </a:extLst>
            </p:cNvPr>
            <p:cNvPicPr/>
            <p:nvPr/>
          </p:nvPicPr>
          <p:blipFill>
            <a:blip r:embed="rId5" cstate="print"/>
            <a:stretch>
              <a:fillRect/>
            </a:stretch>
          </p:blipFill>
          <p:spPr>
            <a:xfrm>
              <a:off x="2912436" y="3706237"/>
              <a:ext cx="113836" cy="200659"/>
            </a:xfrm>
            <a:prstGeom prst="rect">
              <a:avLst/>
            </a:prstGeom>
          </p:spPr>
        </p:pic>
        <p:pic>
          <p:nvPicPr>
            <p:cNvPr id="37" name="object 13">
              <a:extLst>
                <a:ext uri="{FF2B5EF4-FFF2-40B4-BE49-F238E27FC236}">
                  <a16:creationId xmlns:a16="http://schemas.microsoft.com/office/drawing/2014/main" id="{2EFB5492-ED36-CD42-BE07-F1A385503670}"/>
                </a:ext>
              </a:extLst>
            </p:cNvPr>
            <p:cNvPicPr/>
            <p:nvPr/>
          </p:nvPicPr>
          <p:blipFill>
            <a:blip r:embed="rId6" cstate="print"/>
            <a:stretch>
              <a:fillRect/>
            </a:stretch>
          </p:blipFill>
          <p:spPr>
            <a:xfrm>
              <a:off x="2437237" y="3706237"/>
              <a:ext cx="113836" cy="200659"/>
            </a:xfrm>
            <a:prstGeom prst="rect">
              <a:avLst/>
            </a:prstGeom>
          </p:spPr>
        </p:pic>
        <p:pic>
          <p:nvPicPr>
            <p:cNvPr id="38" name="object 14">
              <a:extLst>
                <a:ext uri="{FF2B5EF4-FFF2-40B4-BE49-F238E27FC236}">
                  <a16:creationId xmlns:a16="http://schemas.microsoft.com/office/drawing/2014/main" id="{38150BDC-AC12-0B42-AF73-2B9280F31356}"/>
                </a:ext>
              </a:extLst>
            </p:cNvPr>
            <p:cNvPicPr/>
            <p:nvPr/>
          </p:nvPicPr>
          <p:blipFill>
            <a:blip r:embed="rId7" cstate="print"/>
            <a:stretch>
              <a:fillRect/>
            </a:stretch>
          </p:blipFill>
          <p:spPr>
            <a:xfrm>
              <a:off x="3388486" y="3706237"/>
              <a:ext cx="113836" cy="200659"/>
            </a:xfrm>
            <a:prstGeom prst="rect">
              <a:avLst/>
            </a:prstGeom>
          </p:spPr>
        </p:pic>
        <p:sp>
          <p:nvSpPr>
            <p:cNvPr id="39" name="object 15">
              <a:extLst>
                <a:ext uri="{FF2B5EF4-FFF2-40B4-BE49-F238E27FC236}">
                  <a16:creationId xmlns:a16="http://schemas.microsoft.com/office/drawing/2014/main" id="{E6ADF67A-6A86-1A47-97F0-688140760DBC}"/>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dirty="0"/>
            </a:p>
          </p:txBody>
        </p:sp>
        <p:sp>
          <p:nvSpPr>
            <p:cNvPr id="40" name="object 16">
              <a:extLst>
                <a:ext uri="{FF2B5EF4-FFF2-40B4-BE49-F238E27FC236}">
                  <a16:creationId xmlns:a16="http://schemas.microsoft.com/office/drawing/2014/main" id="{38C587B0-1ED1-9B43-96AE-83B92EF0F878}"/>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dirty="0"/>
            </a:p>
          </p:txBody>
        </p:sp>
        <p:sp>
          <p:nvSpPr>
            <p:cNvPr id="41" name="object 17">
              <a:extLst>
                <a:ext uri="{FF2B5EF4-FFF2-40B4-BE49-F238E27FC236}">
                  <a16:creationId xmlns:a16="http://schemas.microsoft.com/office/drawing/2014/main" id="{8801116B-85D8-1A43-AF96-D2CBC9FE8989}"/>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dirty="0"/>
            </a:p>
          </p:txBody>
        </p:sp>
        <p:sp>
          <p:nvSpPr>
            <p:cNvPr id="42" name="object 18">
              <a:extLst>
                <a:ext uri="{FF2B5EF4-FFF2-40B4-BE49-F238E27FC236}">
                  <a16:creationId xmlns:a16="http://schemas.microsoft.com/office/drawing/2014/main" id="{D7FBB48B-B8EB-C642-A705-85D0D8A7D8AD}"/>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dirty="0"/>
            </a:p>
          </p:txBody>
        </p:sp>
        <p:sp>
          <p:nvSpPr>
            <p:cNvPr id="43" name="object 19">
              <a:extLst>
                <a:ext uri="{FF2B5EF4-FFF2-40B4-BE49-F238E27FC236}">
                  <a16:creationId xmlns:a16="http://schemas.microsoft.com/office/drawing/2014/main" id="{06E9979B-ACB5-7E45-9376-7194D9FE0E00}"/>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dirty="0"/>
            </a:p>
          </p:txBody>
        </p:sp>
        <p:sp>
          <p:nvSpPr>
            <p:cNvPr id="44" name="object 20">
              <a:extLst>
                <a:ext uri="{FF2B5EF4-FFF2-40B4-BE49-F238E27FC236}">
                  <a16:creationId xmlns:a16="http://schemas.microsoft.com/office/drawing/2014/main" id="{71A1EED7-4852-524D-865A-88F080BB6F67}"/>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dirty="0"/>
            </a:p>
          </p:txBody>
        </p:sp>
      </p:grpSp>
      <p:sp>
        <p:nvSpPr>
          <p:cNvPr id="45" name="TextBox 44">
            <a:extLst>
              <a:ext uri="{FF2B5EF4-FFF2-40B4-BE49-F238E27FC236}">
                <a16:creationId xmlns:a16="http://schemas.microsoft.com/office/drawing/2014/main" id="{9A76F88B-A123-A64B-BDC2-4D0D588C92C7}"/>
              </a:ext>
            </a:extLst>
          </p:cNvPr>
          <p:cNvSpPr txBox="1"/>
          <p:nvPr userDrawn="1"/>
        </p:nvSpPr>
        <p:spPr>
          <a:xfrm>
            <a:off x="850075" y="4474395"/>
            <a:ext cx="5257800" cy="1752600"/>
          </a:xfrm>
          <a:prstGeom prst="rect">
            <a:avLst/>
          </a:prstGeom>
          <a:noFill/>
        </p:spPr>
        <p:txBody>
          <a:bodyPr wrap="square" rtlCol="0" anchor="ctr" anchorCtr="0">
            <a:noAutofit/>
          </a:bodyPr>
          <a:lstStyle/>
          <a:p>
            <a:r>
              <a:rPr lang="en-US" sz="1400" b="1" kern="1200" dirty="0">
                <a:solidFill>
                  <a:schemeClr val="bg1"/>
                </a:solidFill>
                <a:effectLst/>
                <a:latin typeface="+mn-lt"/>
                <a:ea typeface="+mn-ea"/>
                <a:cs typeface="+mn-cs"/>
              </a:rPr>
              <a:t>OFFICE OF ENERGY INFRASTRUCTURE SAFETY</a:t>
            </a:r>
          </a:p>
          <a:p>
            <a:r>
              <a:rPr lang="en-US" sz="1400" kern="1200" dirty="0">
                <a:solidFill>
                  <a:schemeClr val="bg1"/>
                </a:solidFill>
                <a:effectLst/>
                <a:latin typeface="+mn-lt"/>
                <a:ea typeface="+mn-ea"/>
                <a:cs typeface="+mn-cs"/>
              </a:rPr>
              <a:t>A California Natural Resources Agency</a:t>
            </a:r>
          </a:p>
          <a:p>
            <a:endParaRPr lang="en-US" sz="1400" kern="1200" dirty="0">
              <a:solidFill>
                <a:schemeClr val="bg1"/>
              </a:solidFill>
              <a:effectLst/>
              <a:latin typeface="+mn-lt"/>
              <a:ea typeface="+mn-ea"/>
              <a:cs typeface="+mn-cs"/>
            </a:endParaRPr>
          </a:p>
          <a:p>
            <a:r>
              <a:rPr lang="en-US" sz="1400" kern="1200" dirty="0">
                <a:solidFill>
                  <a:schemeClr val="bg1"/>
                </a:solidFill>
                <a:effectLst/>
                <a:latin typeface="+mn-lt"/>
                <a:ea typeface="+mn-ea"/>
                <a:cs typeface="+mn-cs"/>
              </a:rPr>
              <a:t>715 P Street, 20th Floor</a:t>
            </a:r>
          </a:p>
          <a:p>
            <a:r>
              <a:rPr lang="en-US" sz="1400" kern="1200" dirty="0">
                <a:solidFill>
                  <a:schemeClr val="bg1"/>
                </a:solidFill>
                <a:effectLst/>
                <a:latin typeface="+mn-lt"/>
                <a:ea typeface="+mn-ea"/>
                <a:cs typeface="+mn-cs"/>
              </a:rPr>
              <a:t>Sacramento, CA  95814</a:t>
            </a:r>
          </a:p>
          <a:p>
            <a:r>
              <a:rPr lang="en-US" sz="1400" kern="1200" dirty="0">
                <a:solidFill>
                  <a:schemeClr val="bg1"/>
                </a:solidFill>
                <a:effectLst/>
                <a:latin typeface="+mn-lt"/>
                <a:ea typeface="+mn-ea"/>
                <a:cs typeface="+mn-cs"/>
              </a:rPr>
              <a:t>916.902.6000</a:t>
            </a:r>
          </a:p>
        </p:txBody>
      </p:sp>
      <p:pic>
        <p:nvPicPr>
          <p:cNvPr id="47" name="Picture 46" descr="State of California Seal">
            <a:extLst>
              <a:ext uri="{FF2B5EF4-FFF2-40B4-BE49-F238E27FC236}">
                <a16:creationId xmlns:a16="http://schemas.microsoft.com/office/drawing/2014/main" id="{308F1241-D6FC-B64F-8588-F12CA928F8A3}"/>
              </a:ext>
            </a:extLst>
          </p:cNvPr>
          <p:cNvPicPr>
            <a:picLocks noChangeAspect="1"/>
          </p:cNvPicPr>
          <p:nvPr userDrawn="1"/>
        </p:nvPicPr>
        <p:blipFill>
          <a:blip r:embed="rId8"/>
          <a:stretch>
            <a:fillRect/>
          </a:stretch>
        </p:blipFill>
        <p:spPr>
          <a:xfrm>
            <a:off x="10101008" y="4742056"/>
            <a:ext cx="1238888" cy="1238888"/>
          </a:xfrm>
          <a:prstGeom prst="rect">
            <a:avLst/>
          </a:prstGeom>
        </p:spPr>
      </p:pic>
      <p:pic>
        <p:nvPicPr>
          <p:cNvPr id="6" name="Picture 5" descr="Graphic that reads: Data driven, forward-thinking, innovative, safety focused">
            <a:extLst>
              <a:ext uri="{FF2B5EF4-FFF2-40B4-BE49-F238E27FC236}">
                <a16:creationId xmlns:a16="http://schemas.microsoft.com/office/drawing/2014/main" id="{BCC184A4-3E86-0D4B-B195-BB2203867E78}"/>
              </a:ext>
            </a:extLst>
          </p:cNvPr>
          <p:cNvPicPr>
            <a:picLocks noChangeAspect="1"/>
          </p:cNvPicPr>
          <p:nvPr userDrawn="1"/>
        </p:nvPicPr>
        <p:blipFill>
          <a:blip r:embed="rId9"/>
          <a:stretch>
            <a:fillRect/>
          </a:stretch>
        </p:blipFill>
        <p:spPr>
          <a:xfrm>
            <a:off x="3309588" y="938673"/>
            <a:ext cx="4941611" cy="2070230"/>
          </a:xfrm>
          <a:prstGeom prst="rect">
            <a:avLst/>
          </a:prstGeom>
        </p:spPr>
      </p:pic>
    </p:spTree>
    <p:extLst>
      <p:ext uri="{BB962C8B-B14F-4D97-AF65-F5344CB8AC3E}">
        <p14:creationId xmlns:p14="http://schemas.microsoft.com/office/powerpoint/2010/main" val="11096835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C6AA23E-C249-D745-B99F-B0C79FA97380}"/>
              </a:ext>
            </a:extLst>
          </p:cNvPr>
          <p:cNvSpPr/>
          <p:nvPr userDrawn="1"/>
        </p:nvSpPr>
        <p:spPr>
          <a:xfrm>
            <a:off x="0" y="0"/>
            <a:ext cx="12192000" cy="620776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97795F6-7597-054A-A50E-824229374322}"/>
              </a:ext>
            </a:extLst>
          </p:cNvPr>
          <p:cNvSpPr>
            <a:spLocks noGrp="1"/>
          </p:cNvSpPr>
          <p:nvPr>
            <p:ph type="ctrTitle" hasCustomPrompt="1"/>
          </p:nvPr>
        </p:nvSpPr>
        <p:spPr>
          <a:xfrm>
            <a:off x="1524000" y="1122363"/>
            <a:ext cx="9144000" cy="2387600"/>
          </a:xfrm>
        </p:spPr>
        <p:txBody>
          <a:bodyPr anchor="b"/>
          <a:lstStyle>
            <a:lvl1pPr algn="ctr">
              <a:defRPr sz="6000">
                <a:solidFill>
                  <a:schemeClr val="bg1"/>
                </a:solidFill>
              </a:defRPr>
            </a:lvl1pPr>
          </a:lstStyle>
          <a:p>
            <a:r>
              <a:rPr lang="en-US" dirty="0"/>
              <a:t>TYPE TITLE IN ALL CAPS</a:t>
            </a:r>
          </a:p>
        </p:txBody>
      </p:sp>
      <p:sp>
        <p:nvSpPr>
          <p:cNvPr id="3" name="Subtitle 2">
            <a:extLst>
              <a:ext uri="{FF2B5EF4-FFF2-40B4-BE49-F238E27FC236}">
                <a16:creationId xmlns:a16="http://schemas.microsoft.com/office/drawing/2014/main" id="{A23BA4C3-7EC9-1346-BB0B-5DEC7B883FD0}"/>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8CAF46C-3D04-3744-A956-25B24589231D}"/>
              </a:ext>
            </a:extLst>
          </p:cNvPr>
          <p:cNvSpPr>
            <a:spLocks noGrp="1"/>
          </p:cNvSpPr>
          <p:nvPr>
            <p:ph type="dt" sz="half" idx="10"/>
          </p:nvPr>
        </p:nvSpPr>
        <p:spPr>
          <a:xfrm>
            <a:off x="9804073" y="6356350"/>
            <a:ext cx="931223" cy="365125"/>
          </a:xfrm>
        </p:spPr>
        <p:txBody>
          <a:bodyPr/>
          <a:lstStyle/>
          <a:p>
            <a:fld id="{18D09DA7-319F-FD43-B09E-BFFE8DFF0995}" type="datetime1">
              <a:rPr lang="en-US" smtClean="0"/>
              <a:t>9/30/2021</a:t>
            </a:fld>
            <a:endParaRPr lang="en-US" dirty="0"/>
          </a:p>
        </p:txBody>
      </p:sp>
      <p:sp>
        <p:nvSpPr>
          <p:cNvPr id="5" name="Footer Placeholder 4">
            <a:extLst>
              <a:ext uri="{FF2B5EF4-FFF2-40B4-BE49-F238E27FC236}">
                <a16:creationId xmlns:a16="http://schemas.microsoft.com/office/drawing/2014/main" id="{8393666E-26AC-7F47-8E1D-C67061DF10EA}"/>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D08E80BA-4B94-134E-88E1-6CBE2C6D133C}"/>
              </a:ext>
            </a:extLst>
          </p:cNvPr>
          <p:cNvSpPr>
            <a:spLocks noGrp="1"/>
          </p:cNvSpPr>
          <p:nvPr>
            <p:ph type="sldNum" sz="quarter" idx="12"/>
          </p:nvPr>
        </p:nvSpPr>
        <p:spPr>
          <a:xfrm>
            <a:off x="10770919" y="6356350"/>
            <a:ext cx="582881" cy="365125"/>
          </a:xfrm>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19828568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66656-3AEF-AB4C-ADB6-518DD79D4B63}"/>
              </a:ext>
            </a:extLst>
          </p:cNvPr>
          <p:cNvSpPr>
            <a:spLocks noGrp="1"/>
          </p:cNvSpPr>
          <p:nvPr>
            <p:ph type="title" hasCustomPrompt="1"/>
          </p:nvPr>
        </p:nvSpPr>
        <p:spPr/>
        <p:txBody>
          <a:bodyPr/>
          <a:lstStyle/>
          <a:p>
            <a:r>
              <a:rPr lang="en-US" dirty="0"/>
              <a:t>TYPE TITLE IN ALL CAPS</a:t>
            </a:r>
          </a:p>
        </p:txBody>
      </p:sp>
      <p:sp>
        <p:nvSpPr>
          <p:cNvPr id="3" name="Content Placeholder 2">
            <a:extLst>
              <a:ext uri="{FF2B5EF4-FFF2-40B4-BE49-F238E27FC236}">
                <a16:creationId xmlns:a16="http://schemas.microsoft.com/office/drawing/2014/main" id="{08369E10-BD8C-4446-9FF0-3B25ED192DB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BE4782-F63C-3142-86D0-7FC7CC1D7A30}"/>
              </a:ext>
            </a:extLst>
          </p:cNvPr>
          <p:cNvSpPr>
            <a:spLocks noGrp="1"/>
          </p:cNvSpPr>
          <p:nvPr>
            <p:ph type="dt" sz="half" idx="10"/>
          </p:nvPr>
        </p:nvSpPr>
        <p:spPr/>
        <p:txBody>
          <a:bodyPr/>
          <a:lstStyle/>
          <a:p>
            <a:fld id="{CB10A671-034D-D241-B2FC-E8675879E2CD}" type="datetime1">
              <a:rPr lang="en-US" smtClean="0"/>
              <a:t>9/30/2021</a:t>
            </a:fld>
            <a:endParaRPr lang="en-US" dirty="0"/>
          </a:p>
        </p:txBody>
      </p:sp>
      <p:sp>
        <p:nvSpPr>
          <p:cNvPr id="5" name="Footer Placeholder 4">
            <a:extLst>
              <a:ext uri="{FF2B5EF4-FFF2-40B4-BE49-F238E27FC236}">
                <a16:creationId xmlns:a16="http://schemas.microsoft.com/office/drawing/2014/main" id="{E0054575-A9D7-9744-A403-D7D67F7181A9}"/>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A7B2A407-91F2-A442-92DA-A13BAD8933C1}"/>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3138487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EB42A-CD4D-7C43-A13A-F23DBB62614E}"/>
              </a:ext>
            </a:extLst>
          </p:cNvPr>
          <p:cNvSpPr>
            <a:spLocks noGrp="1"/>
          </p:cNvSpPr>
          <p:nvPr>
            <p:ph type="title" hasCustomPrompt="1"/>
          </p:nvPr>
        </p:nvSpPr>
        <p:spPr>
          <a:xfrm>
            <a:off x="831850" y="1709738"/>
            <a:ext cx="10515600" cy="2852737"/>
          </a:xfrm>
        </p:spPr>
        <p:txBody>
          <a:bodyPr anchor="b"/>
          <a:lstStyle>
            <a:lvl1pPr>
              <a:defRPr sz="6000"/>
            </a:lvl1pPr>
          </a:lstStyle>
          <a:p>
            <a:r>
              <a:rPr lang="en-US" dirty="0"/>
              <a:t>TYPE TITLE IN ALL CAPS</a:t>
            </a:r>
          </a:p>
        </p:txBody>
      </p:sp>
      <p:sp>
        <p:nvSpPr>
          <p:cNvPr id="3" name="Text Placeholder 2">
            <a:extLst>
              <a:ext uri="{FF2B5EF4-FFF2-40B4-BE49-F238E27FC236}">
                <a16:creationId xmlns:a16="http://schemas.microsoft.com/office/drawing/2014/main" id="{EE23DB94-27A7-3D46-A60F-573558D358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p:txBody>
          <a:bodyPr/>
          <a:lstStyle/>
          <a:p>
            <a:fld id="{728FC119-3D3F-0F4B-8256-E6A87A126CED}" type="datetime1">
              <a:rPr lang="en-US" smtClean="0"/>
              <a:t>9/30/2021</a:t>
            </a:fld>
            <a:endParaRPr lang="en-US" dirty="0"/>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24578841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87629-A257-7F42-BE61-E6754A89DA54}"/>
              </a:ext>
            </a:extLst>
          </p:cNvPr>
          <p:cNvSpPr>
            <a:spLocks noGrp="1"/>
          </p:cNvSpPr>
          <p:nvPr>
            <p:ph type="title" hasCustomPrompt="1"/>
          </p:nvPr>
        </p:nvSpPr>
        <p:spPr/>
        <p:txBody>
          <a:bodyPr/>
          <a:lstStyle/>
          <a:p>
            <a:r>
              <a:rPr lang="en-US" dirty="0"/>
              <a:t>TYPE TITLE IN ALL CAPS</a:t>
            </a:r>
          </a:p>
        </p:txBody>
      </p:sp>
      <p:sp>
        <p:nvSpPr>
          <p:cNvPr id="3" name="Content Placeholder 2">
            <a:extLst>
              <a:ext uri="{FF2B5EF4-FFF2-40B4-BE49-F238E27FC236}">
                <a16:creationId xmlns:a16="http://schemas.microsoft.com/office/drawing/2014/main" id="{E6A4674B-CF85-8E49-8463-506B23537F9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F287FCB-4CA0-BF4D-A686-209F6DBCF9A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5349CE3-E585-994D-8029-CF08876B273B}"/>
              </a:ext>
            </a:extLst>
          </p:cNvPr>
          <p:cNvSpPr>
            <a:spLocks noGrp="1"/>
          </p:cNvSpPr>
          <p:nvPr>
            <p:ph type="dt" sz="half" idx="10"/>
          </p:nvPr>
        </p:nvSpPr>
        <p:spPr/>
        <p:txBody>
          <a:bodyPr/>
          <a:lstStyle/>
          <a:p>
            <a:fld id="{90644E92-F512-8742-BDF6-6B47059B78BF}" type="datetime1">
              <a:rPr lang="en-US" smtClean="0"/>
              <a:t>9/30/2021</a:t>
            </a:fld>
            <a:endParaRPr lang="en-US" dirty="0"/>
          </a:p>
        </p:txBody>
      </p:sp>
      <p:sp>
        <p:nvSpPr>
          <p:cNvPr id="6" name="Footer Placeholder 5">
            <a:extLst>
              <a:ext uri="{FF2B5EF4-FFF2-40B4-BE49-F238E27FC236}">
                <a16:creationId xmlns:a16="http://schemas.microsoft.com/office/drawing/2014/main" id="{BC76D34A-9778-E14E-91D9-7770A49DBA37}"/>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7" name="Slide Number Placeholder 6">
            <a:extLst>
              <a:ext uri="{FF2B5EF4-FFF2-40B4-BE49-F238E27FC236}">
                <a16:creationId xmlns:a16="http://schemas.microsoft.com/office/drawing/2014/main" id="{29A08B60-463F-FE4E-BE5B-BA4C1613AD15}"/>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37838288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FCCF-F277-7440-8BEF-B8171022B774}"/>
              </a:ext>
            </a:extLst>
          </p:cNvPr>
          <p:cNvSpPr>
            <a:spLocks noGrp="1"/>
          </p:cNvSpPr>
          <p:nvPr>
            <p:ph type="title" hasCustomPrompt="1"/>
          </p:nvPr>
        </p:nvSpPr>
        <p:spPr>
          <a:xfrm>
            <a:off x="839788" y="365125"/>
            <a:ext cx="10515600" cy="1325563"/>
          </a:xfrm>
        </p:spPr>
        <p:txBody>
          <a:bodyPr/>
          <a:lstStyle/>
          <a:p>
            <a:r>
              <a:rPr lang="en-US" dirty="0"/>
              <a:t>TYPE TITLE IN ALL CAPS</a:t>
            </a:r>
          </a:p>
        </p:txBody>
      </p:sp>
      <p:sp>
        <p:nvSpPr>
          <p:cNvPr id="3" name="Text Placeholder 2">
            <a:extLst>
              <a:ext uri="{FF2B5EF4-FFF2-40B4-BE49-F238E27FC236}">
                <a16:creationId xmlns:a16="http://schemas.microsoft.com/office/drawing/2014/main" id="{0E596162-C9A6-D149-BB78-0B130588AB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4D0364DF-F5D3-994F-B38E-A072EBC678A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BB536D6-31B1-A74A-BF23-046DD79904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9E851A0C-4C1E-4A4B-AA18-95FA4958185B}"/>
              </a:ext>
            </a:extLst>
          </p:cNvPr>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562BA31B-5708-2441-BD6F-210247DE9952}"/>
              </a:ext>
            </a:extLst>
          </p:cNvPr>
          <p:cNvSpPr>
            <a:spLocks noGrp="1"/>
          </p:cNvSpPr>
          <p:nvPr>
            <p:ph type="dt" sz="half" idx="10"/>
          </p:nvPr>
        </p:nvSpPr>
        <p:spPr/>
        <p:txBody>
          <a:bodyPr/>
          <a:lstStyle/>
          <a:p>
            <a:fld id="{A6204BC5-233A-0943-B0C7-F9B281E38CA9}" type="datetime1">
              <a:rPr lang="en-US" smtClean="0"/>
              <a:t>9/30/2021</a:t>
            </a:fld>
            <a:endParaRPr lang="en-US" dirty="0"/>
          </a:p>
        </p:txBody>
      </p:sp>
      <p:sp>
        <p:nvSpPr>
          <p:cNvPr id="8" name="Footer Placeholder 7">
            <a:extLst>
              <a:ext uri="{FF2B5EF4-FFF2-40B4-BE49-F238E27FC236}">
                <a16:creationId xmlns:a16="http://schemas.microsoft.com/office/drawing/2014/main" id="{9505F1B3-0A94-6543-A5E5-56F7D2618C36}"/>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9" name="Slide Number Placeholder 8">
            <a:extLst>
              <a:ext uri="{FF2B5EF4-FFF2-40B4-BE49-F238E27FC236}">
                <a16:creationId xmlns:a16="http://schemas.microsoft.com/office/drawing/2014/main" id="{CD2D6A89-1125-AC49-8B67-38985F7EBCE1}"/>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40628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76E26-CAF9-DB4C-BA33-3D3E15B02263}"/>
              </a:ext>
            </a:extLst>
          </p:cNvPr>
          <p:cNvSpPr>
            <a:spLocks noGrp="1"/>
          </p:cNvSpPr>
          <p:nvPr>
            <p:ph type="title" hasCustomPrompt="1"/>
          </p:nvPr>
        </p:nvSpPr>
        <p:spPr/>
        <p:txBody>
          <a:bodyPr/>
          <a:lstStyle/>
          <a:p>
            <a:r>
              <a:rPr lang="en-US" dirty="0"/>
              <a:t>TYPE TITLE IN ALL CAPS</a:t>
            </a:r>
          </a:p>
        </p:txBody>
      </p:sp>
      <p:sp>
        <p:nvSpPr>
          <p:cNvPr id="3" name="Date Placeholder 2">
            <a:extLst>
              <a:ext uri="{FF2B5EF4-FFF2-40B4-BE49-F238E27FC236}">
                <a16:creationId xmlns:a16="http://schemas.microsoft.com/office/drawing/2014/main" id="{8C797D4E-C50E-5344-846F-B7B653B64BE8}"/>
              </a:ext>
            </a:extLst>
          </p:cNvPr>
          <p:cNvSpPr>
            <a:spLocks noGrp="1"/>
          </p:cNvSpPr>
          <p:nvPr>
            <p:ph type="dt" sz="half" idx="10"/>
          </p:nvPr>
        </p:nvSpPr>
        <p:spPr/>
        <p:txBody>
          <a:bodyPr/>
          <a:lstStyle/>
          <a:p>
            <a:fld id="{9C31814E-5C67-1442-8F8C-E0D76F12BC79}" type="datetime1">
              <a:rPr lang="en-US" smtClean="0"/>
              <a:t>9/30/2021</a:t>
            </a:fld>
            <a:endParaRPr lang="en-US" dirty="0"/>
          </a:p>
        </p:txBody>
      </p:sp>
      <p:sp>
        <p:nvSpPr>
          <p:cNvPr id="4" name="Footer Placeholder 3">
            <a:extLst>
              <a:ext uri="{FF2B5EF4-FFF2-40B4-BE49-F238E27FC236}">
                <a16:creationId xmlns:a16="http://schemas.microsoft.com/office/drawing/2014/main" id="{79F7D19B-86D9-0548-B78B-7AF8EB0488F8}"/>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5" name="Slide Number Placeholder 4">
            <a:extLst>
              <a:ext uri="{FF2B5EF4-FFF2-40B4-BE49-F238E27FC236}">
                <a16:creationId xmlns:a16="http://schemas.microsoft.com/office/drawing/2014/main" id="{8109F58C-33A6-6344-87D3-1EFB715653E0}"/>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35209367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535610-52D4-7340-9DF3-33A87DA2C073}"/>
              </a:ext>
            </a:extLst>
          </p:cNvPr>
          <p:cNvSpPr>
            <a:spLocks noGrp="1"/>
          </p:cNvSpPr>
          <p:nvPr>
            <p:ph type="dt" sz="half" idx="10"/>
          </p:nvPr>
        </p:nvSpPr>
        <p:spPr/>
        <p:txBody>
          <a:bodyPr/>
          <a:lstStyle/>
          <a:p>
            <a:fld id="{0D5B0248-48BC-AC4E-9A99-00CF7BD0EFD4}" type="datetime1">
              <a:rPr lang="en-US" smtClean="0"/>
              <a:t>9/30/2021</a:t>
            </a:fld>
            <a:endParaRPr lang="en-US" dirty="0"/>
          </a:p>
        </p:txBody>
      </p:sp>
      <p:sp>
        <p:nvSpPr>
          <p:cNvPr id="3" name="Footer Placeholder 2">
            <a:extLst>
              <a:ext uri="{FF2B5EF4-FFF2-40B4-BE49-F238E27FC236}">
                <a16:creationId xmlns:a16="http://schemas.microsoft.com/office/drawing/2014/main" id="{A35CD8EF-0174-784E-ACAC-B477DE71356D}"/>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4" name="Slide Number Placeholder 3">
            <a:extLst>
              <a:ext uri="{FF2B5EF4-FFF2-40B4-BE49-F238E27FC236}">
                <a16:creationId xmlns:a16="http://schemas.microsoft.com/office/drawing/2014/main" id="{474674E9-906B-1942-8828-345032A30587}"/>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18163181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7BFF3A1-4780-F64A-B941-52F3EDF4B8C4}"/>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9F92EB10-CBC4-C34F-ADBE-7A2E73D54DAF}"/>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99CCE4B2-B534-BE46-80D3-A4D296659A14}"/>
              </a:ext>
            </a:extLst>
          </p:cNvPr>
          <p:cNvSpPr>
            <a:spLocks noGrp="1"/>
          </p:cNvSpPr>
          <p:nvPr>
            <p:ph type="ftr" sz="quarter" idx="12"/>
          </p:nvPr>
        </p:nvSpPr>
        <p:spPr/>
        <p:txBody>
          <a:bodyPr/>
          <a:lstStyle/>
          <a:p>
            <a:r>
              <a:rPr lang="en-US" dirty="0"/>
              <a:t>OFFICE OF ENERGY INFRASTUCTURE SAFETY</a:t>
            </a:r>
          </a:p>
        </p:txBody>
      </p:sp>
      <p:sp>
        <p:nvSpPr>
          <p:cNvPr id="6" name="Rectangle 5">
            <a:extLst>
              <a:ext uri="{FF2B5EF4-FFF2-40B4-BE49-F238E27FC236}">
                <a16:creationId xmlns:a16="http://schemas.microsoft.com/office/drawing/2014/main" id="{A88D16F5-5417-0A4B-BA0F-E3D9CBBB094D}"/>
              </a:ext>
            </a:extLst>
          </p:cNvPr>
          <p:cNvSpPr/>
          <p:nvPr userDrawn="1"/>
        </p:nvSpPr>
        <p:spPr>
          <a:xfrm>
            <a:off x="0" y="0"/>
            <a:ext cx="12192000" cy="6172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159417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45E46-267C-8348-B299-33EBED195935}"/>
              </a:ext>
            </a:extLst>
          </p:cNvPr>
          <p:cNvSpPr>
            <a:spLocks noGrp="1"/>
          </p:cNvSpPr>
          <p:nvPr>
            <p:ph type="title" hasCustomPrompt="1"/>
          </p:nvPr>
        </p:nvSpPr>
        <p:spPr>
          <a:xfrm>
            <a:off x="839788" y="457200"/>
            <a:ext cx="3932237" cy="1600200"/>
          </a:xfrm>
        </p:spPr>
        <p:txBody>
          <a:bodyPr anchor="b"/>
          <a:lstStyle>
            <a:lvl1pPr>
              <a:defRPr sz="3200"/>
            </a:lvl1pPr>
          </a:lstStyle>
          <a:p>
            <a:r>
              <a:rPr lang="en-US" dirty="0"/>
              <a:t>TYPE TITLE IN ALL CAPS</a:t>
            </a:r>
          </a:p>
        </p:txBody>
      </p:sp>
      <p:sp>
        <p:nvSpPr>
          <p:cNvPr id="3" name="Content Placeholder 2">
            <a:extLst>
              <a:ext uri="{FF2B5EF4-FFF2-40B4-BE49-F238E27FC236}">
                <a16:creationId xmlns:a16="http://schemas.microsoft.com/office/drawing/2014/main" id="{A7377A37-2220-ED4B-9D5B-A1A9A6DCE8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AA38D0A-8E78-424C-8F43-EBC2567B7A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D541BF-E7EE-C343-A34B-F095A5347D70}"/>
              </a:ext>
            </a:extLst>
          </p:cNvPr>
          <p:cNvSpPr>
            <a:spLocks noGrp="1"/>
          </p:cNvSpPr>
          <p:nvPr>
            <p:ph type="dt" sz="half" idx="10"/>
          </p:nvPr>
        </p:nvSpPr>
        <p:spPr/>
        <p:txBody>
          <a:bodyPr/>
          <a:lstStyle/>
          <a:p>
            <a:fld id="{B1D846D6-0567-E148-9A68-19187D070012}" type="datetime1">
              <a:rPr lang="en-US" smtClean="0"/>
              <a:t>9/30/2021</a:t>
            </a:fld>
            <a:endParaRPr lang="en-US" dirty="0"/>
          </a:p>
        </p:txBody>
      </p:sp>
      <p:sp>
        <p:nvSpPr>
          <p:cNvPr id="6" name="Footer Placeholder 5">
            <a:extLst>
              <a:ext uri="{FF2B5EF4-FFF2-40B4-BE49-F238E27FC236}">
                <a16:creationId xmlns:a16="http://schemas.microsoft.com/office/drawing/2014/main" id="{28802561-0A66-9846-832E-9A892E7E7BB6}"/>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7" name="Slide Number Placeholder 6">
            <a:extLst>
              <a:ext uri="{FF2B5EF4-FFF2-40B4-BE49-F238E27FC236}">
                <a16:creationId xmlns:a16="http://schemas.microsoft.com/office/drawing/2014/main" id="{7901ADF7-ECD7-F74E-A0DB-97AB45E49F20}"/>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19062238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C6DE8-0658-A049-8FA7-693E739021A3}"/>
              </a:ext>
            </a:extLst>
          </p:cNvPr>
          <p:cNvSpPr>
            <a:spLocks noGrp="1"/>
          </p:cNvSpPr>
          <p:nvPr>
            <p:ph type="title" hasCustomPrompt="1"/>
          </p:nvPr>
        </p:nvSpPr>
        <p:spPr>
          <a:xfrm>
            <a:off x="839788" y="457200"/>
            <a:ext cx="3932237" cy="1600200"/>
          </a:xfrm>
        </p:spPr>
        <p:txBody>
          <a:bodyPr anchor="b"/>
          <a:lstStyle>
            <a:lvl1pPr>
              <a:defRPr sz="3200"/>
            </a:lvl1pPr>
          </a:lstStyle>
          <a:p>
            <a:r>
              <a:rPr lang="en-US" dirty="0"/>
              <a:t>TYPE TITLE IN ALL CAPS</a:t>
            </a:r>
          </a:p>
        </p:txBody>
      </p:sp>
      <p:sp>
        <p:nvSpPr>
          <p:cNvPr id="3" name="Picture Placeholder 2">
            <a:extLst>
              <a:ext uri="{FF2B5EF4-FFF2-40B4-BE49-F238E27FC236}">
                <a16:creationId xmlns:a16="http://schemas.microsoft.com/office/drawing/2014/main" id="{4BB790BA-0537-414F-AF99-8D81EAAB4D1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301ACBDA-3B31-4E40-AC65-BCE77F1616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E38263-1DE1-6644-8509-3C2B11C61DF2}"/>
              </a:ext>
            </a:extLst>
          </p:cNvPr>
          <p:cNvSpPr>
            <a:spLocks noGrp="1"/>
          </p:cNvSpPr>
          <p:nvPr>
            <p:ph type="dt" sz="half" idx="10"/>
          </p:nvPr>
        </p:nvSpPr>
        <p:spPr/>
        <p:txBody>
          <a:bodyPr/>
          <a:lstStyle/>
          <a:p>
            <a:fld id="{C88054A6-9E22-AD44-9E7D-91B7FC29050F}" type="datetime1">
              <a:rPr lang="en-US" smtClean="0"/>
              <a:t>9/30/2021</a:t>
            </a:fld>
            <a:endParaRPr lang="en-US" dirty="0"/>
          </a:p>
        </p:txBody>
      </p:sp>
      <p:sp>
        <p:nvSpPr>
          <p:cNvPr id="6" name="Footer Placeholder 5">
            <a:extLst>
              <a:ext uri="{FF2B5EF4-FFF2-40B4-BE49-F238E27FC236}">
                <a16:creationId xmlns:a16="http://schemas.microsoft.com/office/drawing/2014/main" id="{BED80459-9B3B-5A42-B97B-FD94E18F2D49}"/>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7" name="Slide Number Placeholder 6">
            <a:extLst>
              <a:ext uri="{FF2B5EF4-FFF2-40B4-BE49-F238E27FC236}">
                <a16:creationId xmlns:a16="http://schemas.microsoft.com/office/drawing/2014/main" id="{1CCF83E1-C126-194E-B457-0E1A0BC50B35}"/>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4964519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C4519-BF8A-674C-BF4E-57F81C457D13}"/>
              </a:ext>
            </a:extLst>
          </p:cNvPr>
          <p:cNvSpPr>
            <a:spLocks noGrp="1"/>
          </p:cNvSpPr>
          <p:nvPr>
            <p:ph type="title" hasCustomPrompt="1"/>
          </p:nvPr>
        </p:nvSpPr>
        <p:spPr/>
        <p:txBody>
          <a:bodyPr/>
          <a:lstStyle/>
          <a:p>
            <a:r>
              <a:rPr lang="en-US" dirty="0"/>
              <a:t>TYPE TITLE IN ALL CAPS</a:t>
            </a:r>
          </a:p>
        </p:txBody>
      </p:sp>
      <p:sp>
        <p:nvSpPr>
          <p:cNvPr id="3" name="Vertical Text Placeholder 2">
            <a:extLst>
              <a:ext uri="{FF2B5EF4-FFF2-40B4-BE49-F238E27FC236}">
                <a16:creationId xmlns:a16="http://schemas.microsoft.com/office/drawing/2014/main" id="{8DE98C9C-784A-CC40-9A0C-7FAFCA057A2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208F2A-4D9D-3142-BE80-3B4CE03641FE}"/>
              </a:ext>
            </a:extLst>
          </p:cNvPr>
          <p:cNvSpPr>
            <a:spLocks noGrp="1"/>
          </p:cNvSpPr>
          <p:nvPr>
            <p:ph type="dt" sz="half" idx="10"/>
          </p:nvPr>
        </p:nvSpPr>
        <p:spPr/>
        <p:txBody>
          <a:bodyPr/>
          <a:lstStyle/>
          <a:p>
            <a:fld id="{D3B57891-D0C6-7F4A-B111-501E117A342F}" type="datetime1">
              <a:rPr lang="en-US" smtClean="0"/>
              <a:t>9/30/2021</a:t>
            </a:fld>
            <a:endParaRPr lang="en-US" dirty="0"/>
          </a:p>
        </p:txBody>
      </p:sp>
      <p:sp>
        <p:nvSpPr>
          <p:cNvPr id="5" name="Footer Placeholder 4">
            <a:extLst>
              <a:ext uri="{FF2B5EF4-FFF2-40B4-BE49-F238E27FC236}">
                <a16:creationId xmlns:a16="http://schemas.microsoft.com/office/drawing/2014/main" id="{3DB0D5A2-6FEA-2346-BF90-D271BBA56D6D}"/>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3AC20878-57EB-8740-83AE-C059F880B165}"/>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363078274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7A7F46-D01D-174C-988F-952C5EE2A71D}"/>
              </a:ext>
            </a:extLst>
          </p:cNvPr>
          <p:cNvSpPr>
            <a:spLocks noGrp="1"/>
          </p:cNvSpPr>
          <p:nvPr>
            <p:ph type="title" orient="vert" hasCustomPrompt="1"/>
          </p:nvPr>
        </p:nvSpPr>
        <p:spPr>
          <a:xfrm>
            <a:off x="8724900" y="365125"/>
            <a:ext cx="2628900" cy="5811838"/>
          </a:xfrm>
        </p:spPr>
        <p:txBody>
          <a:bodyPr vert="eaVert"/>
          <a:lstStyle/>
          <a:p>
            <a:r>
              <a:rPr lang="en-US" dirty="0"/>
              <a:t>TYPE TITLE IN ALL CAPS</a:t>
            </a:r>
          </a:p>
        </p:txBody>
      </p:sp>
      <p:sp>
        <p:nvSpPr>
          <p:cNvPr id="3" name="Vertical Text Placeholder 2">
            <a:extLst>
              <a:ext uri="{FF2B5EF4-FFF2-40B4-BE49-F238E27FC236}">
                <a16:creationId xmlns:a16="http://schemas.microsoft.com/office/drawing/2014/main" id="{A65CD7FF-D2F6-7443-AE9C-C67A46D7E95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C199C4F-70F0-DA49-BC25-956EA94BB239}"/>
              </a:ext>
            </a:extLst>
          </p:cNvPr>
          <p:cNvSpPr>
            <a:spLocks noGrp="1"/>
          </p:cNvSpPr>
          <p:nvPr>
            <p:ph type="dt" sz="half" idx="10"/>
          </p:nvPr>
        </p:nvSpPr>
        <p:spPr/>
        <p:txBody>
          <a:bodyPr/>
          <a:lstStyle/>
          <a:p>
            <a:fld id="{D673261B-5743-A54B-8979-9CE19ADE1B8A}" type="datetime1">
              <a:rPr lang="en-US" smtClean="0"/>
              <a:t>9/30/2021</a:t>
            </a:fld>
            <a:endParaRPr lang="en-US" dirty="0"/>
          </a:p>
        </p:txBody>
      </p:sp>
      <p:sp>
        <p:nvSpPr>
          <p:cNvPr id="5" name="Footer Placeholder 4">
            <a:extLst>
              <a:ext uri="{FF2B5EF4-FFF2-40B4-BE49-F238E27FC236}">
                <a16:creationId xmlns:a16="http://schemas.microsoft.com/office/drawing/2014/main" id="{A469C780-031C-AE41-9DF4-BCA6F3D47753}"/>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E08230B8-2473-1144-A230-A638C651E38A}"/>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1201067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Gradient_Footer_1">
            <a:extLst>
              <a:ext uri="{FF2B5EF4-FFF2-40B4-BE49-F238E27FC236}">
                <a16:creationId xmlns:a16="http://schemas.microsoft.com/office/drawing/2014/main" id="{6C3E286F-3C4F-5848-BA67-C6CE1A9528BB}"/>
              </a:ext>
              <a:ext uri="{C183D7F6-B498-43B3-948B-1728B52AA6E4}">
                <adec:decorative xmlns:adec="http://schemas.microsoft.com/office/drawing/2017/decorative" val="1"/>
              </a:ext>
            </a:extLst>
          </p:cNvPr>
          <p:cNvSpPr/>
          <p:nvPr userDrawn="1"/>
        </p:nvSpPr>
        <p:spPr>
          <a:xfrm>
            <a:off x="1" y="6172200"/>
            <a:ext cx="12188152" cy="6858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2" name="Title Placeholder 1">
            <a:extLst>
              <a:ext uri="{FF2B5EF4-FFF2-40B4-BE49-F238E27FC236}">
                <a16:creationId xmlns:a16="http://schemas.microsoft.com/office/drawing/2014/main" id="{76EF7D04-B5A5-2444-A9D1-79C023EB8CB9}"/>
              </a:ext>
            </a:extLst>
          </p:cNvPr>
          <p:cNvSpPr>
            <a:spLocks noGrp="1"/>
          </p:cNvSpPr>
          <p:nvPr>
            <p:ph type="title"/>
          </p:nvPr>
        </p:nvSpPr>
        <p:spPr>
          <a:xfrm>
            <a:off x="838200" y="374957"/>
            <a:ext cx="10515600" cy="1325563"/>
          </a:xfrm>
          <a:prstGeom prst="rect">
            <a:avLst/>
          </a:prstGeom>
        </p:spPr>
        <p:txBody>
          <a:bodyPr vert="horz" lIns="91440" tIns="45720" rIns="91440" bIns="45720" rtlCol="0" anchor="b">
            <a:noAutofit/>
          </a:bodyPr>
          <a:lstStyle/>
          <a:p>
            <a:r>
              <a:rPr lang="en-US" dirty="0"/>
              <a:t>TYPE TITLE IN ALL CAPS</a:t>
            </a:r>
          </a:p>
        </p:txBody>
      </p:sp>
      <p:sp>
        <p:nvSpPr>
          <p:cNvPr id="3" name="Text Placeholder 2">
            <a:extLst>
              <a:ext uri="{FF2B5EF4-FFF2-40B4-BE49-F238E27FC236}">
                <a16:creationId xmlns:a16="http://schemas.microsoft.com/office/drawing/2014/main" id="{2312587A-E5C5-FC4E-9BB7-47C59479EEDD}"/>
              </a:ext>
            </a:extLst>
          </p:cNvPr>
          <p:cNvSpPr>
            <a:spLocks noGrp="1"/>
          </p:cNvSpPr>
          <p:nvPr>
            <p:ph type="body" idx="1"/>
          </p:nvPr>
        </p:nvSpPr>
        <p:spPr>
          <a:xfrm>
            <a:off x="838200" y="1825625"/>
            <a:ext cx="10515600" cy="3981409"/>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10F0239-C7D5-0847-813E-0B7392FD1FE9}"/>
              </a:ext>
            </a:extLst>
          </p:cNvPr>
          <p:cNvSpPr>
            <a:spLocks noGrp="1"/>
          </p:cNvSpPr>
          <p:nvPr>
            <p:ph type="dt" sz="half" idx="2"/>
          </p:nvPr>
        </p:nvSpPr>
        <p:spPr>
          <a:xfrm>
            <a:off x="9685319" y="6356350"/>
            <a:ext cx="931223" cy="365125"/>
          </a:xfrm>
          <a:prstGeom prst="rect">
            <a:avLst/>
          </a:prstGeom>
        </p:spPr>
        <p:txBody>
          <a:bodyPr vert="horz" lIns="91440" tIns="45720" rIns="91440" bIns="45720" rtlCol="0" anchor="ctr"/>
          <a:lstStyle>
            <a:lvl1pPr algn="r">
              <a:defRPr sz="1200">
                <a:solidFill>
                  <a:schemeClr val="bg1"/>
                </a:solidFill>
              </a:defRPr>
            </a:lvl1pPr>
          </a:lstStyle>
          <a:p>
            <a:fld id="{B0A3F81F-CA22-F14A-87D1-C6145E02E21D}" type="datetime1">
              <a:rPr lang="en-US" smtClean="0"/>
              <a:t>9/30/2021</a:t>
            </a:fld>
            <a:endParaRPr lang="en-US" dirty="0"/>
          </a:p>
        </p:txBody>
      </p:sp>
      <p:sp>
        <p:nvSpPr>
          <p:cNvPr id="6" name="Slide Number Placeholder 5">
            <a:extLst>
              <a:ext uri="{FF2B5EF4-FFF2-40B4-BE49-F238E27FC236}">
                <a16:creationId xmlns:a16="http://schemas.microsoft.com/office/drawing/2014/main" id="{51847235-3292-8F4A-A322-034FA16B69B3}"/>
              </a:ext>
            </a:extLst>
          </p:cNvPr>
          <p:cNvSpPr>
            <a:spLocks noGrp="1"/>
          </p:cNvSpPr>
          <p:nvPr>
            <p:ph type="sldNum" sz="quarter" idx="4"/>
          </p:nvPr>
        </p:nvSpPr>
        <p:spPr>
          <a:xfrm>
            <a:off x="10640291" y="6356350"/>
            <a:ext cx="713509" cy="365125"/>
          </a:xfrm>
          <a:prstGeom prst="rect">
            <a:avLst/>
          </a:prstGeom>
        </p:spPr>
        <p:txBody>
          <a:bodyPr vert="horz" lIns="91440" tIns="45720" rIns="91440" bIns="45720" rtlCol="0" anchor="ctr"/>
          <a:lstStyle>
            <a:lvl1pPr algn="r">
              <a:defRPr sz="1200">
                <a:solidFill>
                  <a:schemeClr val="bg1"/>
                </a:solidFill>
              </a:defRPr>
            </a:lvl1pPr>
          </a:lstStyle>
          <a:p>
            <a:fld id="{5492B78E-5BF9-0B46-B1B8-04BFF5711F33}" type="slidenum">
              <a:rPr lang="en-US" smtClean="0"/>
              <a:pPr/>
              <a:t>‹#›</a:t>
            </a:fld>
            <a:endParaRPr lang="en-US" dirty="0"/>
          </a:p>
        </p:txBody>
      </p:sp>
      <p:sp>
        <p:nvSpPr>
          <p:cNvPr id="8" name="Footer Placeholder 7">
            <a:extLst>
              <a:ext uri="{FF2B5EF4-FFF2-40B4-BE49-F238E27FC236}">
                <a16:creationId xmlns:a16="http://schemas.microsoft.com/office/drawing/2014/main" id="{269CEE6B-3D0C-3049-AD72-8B41AFF334EE}"/>
              </a:ext>
            </a:extLst>
          </p:cNvPr>
          <p:cNvSpPr>
            <a:spLocks noGrp="1"/>
          </p:cNvSpPr>
          <p:nvPr>
            <p:ph type="ftr" sz="quarter" idx="3"/>
          </p:nvPr>
        </p:nvSpPr>
        <p:spPr>
          <a:xfrm>
            <a:off x="838200" y="6356350"/>
            <a:ext cx="7315200" cy="365125"/>
          </a:xfrm>
          <a:prstGeom prst="rect">
            <a:avLst/>
          </a:prstGeom>
        </p:spPr>
        <p:txBody>
          <a:bodyPr vert="horz" lIns="91440" tIns="45720" rIns="91440" bIns="45720" rtlCol="0" anchor="ctr"/>
          <a:lstStyle>
            <a:lvl1pPr algn="l">
              <a:defRPr sz="1200">
                <a:solidFill>
                  <a:schemeClr val="tx2">
                    <a:lumMod val="65000"/>
                    <a:lumOff val="35000"/>
                  </a:schemeClr>
                </a:solidFill>
              </a:defRPr>
            </a:lvl1pPr>
          </a:lstStyle>
          <a:p>
            <a:r>
              <a:rPr lang="en-US" dirty="0"/>
              <a:t>OFFICE OF ENERGY INFRASTUCTURE SAFETY</a:t>
            </a:r>
          </a:p>
        </p:txBody>
      </p:sp>
    </p:spTree>
    <p:extLst>
      <p:ext uri="{BB962C8B-B14F-4D97-AF65-F5344CB8AC3E}">
        <p14:creationId xmlns:p14="http://schemas.microsoft.com/office/powerpoint/2010/main" val="7588628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7" r:id="rId3"/>
    <p:sldLayoutId id="2147483681" r:id="rId4"/>
    <p:sldLayoutId id="2147483701" r:id="rId5"/>
    <p:sldLayoutId id="2147483663" r:id="rId6"/>
    <p:sldLayoutId id="2147483695" r:id="rId7"/>
    <p:sldLayoutId id="2147483672" r:id="rId8"/>
    <p:sldLayoutId id="2147483696" r:id="rId9"/>
    <p:sldLayoutId id="2147483675" r:id="rId10"/>
    <p:sldLayoutId id="2147483698" r:id="rId11"/>
    <p:sldLayoutId id="2147483697" r:id="rId12"/>
    <p:sldLayoutId id="2147483674" r:id="rId13"/>
    <p:sldLayoutId id="2147483699" r:id="rId14"/>
    <p:sldLayoutId id="2147483666" r:id="rId15"/>
    <p:sldLayoutId id="2147483700" r:id="rId16"/>
    <p:sldLayoutId id="2147483679" r:id="rId17"/>
    <p:sldLayoutId id="2147483680" r:id="rId18"/>
  </p:sldLayoutIdLst>
  <p:hf hdr="0" dt="0"/>
  <p:txStyles>
    <p:title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rgbClr val="00206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06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06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3" pos="528" userDrawn="1">
          <p15:clr>
            <a:srgbClr val="F26B43"/>
          </p15:clr>
        </p15:guide>
        <p15:guide id="4" pos="7152" userDrawn="1">
          <p15:clr>
            <a:srgbClr val="F26B43"/>
          </p15:clr>
        </p15:guide>
        <p15:guide id="5" pos="3840" userDrawn="1">
          <p15:clr>
            <a:srgbClr val="F26B43"/>
          </p15:clr>
        </p15:guide>
        <p15:guide id="6" orient="horz" pos="216" userDrawn="1">
          <p15:clr>
            <a:srgbClr val="F26B43"/>
          </p15:clr>
        </p15:guide>
        <p15:guide id="7" orient="horz" pos="3648"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Gradient_Footer_1">
            <a:extLst>
              <a:ext uri="{FF2B5EF4-FFF2-40B4-BE49-F238E27FC236}">
                <a16:creationId xmlns:a16="http://schemas.microsoft.com/office/drawing/2014/main" id="{2687440D-88BD-FA4D-8155-DCEC241DDBC5}"/>
              </a:ext>
              <a:ext uri="{C183D7F6-B498-43B3-948B-1728B52AA6E4}">
                <adec:decorative xmlns:adec="http://schemas.microsoft.com/office/drawing/2017/decorative" val="1"/>
              </a:ext>
            </a:extLst>
          </p:cNvPr>
          <p:cNvSpPr/>
          <p:nvPr userDrawn="1"/>
        </p:nvSpPr>
        <p:spPr>
          <a:xfrm>
            <a:off x="1" y="6172200"/>
            <a:ext cx="12188152" cy="6858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2" name="Title Placeholder 1">
            <a:extLst>
              <a:ext uri="{FF2B5EF4-FFF2-40B4-BE49-F238E27FC236}">
                <a16:creationId xmlns:a16="http://schemas.microsoft.com/office/drawing/2014/main" id="{76EF7D04-B5A5-2444-A9D1-79C023EB8CB9}"/>
              </a:ext>
            </a:extLst>
          </p:cNvPr>
          <p:cNvSpPr>
            <a:spLocks noGrp="1"/>
          </p:cNvSpPr>
          <p:nvPr>
            <p:ph type="title"/>
          </p:nvPr>
        </p:nvSpPr>
        <p:spPr>
          <a:xfrm>
            <a:off x="838200" y="374957"/>
            <a:ext cx="10515600" cy="1325563"/>
          </a:xfrm>
          <a:prstGeom prst="rect">
            <a:avLst/>
          </a:prstGeom>
        </p:spPr>
        <p:txBody>
          <a:bodyPr vert="horz" lIns="91440" tIns="45720" rIns="91440" bIns="45720" rtlCol="0" anchor="b">
            <a:noAutofit/>
          </a:bodyPr>
          <a:lstStyle/>
          <a:p>
            <a:r>
              <a:rPr lang="en-US" dirty="0"/>
              <a:t>TYPE TITLE IN ALL CAPS</a:t>
            </a:r>
          </a:p>
        </p:txBody>
      </p:sp>
      <p:sp>
        <p:nvSpPr>
          <p:cNvPr id="3" name="Text Placeholder 2">
            <a:extLst>
              <a:ext uri="{FF2B5EF4-FFF2-40B4-BE49-F238E27FC236}">
                <a16:creationId xmlns:a16="http://schemas.microsoft.com/office/drawing/2014/main" id="{2312587A-E5C5-FC4E-9BB7-47C59479EEDD}"/>
              </a:ext>
            </a:extLst>
          </p:cNvPr>
          <p:cNvSpPr>
            <a:spLocks noGrp="1"/>
          </p:cNvSpPr>
          <p:nvPr>
            <p:ph type="body" idx="1"/>
          </p:nvPr>
        </p:nvSpPr>
        <p:spPr>
          <a:xfrm>
            <a:off x="838200" y="1825625"/>
            <a:ext cx="10515600" cy="3981409"/>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10F0239-C7D5-0847-813E-0B7392FD1FE9}"/>
              </a:ext>
            </a:extLst>
          </p:cNvPr>
          <p:cNvSpPr>
            <a:spLocks noGrp="1"/>
          </p:cNvSpPr>
          <p:nvPr>
            <p:ph type="dt" sz="half" idx="2"/>
          </p:nvPr>
        </p:nvSpPr>
        <p:spPr>
          <a:xfrm>
            <a:off x="9685319" y="6356350"/>
            <a:ext cx="931223" cy="365125"/>
          </a:xfrm>
          <a:prstGeom prst="rect">
            <a:avLst/>
          </a:prstGeom>
        </p:spPr>
        <p:txBody>
          <a:bodyPr vert="horz" lIns="91440" tIns="45720" rIns="91440" bIns="45720" rtlCol="0" anchor="ctr"/>
          <a:lstStyle>
            <a:lvl1pPr algn="r">
              <a:defRPr sz="1200">
                <a:solidFill>
                  <a:schemeClr val="bg1"/>
                </a:solidFill>
              </a:defRPr>
            </a:lvl1pPr>
          </a:lstStyle>
          <a:p>
            <a:fld id="{B0A3F81F-CA22-F14A-87D1-C6145E02E21D}" type="datetime1">
              <a:rPr lang="en-US" smtClean="0"/>
              <a:t>9/30/2021</a:t>
            </a:fld>
            <a:endParaRPr lang="en-US" dirty="0"/>
          </a:p>
        </p:txBody>
      </p:sp>
      <p:sp>
        <p:nvSpPr>
          <p:cNvPr id="6" name="Slide Number Placeholder 5">
            <a:extLst>
              <a:ext uri="{FF2B5EF4-FFF2-40B4-BE49-F238E27FC236}">
                <a16:creationId xmlns:a16="http://schemas.microsoft.com/office/drawing/2014/main" id="{51847235-3292-8F4A-A322-034FA16B69B3}"/>
              </a:ext>
            </a:extLst>
          </p:cNvPr>
          <p:cNvSpPr>
            <a:spLocks noGrp="1"/>
          </p:cNvSpPr>
          <p:nvPr>
            <p:ph type="sldNum" sz="quarter" idx="4"/>
          </p:nvPr>
        </p:nvSpPr>
        <p:spPr>
          <a:xfrm>
            <a:off x="10640291" y="6356350"/>
            <a:ext cx="713509" cy="365125"/>
          </a:xfrm>
          <a:prstGeom prst="rect">
            <a:avLst/>
          </a:prstGeom>
        </p:spPr>
        <p:txBody>
          <a:bodyPr vert="horz" lIns="91440" tIns="45720" rIns="91440" bIns="45720" rtlCol="0" anchor="ctr"/>
          <a:lstStyle>
            <a:lvl1pPr algn="r">
              <a:defRPr sz="1200">
                <a:solidFill>
                  <a:schemeClr val="bg1"/>
                </a:solidFill>
              </a:defRPr>
            </a:lvl1pPr>
          </a:lstStyle>
          <a:p>
            <a:fld id="{5492B78E-5BF9-0B46-B1B8-04BFF5711F33}" type="slidenum">
              <a:rPr lang="en-US" smtClean="0"/>
              <a:pPr/>
              <a:t>‹#›</a:t>
            </a:fld>
            <a:endParaRPr lang="en-US" dirty="0"/>
          </a:p>
        </p:txBody>
      </p:sp>
      <p:sp>
        <p:nvSpPr>
          <p:cNvPr id="8" name="Footer Placeholder 7">
            <a:extLst>
              <a:ext uri="{FF2B5EF4-FFF2-40B4-BE49-F238E27FC236}">
                <a16:creationId xmlns:a16="http://schemas.microsoft.com/office/drawing/2014/main" id="{269CEE6B-3D0C-3049-AD72-8B41AFF334EE}"/>
              </a:ext>
            </a:extLst>
          </p:cNvPr>
          <p:cNvSpPr>
            <a:spLocks noGrp="1"/>
          </p:cNvSpPr>
          <p:nvPr>
            <p:ph type="ftr" sz="quarter" idx="3"/>
          </p:nvPr>
        </p:nvSpPr>
        <p:spPr>
          <a:xfrm>
            <a:off x="838200" y="6356350"/>
            <a:ext cx="7315200" cy="365125"/>
          </a:xfrm>
          <a:prstGeom prst="rect">
            <a:avLst/>
          </a:prstGeom>
        </p:spPr>
        <p:txBody>
          <a:bodyPr vert="horz" lIns="91440" tIns="45720" rIns="91440" bIns="45720" rtlCol="0" anchor="ctr"/>
          <a:lstStyle>
            <a:lvl1pPr algn="l">
              <a:defRPr sz="1200">
                <a:solidFill>
                  <a:schemeClr val="tx2">
                    <a:lumMod val="65000"/>
                    <a:lumOff val="35000"/>
                  </a:schemeClr>
                </a:solidFill>
              </a:defRPr>
            </a:lvl1pPr>
          </a:lstStyle>
          <a:p>
            <a:r>
              <a:rPr lang="en-US" dirty="0"/>
              <a:t>OFFICE OF ENERGY INFRASTUCTURE SAFETY</a:t>
            </a:r>
          </a:p>
        </p:txBody>
      </p:sp>
    </p:spTree>
    <p:extLst>
      <p:ext uri="{BB962C8B-B14F-4D97-AF65-F5344CB8AC3E}">
        <p14:creationId xmlns:p14="http://schemas.microsoft.com/office/powerpoint/2010/main" val="619537232"/>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4" r:id="rId8"/>
    <p:sldLayoutId id="2147483690" r:id="rId9"/>
    <p:sldLayoutId id="2147483691" r:id="rId10"/>
    <p:sldLayoutId id="2147483692" r:id="rId11"/>
    <p:sldLayoutId id="2147483693" r:id="rId12"/>
  </p:sldLayoutIdLst>
  <p:hf hdr="0" dt="0"/>
  <p:txStyles>
    <p:title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rgbClr val="00206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06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06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528">
          <p15:clr>
            <a:srgbClr val="F26B43"/>
          </p15:clr>
        </p15:guide>
        <p15:guide id="4" pos="7152">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4E65D-EE79-F94D-B216-E650CD2BA300}"/>
              </a:ext>
            </a:extLst>
          </p:cNvPr>
          <p:cNvSpPr>
            <a:spLocks noGrp="1"/>
          </p:cNvSpPr>
          <p:nvPr>
            <p:ph type="ctrTitle"/>
          </p:nvPr>
        </p:nvSpPr>
        <p:spPr/>
        <p:txBody>
          <a:bodyPr/>
          <a:lstStyle/>
          <a:p>
            <a:r>
              <a:rPr lang="en-US" sz="5400" dirty="0"/>
              <a:t>EXECUTIVE COMPENSATION GUIDANCE WORKSHOP</a:t>
            </a:r>
          </a:p>
        </p:txBody>
      </p:sp>
      <p:sp>
        <p:nvSpPr>
          <p:cNvPr id="3" name="Subtitle 2">
            <a:extLst>
              <a:ext uri="{FF2B5EF4-FFF2-40B4-BE49-F238E27FC236}">
                <a16:creationId xmlns:a16="http://schemas.microsoft.com/office/drawing/2014/main" id="{5EA2123A-C0D4-9A43-B98F-A10393A9EB0C}"/>
              </a:ext>
            </a:extLst>
          </p:cNvPr>
          <p:cNvSpPr>
            <a:spLocks noGrp="1"/>
          </p:cNvSpPr>
          <p:nvPr>
            <p:ph type="subTitle" idx="1"/>
          </p:nvPr>
        </p:nvSpPr>
        <p:spPr/>
        <p:txBody>
          <a:bodyPr>
            <a:normAutofit/>
          </a:bodyPr>
          <a:lstStyle/>
          <a:p>
            <a:r>
              <a:rPr lang="en-US" b="1" dirty="0">
                <a:solidFill>
                  <a:schemeClr val="accent4"/>
                </a:solidFill>
              </a:rPr>
              <a:t>Adrian Ownby, September 29, 2021</a:t>
            </a:r>
            <a:endParaRPr lang="en-US" dirty="0">
              <a:solidFill>
                <a:schemeClr val="accent4"/>
              </a:solidFill>
            </a:endParaRPr>
          </a:p>
          <a:p>
            <a:endParaRPr lang="en-US" dirty="0">
              <a:solidFill>
                <a:schemeClr val="accent4"/>
              </a:solidFill>
            </a:endParaRPr>
          </a:p>
        </p:txBody>
      </p:sp>
    </p:spTree>
    <p:extLst>
      <p:ext uri="{BB962C8B-B14F-4D97-AF65-F5344CB8AC3E}">
        <p14:creationId xmlns:p14="http://schemas.microsoft.com/office/powerpoint/2010/main" val="22795161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7AE22-CD30-4969-BCAF-EF9C3401C22B}"/>
              </a:ext>
            </a:extLst>
          </p:cNvPr>
          <p:cNvSpPr>
            <a:spLocks noGrp="1"/>
          </p:cNvSpPr>
          <p:nvPr>
            <p:ph type="title"/>
          </p:nvPr>
        </p:nvSpPr>
        <p:spPr/>
        <p:txBody>
          <a:bodyPr/>
          <a:lstStyle/>
          <a:p>
            <a:r>
              <a:rPr lang="en-US" dirty="0"/>
              <a:t>Presentation Agenda </a:t>
            </a:r>
          </a:p>
        </p:txBody>
      </p:sp>
      <p:sp>
        <p:nvSpPr>
          <p:cNvPr id="5" name="Text Placeholder 4">
            <a:extLst>
              <a:ext uri="{FF2B5EF4-FFF2-40B4-BE49-F238E27FC236}">
                <a16:creationId xmlns:a16="http://schemas.microsoft.com/office/drawing/2014/main" id="{57ECEA35-E743-4950-8F03-37B71014F58A}"/>
              </a:ext>
            </a:extLst>
          </p:cNvPr>
          <p:cNvSpPr>
            <a:spLocks noGrp="1"/>
          </p:cNvSpPr>
          <p:nvPr>
            <p:ph type="body" sz="quarter" idx="13"/>
          </p:nvPr>
        </p:nvSpPr>
        <p:spPr/>
        <p:txBody>
          <a:bodyPr>
            <a:noAutofit/>
          </a:bodyPr>
          <a:lstStyle/>
          <a:p>
            <a:pPr marL="457200" indent="-457200">
              <a:buFont typeface="Arial" panose="020B0604020202020204" pitchFamily="34" charset="0"/>
              <a:buChar char="•"/>
            </a:pPr>
            <a:r>
              <a:rPr lang="en-US" sz="2000" dirty="0"/>
              <a:t>Objectives</a:t>
            </a:r>
          </a:p>
          <a:p>
            <a:pPr marL="457200" indent="-457200">
              <a:buFont typeface="Arial" panose="020B0604020202020204" pitchFamily="34" charset="0"/>
              <a:buChar char="•"/>
            </a:pPr>
            <a:r>
              <a:rPr lang="en-US" sz="2000" dirty="0"/>
              <a:t>Definition of a contract</a:t>
            </a:r>
          </a:p>
          <a:p>
            <a:pPr marL="457200" indent="-457200">
              <a:buFont typeface="Arial" panose="020B0604020202020204" pitchFamily="34" charset="0"/>
              <a:buChar char="•"/>
            </a:pPr>
            <a:r>
              <a:rPr lang="en-US" sz="2000" dirty="0"/>
              <a:t>Potential changes to the guidelines</a:t>
            </a:r>
          </a:p>
          <a:p>
            <a:pPr marL="914400" lvl="1" indent="-457200"/>
            <a:r>
              <a:rPr lang="en-US" sz="2000" dirty="0">
                <a:solidFill>
                  <a:schemeClr val="tx1"/>
                </a:solidFill>
              </a:rPr>
              <a:t>Who is included in the executive compensation structure</a:t>
            </a:r>
          </a:p>
          <a:p>
            <a:pPr marL="914400" lvl="1" indent="-457200"/>
            <a:r>
              <a:rPr lang="en-US" sz="2000" dirty="0">
                <a:solidFill>
                  <a:schemeClr val="tx1"/>
                </a:solidFill>
              </a:rPr>
              <a:t>What qualifies as a “primary portion” and pay for performance</a:t>
            </a:r>
          </a:p>
          <a:p>
            <a:pPr marL="914400" lvl="1" indent="-457200"/>
            <a:r>
              <a:rPr lang="en-US" sz="2000" dirty="0">
                <a:solidFill>
                  <a:schemeClr val="tx1"/>
                </a:solidFill>
              </a:rPr>
              <a:t>Increasing long-term compensation transparency</a:t>
            </a:r>
          </a:p>
          <a:p>
            <a:pPr marL="914400" lvl="1" indent="-457200"/>
            <a:r>
              <a:rPr lang="en-US" sz="2000" dirty="0">
                <a:solidFill>
                  <a:schemeClr val="tx1"/>
                </a:solidFill>
              </a:rPr>
              <a:t>How much indirect and ancillary compensation occurs</a:t>
            </a:r>
            <a:endParaRPr lang="en-US" sz="2000" dirty="0"/>
          </a:p>
          <a:p>
            <a:pPr marL="457200" indent="-457200">
              <a:buFont typeface="Arial" panose="020B0604020202020204" pitchFamily="34" charset="0"/>
              <a:buChar char="•"/>
            </a:pPr>
            <a:r>
              <a:rPr lang="en-US" sz="2000" dirty="0"/>
              <a:t>Possible Brief Q&amp;A Time Permitting</a:t>
            </a:r>
          </a:p>
        </p:txBody>
      </p:sp>
      <p:sp>
        <p:nvSpPr>
          <p:cNvPr id="3" name="Footer Placeholder 2">
            <a:extLst>
              <a:ext uri="{FF2B5EF4-FFF2-40B4-BE49-F238E27FC236}">
                <a16:creationId xmlns:a16="http://schemas.microsoft.com/office/drawing/2014/main" id="{65AAF5E7-6242-4458-AA87-83BA7B7F2CA3}"/>
              </a:ext>
            </a:extLst>
          </p:cNvPr>
          <p:cNvSpPr>
            <a:spLocks noGrp="1"/>
          </p:cNvSpPr>
          <p:nvPr>
            <p:ph type="ftr" sz="quarter" idx="11"/>
          </p:nvPr>
        </p:nvSpPr>
        <p:spPr/>
        <p:txBody>
          <a:bodyPr/>
          <a:lstStyle/>
          <a:p>
            <a:r>
              <a:rPr lang="en-US"/>
              <a:t>OFFICE OF ENERGY INFRASTUCTURE SAFETY</a:t>
            </a:r>
          </a:p>
        </p:txBody>
      </p:sp>
      <p:sp>
        <p:nvSpPr>
          <p:cNvPr id="4" name="Slide Number Placeholder 3">
            <a:extLst>
              <a:ext uri="{FF2B5EF4-FFF2-40B4-BE49-F238E27FC236}">
                <a16:creationId xmlns:a16="http://schemas.microsoft.com/office/drawing/2014/main" id="{EA14EBBB-6AF0-4F17-BE0F-8B7A81B37D8F}"/>
              </a:ext>
            </a:extLst>
          </p:cNvPr>
          <p:cNvSpPr>
            <a:spLocks noGrp="1"/>
          </p:cNvSpPr>
          <p:nvPr>
            <p:ph type="sldNum" sz="quarter" idx="12"/>
          </p:nvPr>
        </p:nvSpPr>
        <p:spPr/>
        <p:txBody>
          <a:bodyPr/>
          <a:lstStyle/>
          <a:p>
            <a:fld id="{5492B78E-5BF9-0B46-B1B8-04BFF5711F33}" type="slidenum">
              <a:rPr lang="en-US" smtClean="0"/>
              <a:t>2</a:t>
            </a:fld>
            <a:endParaRPr lang="en-US"/>
          </a:p>
        </p:txBody>
      </p:sp>
    </p:spTree>
    <p:extLst>
      <p:ext uri="{BB962C8B-B14F-4D97-AF65-F5344CB8AC3E}">
        <p14:creationId xmlns:p14="http://schemas.microsoft.com/office/powerpoint/2010/main" val="517178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E77F0-48A5-874F-830C-B9F5E4F9CBEB}"/>
              </a:ext>
            </a:extLst>
          </p:cNvPr>
          <p:cNvSpPr>
            <a:spLocks noGrp="1"/>
          </p:cNvSpPr>
          <p:nvPr>
            <p:ph type="title"/>
          </p:nvPr>
        </p:nvSpPr>
        <p:spPr>
          <a:xfrm>
            <a:off x="913949" y="0"/>
            <a:ext cx="6629400" cy="1574077"/>
          </a:xfrm>
        </p:spPr>
        <p:txBody>
          <a:bodyPr/>
          <a:lstStyle/>
          <a:p>
            <a:r>
              <a:rPr lang="en-US" dirty="0"/>
              <a:t>Objectives</a:t>
            </a:r>
          </a:p>
        </p:txBody>
      </p:sp>
      <p:sp>
        <p:nvSpPr>
          <p:cNvPr id="5" name="Text Placeholder 4">
            <a:extLst>
              <a:ext uri="{FF2B5EF4-FFF2-40B4-BE49-F238E27FC236}">
                <a16:creationId xmlns:a16="http://schemas.microsoft.com/office/drawing/2014/main" id="{5FECE9D6-827A-FC45-8645-6FF1EABBA435}"/>
              </a:ext>
            </a:extLst>
          </p:cNvPr>
          <p:cNvSpPr>
            <a:spLocks noGrp="1"/>
          </p:cNvSpPr>
          <p:nvPr>
            <p:ph type="body" sz="quarter" idx="13"/>
          </p:nvPr>
        </p:nvSpPr>
        <p:spPr>
          <a:xfrm>
            <a:off x="495300" y="1916977"/>
            <a:ext cx="7658100" cy="3755468"/>
          </a:xfrm>
        </p:spPr>
        <p:txBody>
          <a:bodyPr vert="horz" lIns="91440" tIns="45720" rIns="91440" bIns="45720" rtlCol="0" anchor="t">
            <a:noAutofit/>
          </a:bodyPr>
          <a:lstStyle/>
          <a:p>
            <a:pPr marL="457200" indent="-457200">
              <a:buFont typeface="Arial" panose="020B0604020202020204" pitchFamily="34" charset="0"/>
              <a:buChar char="•"/>
            </a:pPr>
            <a:r>
              <a:rPr lang="en-US" sz="2800" dirty="0"/>
              <a:t>Discussion of some of the primary code sections that relate to executive compensation</a:t>
            </a:r>
          </a:p>
          <a:p>
            <a:pPr marL="457200" indent="-457200">
              <a:buFont typeface="Arial" panose="020B0604020202020204" pitchFamily="34" charset="0"/>
              <a:buChar char="•"/>
            </a:pPr>
            <a:r>
              <a:rPr lang="en-US" sz="2800" dirty="0"/>
              <a:t>Present initial proposals for 2022 executive compensation guidelines related to these code sections </a:t>
            </a:r>
          </a:p>
          <a:p>
            <a:pPr marL="457200" indent="-457200">
              <a:buFont typeface="Arial" panose="020B0604020202020204" pitchFamily="34" charset="0"/>
              <a:buChar char="•"/>
            </a:pPr>
            <a:r>
              <a:rPr lang="en-US" sz="2800"/>
              <a:t>Purpose</a:t>
            </a:r>
            <a:r>
              <a:rPr lang="en-US" sz="2800" dirty="0"/>
              <a:t> is to create more consistency between the executive compensation submissions </a:t>
            </a:r>
          </a:p>
        </p:txBody>
      </p:sp>
      <p:sp>
        <p:nvSpPr>
          <p:cNvPr id="3" name="Footer Placeholder 2">
            <a:extLst>
              <a:ext uri="{FF2B5EF4-FFF2-40B4-BE49-F238E27FC236}">
                <a16:creationId xmlns:a16="http://schemas.microsoft.com/office/drawing/2014/main" id="{4F238090-BC49-A443-B3CC-4D163E012BD6}"/>
              </a:ext>
            </a:extLst>
          </p:cNvPr>
          <p:cNvSpPr>
            <a:spLocks noGrp="1"/>
          </p:cNvSpPr>
          <p:nvPr>
            <p:ph type="ftr" sz="quarter" idx="11"/>
          </p:nvPr>
        </p:nvSpPr>
        <p:spPr/>
        <p:txBody>
          <a:bodyPr/>
          <a:lstStyle/>
          <a:p>
            <a:r>
              <a:rPr lang="en-US" dirty="0"/>
              <a:t>OFFICE OF ENERGY INFRASTUCTURE SAFETY</a:t>
            </a:r>
          </a:p>
        </p:txBody>
      </p:sp>
      <p:sp>
        <p:nvSpPr>
          <p:cNvPr id="4" name="Slide Number Placeholder 3">
            <a:extLst>
              <a:ext uri="{FF2B5EF4-FFF2-40B4-BE49-F238E27FC236}">
                <a16:creationId xmlns:a16="http://schemas.microsoft.com/office/drawing/2014/main" id="{56764DB3-780D-104A-8397-405517EDEC7A}"/>
              </a:ext>
            </a:extLst>
          </p:cNvPr>
          <p:cNvSpPr>
            <a:spLocks noGrp="1"/>
          </p:cNvSpPr>
          <p:nvPr>
            <p:ph type="sldNum" sz="quarter" idx="12"/>
          </p:nvPr>
        </p:nvSpPr>
        <p:spPr/>
        <p:txBody>
          <a:bodyPr/>
          <a:lstStyle/>
          <a:p>
            <a:fld id="{5492B78E-5BF9-0B46-B1B8-04BFF5711F33}" type="slidenum">
              <a:rPr lang="en-US" smtClean="0"/>
              <a:t>3</a:t>
            </a:fld>
            <a:endParaRPr lang="en-US" dirty="0"/>
          </a:p>
        </p:txBody>
      </p:sp>
    </p:spTree>
    <p:extLst>
      <p:ext uri="{BB962C8B-B14F-4D97-AF65-F5344CB8AC3E}">
        <p14:creationId xmlns:p14="http://schemas.microsoft.com/office/powerpoint/2010/main" val="734012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09E5B95-85C6-4929-BD1B-6C914612A751}"/>
              </a:ext>
            </a:extLst>
          </p:cNvPr>
          <p:cNvSpPr>
            <a:spLocks noGrp="1"/>
          </p:cNvSpPr>
          <p:nvPr>
            <p:ph type="title"/>
          </p:nvPr>
        </p:nvSpPr>
        <p:spPr>
          <a:xfrm>
            <a:off x="955497" y="1068512"/>
            <a:ext cx="4150759" cy="4150760"/>
          </a:xfrm>
        </p:spPr>
        <p:txBody>
          <a:bodyPr/>
          <a:lstStyle/>
          <a:p>
            <a:br>
              <a:rPr lang="en-US" sz="3600" dirty="0"/>
            </a:br>
            <a:br>
              <a:rPr lang="en-US" sz="3600" dirty="0"/>
            </a:br>
            <a:br>
              <a:rPr lang="en-US" sz="3600" dirty="0"/>
            </a:br>
            <a:r>
              <a:rPr lang="en-US" sz="4000" dirty="0"/>
              <a:t>Definition of a contract</a:t>
            </a:r>
            <a:br>
              <a:rPr lang="en-US" sz="4000" dirty="0"/>
            </a:br>
            <a:r>
              <a:rPr lang="en-US" sz="4000" dirty="0"/>
              <a:t> </a:t>
            </a:r>
          </a:p>
        </p:txBody>
      </p:sp>
      <p:sp>
        <p:nvSpPr>
          <p:cNvPr id="3" name="Footer Placeholder 2">
            <a:extLst>
              <a:ext uri="{FF2B5EF4-FFF2-40B4-BE49-F238E27FC236}">
                <a16:creationId xmlns:a16="http://schemas.microsoft.com/office/drawing/2014/main" id="{61F21372-AA4A-4F68-8E5B-AFA7121B5E90}"/>
              </a:ext>
            </a:extLst>
          </p:cNvPr>
          <p:cNvSpPr>
            <a:spLocks noGrp="1"/>
          </p:cNvSpPr>
          <p:nvPr>
            <p:ph type="ftr" sz="quarter" idx="11"/>
          </p:nvPr>
        </p:nvSpPr>
        <p:spPr/>
        <p:txBody>
          <a:bodyPr/>
          <a:lstStyle/>
          <a:p>
            <a:r>
              <a:rPr lang="en-US"/>
              <a:t>OFFICE OF ENERGY INFRASTUCTURE SAFETY</a:t>
            </a:r>
          </a:p>
        </p:txBody>
      </p:sp>
      <p:sp>
        <p:nvSpPr>
          <p:cNvPr id="4" name="Slide Number Placeholder 3">
            <a:extLst>
              <a:ext uri="{FF2B5EF4-FFF2-40B4-BE49-F238E27FC236}">
                <a16:creationId xmlns:a16="http://schemas.microsoft.com/office/drawing/2014/main" id="{8CC2FE06-78BF-4DE7-9B23-F6329C5B8FBE}"/>
              </a:ext>
            </a:extLst>
          </p:cNvPr>
          <p:cNvSpPr>
            <a:spLocks noGrp="1"/>
          </p:cNvSpPr>
          <p:nvPr>
            <p:ph type="sldNum" sz="quarter" idx="12"/>
          </p:nvPr>
        </p:nvSpPr>
        <p:spPr/>
        <p:txBody>
          <a:bodyPr/>
          <a:lstStyle/>
          <a:p>
            <a:fld id="{5492B78E-5BF9-0B46-B1B8-04BFF5711F33}" type="slidenum">
              <a:rPr lang="en-US" smtClean="0"/>
              <a:t>4</a:t>
            </a:fld>
            <a:endParaRPr lang="en-US"/>
          </a:p>
        </p:txBody>
      </p:sp>
    </p:spTree>
    <p:extLst>
      <p:ext uri="{BB962C8B-B14F-4D97-AF65-F5344CB8AC3E}">
        <p14:creationId xmlns:p14="http://schemas.microsoft.com/office/powerpoint/2010/main" val="440195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78B66FB-9733-44E6-A0E0-42D246F04280}"/>
              </a:ext>
            </a:extLst>
          </p:cNvPr>
          <p:cNvSpPr>
            <a:spLocks noGrp="1"/>
          </p:cNvSpPr>
          <p:nvPr>
            <p:ph type="title" idx="4294967295"/>
          </p:nvPr>
        </p:nvSpPr>
        <p:spPr>
          <a:xfrm>
            <a:off x="838200" y="0"/>
            <a:ext cx="9015413"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1" i="0" u="none" strike="noStrike" kern="1200" cap="none" spc="0" normalizeH="0" baseline="0" noProof="0" dirty="0">
                <a:ln>
                  <a:noFill/>
                </a:ln>
                <a:solidFill>
                  <a:schemeClr val="bg1"/>
                </a:solidFill>
                <a:effectLst/>
                <a:uLnTx/>
                <a:uFillTx/>
                <a:latin typeface="+mn-lt"/>
                <a:ea typeface="+mn-ea"/>
                <a:cs typeface="+mn-cs"/>
              </a:rPr>
              <a:t>Contracts and §8389(e)(6)(A)</a:t>
            </a:r>
          </a:p>
        </p:txBody>
      </p:sp>
      <p:grpSp>
        <p:nvGrpSpPr>
          <p:cNvPr id="6" name="object 7" descr="Logo for Office of Energy Infrastructure Safety with picture of transmission tower and underground gas line">
            <a:extLst>
              <a:ext uri="{FF2B5EF4-FFF2-40B4-BE49-F238E27FC236}">
                <a16:creationId xmlns:a16="http://schemas.microsoft.com/office/drawing/2014/main" id="{3DA861BB-8788-4A49-B496-7740548937E5}"/>
              </a:ext>
            </a:extLst>
          </p:cNvPr>
          <p:cNvGrpSpPr/>
          <p:nvPr/>
        </p:nvGrpSpPr>
        <p:grpSpPr>
          <a:xfrm>
            <a:off x="9977506" y="143220"/>
            <a:ext cx="1740285" cy="1740285"/>
            <a:chOff x="1533778" y="1646885"/>
            <a:chExt cx="2871470" cy="2871470"/>
          </a:xfrm>
        </p:grpSpPr>
        <p:pic>
          <p:nvPicPr>
            <p:cNvPr id="7" name="object 8">
              <a:extLst>
                <a:ext uri="{FF2B5EF4-FFF2-40B4-BE49-F238E27FC236}">
                  <a16:creationId xmlns:a16="http://schemas.microsoft.com/office/drawing/2014/main" id="{759FE392-0523-46B1-BB45-802C262D3D31}"/>
                </a:ext>
              </a:extLst>
            </p:cNvPr>
            <p:cNvPicPr/>
            <p:nvPr/>
          </p:nvPicPr>
          <p:blipFill>
            <a:blip r:embed="rId3" cstate="print"/>
            <a:stretch>
              <a:fillRect/>
            </a:stretch>
          </p:blipFill>
          <p:spPr>
            <a:xfrm>
              <a:off x="1533778" y="1646885"/>
              <a:ext cx="2870923" cy="2870934"/>
            </a:xfrm>
            <a:prstGeom prst="rect">
              <a:avLst/>
            </a:prstGeom>
          </p:spPr>
        </p:pic>
        <p:pic>
          <p:nvPicPr>
            <p:cNvPr id="8" name="object 9">
              <a:extLst>
                <a:ext uri="{FF2B5EF4-FFF2-40B4-BE49-F238E27FC236}">
                  <a16:creationId xmlns:a16="http://schemas.microsoft.com/office/drawing/2014/main" id="{2E6CB478-8DB2-49B4-A09E-345F61193D7E}"/>
                </a:ext>
              </a:extLst>
            </p:cNvPr>
            <p:cNvPicPr/>
            <p:nvPr/>
          </p:nvPicPr>
          <p:blipFill>
            <a:blip r:embed="rId4" cstate="print"/>
            <a:stretch>
              <a:fillRect/>
            </a:stretch>
          </p:blipFill>
          <p:spPr>
            <a:xfrm>
              <a:off x="1970066" y="2083169"/>
              <a:ext cx="1998344" cy="1548360"/>
            </a:xfrm>
            <a:prstGeom prst="rect">
              <a:avLst/>
            </a:prstGeom>
          </p:spPr>
        </p:pic>
        <p:sp>
          <p:nvSpPr>
            <p:cNvPr id="9" name="object 10">
              <a:extLst>
                <a:ext uri="{FF2B5EF4-FFF2-40B4-BE49-F238E27FC236}">
                  <a16:creationId xmlns:a16="http://schemas.microsoft.com/office/drawing/2014/main" id="{7D6E6E7C-A642-4969-8D83-21AE22F0CD3E}"/>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dirty="0"/>
            </a:p>
          </p:txBody>
        </p:sp>
        <p:sp>
          <p:nvSpPr>
            <p:cNvPr id="10" name="object 11">
              <a:extLst>
                <a:ext uri="{FF2B5EF4-FFF2-40B4-BE49-F238E27FC236}">
                  <a16:creationId xmlns:a16="http://schemas.microsoft.com/office/drawing/2014/main" id="{3F7213F2-E845-4A32-A01B-B0C69E17A47B}"/>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dirty="0"/>
            </a:p>
          </p:txBody>
        </p:sp>
        <p:pic>
          <p:nvPicPr>
            <p:cNvPr id="11" name="object 12">
              <a:extLst>
                <a:ext uri="{FF2B5EF4-FFF2-40B4-BE49-F238E27FC236}">
                  <a16:creationId xmlns:a16="http://schemas.microsoft.com/office/drawing/2014/main" id="{E752D4D0-263E-4AFD-8E41-927CF42668F4}"/>
                </a:ext>
              </a:extLst>
            </p:cNvPr>
            <p:cNvPicPr/>
            <p:nvPr/>
          </p:nvPicPr>
          <p:blipFill>
            <a:blip r:embed="rId5" cstate="print"/>
            <a:stretch>
              <a:fillRect/>
            </a:stretch>
          </p:blipFill>
          <p:spPr>
            <a:xfrm>
              <a:off x="2912436" y="3706237"/>
              <a:ext cx="113836" cy="200659"/>
            </a:xfrm>
            <a:prstGeom prst="rect">
              <a:avLst/>
            </a:prstGeom>
          </p:spPr>
        </p:pic>
        <p:pic>
          <p:nvPicPr>
            <p:cNvPr id="12" name="object 13">
              <a:extLst>
                <a:ext uri="{FF2B5EF4-FFF2-40B4-BE49-F238E27FC236}">
                  <a16:creationId xmlns:a16="http://schemas.microsoft.com/office/drawing/2014/main" id="{A7040C81-243F-4207-9892-8901E018A7AD}"/>
                </a:ext>
              </a:extLst>
            </p:cNvPr>
            <p:cNvPicPr/>
            <p:nvPr/>
          </p:nvPicPr>
          <p:blipFill>
            <a:blip r:embed="rId6" cstate="print"/>
            <a:stretch>
              <a:fillRect/>
            </a:stretch>
          </p:blipFill>
          <p:spPr>
            <a:xfrm>
              <a:off x="2437237" y="3706237"/>
              <a:ext cx="113836" cy="200659"/>
            </a:xfrm>
            <a:prstGeom prst="rect">
              <a:avLst/>
            </a:prstGeom>
          </p:spPr>
        </p:pic>
        <p:pic>
          <p:nvPicPr>
            <p:cNvPr id="13" name="object 14">
              <a:extLst>
                <a:ext uri="{FF2B5EF4-FFF2-40B4-BE49-F238E27FC236}">
                  <a16:creationId xmlns:a16="http://schemas.microsoft.com/office/drawing/2014/main" id="{FABF25CC-7427-4009-BEC5-359B31863D5A}"/>
                </a:ext>
              </a:extLst>
            </p:cNvPr>
            <p:cNvPicPr/>
            <p:nvPr/>
          </p:nvPicPr>
          <p:blipFill>
            <a:blip r:embed="rId7" cstate="print"/>
            <a:stretch>
              <a:fillRect/>
            </a:stretch>
          </p:blipFill>
          <p:spPr>
            <a:xfrm>
              <a:off x="3388486" y="3706237"/>
              <a:ext cx="113836" cy="200659"/>
            </a:xfrm>
            <a:prstGeom prst="rect">
              <a:avLst/>
            </a:prstGeom>
          </p:spPr>
        </p:pic>
        <p:sp>
          <p:nvSpPr>
            <p:cNvPr id="14" name="object 15">
              <a:extLst>
                <a:ext uri="{FF2B5EF4-FFF2-40B4-BE49-F238E27FC236}">
                  <a16:creationId xmlns:a16="http://schemas.microsoft.com/office/drawing/2014/main" id="{B0F1C55F-CD88-4E2F-91B6-405FEA516326}"/>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dirty="0"/>
            </a:p>
          </p:txBody>
        </p:sp>
        <p:sp>
          <p:nvSpPr>
            <p:cNvPr id="15" name="object 16">
              <a:extLst>
                <a:ext uri="{FF2B5EF4-FFF2-40B4-BE49-F238E27FC236}">
                  <a16:creationId xmlns:a16="http://schemas.microsoft.com/office/drawing/2014/main" id="{B42B008E-7B54-413F-B04A-1CB9ACAB0A8B}"/>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dirty="0"/>
            </a:p>
          </p:txBody>
        </p:sp>
        <p:sp>
          <p:nvSpPr>
            <p:cNvPr id="16" name="object 17">
              <a:extLst>
                <a:ext uri="{FF2B5EF4-FFF2-40B4-BE49-F238E27FC236}">
                  <a16:creationId xmlns:a16="http://schemas.microsoft.com/office/drawing/2014/main" id="{51A1F6FE-61B8-49B7-A04B-17C865A3933B}"/>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dirty="0"/>
            </a:p>
          </p:txBody>
        </p:sp>
        <p:sp>
          <p:nvSpPr>
            <p:cNvPr id="17" name="object 18">
              <a:extLst>
                <a:ext uri="{FF2B5EF4-FFF2-40B4-BE49-F238E27FC236}">
                  <a16:creationId xmlns:a16="http://schemas.microsoft.com/office/drawing/2014/main" id="{ADE5B5CF-773B-482C-85BA-C40FA5A3AE7E}"/>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dirty="0"/>
            </a:p>
          </p:txBody>
        </p:sp>
        <p:sp>
          <p:nvSpPr>
            <p:cNvPr id="18" name="object 19">
              <a:extLst>
                <a:ext uri="{FF2B5EF4-FFF2-40B4-BE49-F238E27FC236}">
                  <a16:creationId xmlns:a16="http://schemas.microsoft.com/office/drawing/2014/main" id="{06A14D8D-D5E4-4B2F-B757-CC39E245B947}"/>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dirty="0"/>
            </a:p>
          </p:txBody>
        </p:sp>
        <p:sp>
          <p:nvSpPr>
            <p:cNvPr id="19" name="object 20">
              <a:extLst>
                <a:ext uri="{FF2B5EF4-FFF2-40B4-BE49-F238E27FC236}">
                  <a16:creationId xmlns:a16="http://schemas.microsoft.com/office/drawing/2014/main" id="{246EF31E-37ED-4E44-9271-E53EE7E3358C}"/>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dirty="0"/>
            </a:p>
          </p:txBody>
        </p:sp>
      </p:grpSp>
      <p:sp>
        <p:nvSpPr>
          <p:cNvPr id="5" name="Text Placeholder 4">
            <a:extLst>
              <a:ext uri="{FF2B5EF4-FFF2-40B4-BE49-F238E27FC236}">
                <a16:creationId xmlns:a16="http://schemas.microsoft.com/office/drawing/2014/main" id="{C6576456-652A-4285-A412-4BEB44DD0CFE}"/>
              </a:ext>
            </a:extLst>
          </p:cNvPr>
          <p:cNvSpPr>
            <a:spLocks noGrp="1"/>
          </p:cNvSpPr>
          <p:nvPr>
            <p:ph type="body" sz="quarter" idx="14"/>
          </p:nvPr>
        </p:nvSpPr>
        <p:spPr>
          <a:xfrm>
            <a:off x="838199" y="1627084"/>
            <a:ext cx="10515595" cy="4426461"/>
          </a:xfrm>
        </p:spPr>
        <p:txBody>
          <a:bodyPr vert="horz" lIns="91440" tIns="45720" rIns="91440" bIns="45720" numCol="1" spcCol="914400" rtlCol="0" anchor="t">
            <a:norm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000" b="0" i="0" u="none" strike="noStrike" kern="1200" cap="none" spc="0" normalizeH="0" baseline="0" noProof="0" dirty="0">
                <a:ln>
                  <a:noFill/>
                </a:ln>
                <a:solidFill>
                  <a:srgbClr val="002060"/>
                </a:solidFill>
                <a:effectLst/>
                <a:uLnTx/>
                <a:uFillTx/>
                <a:latin typeface="Calibri" panose="020F0502020204030204"/>
                <a:ea typeface="+mn-ea"/>
                <a:cs typeface="+mn-cs"/>
              </a:rPr>
              <a:t>What is a contract?</a:t>
            </a:r>
          </a:p>
          <a:p>
            <a:pPr lvl="1">
              <a:defRPr/>
            </a:pPr>
            <a:r>
              <a:rPr lang="en-US" dirty="0">
                <a:ea typeface="+mn-lt"/>
                <a:cs typeface="+mn-lt"/>
              </a:rPr>
              <a:t>Civ. Code §2750: "A contract is an agreement to do or not to do a certain thing."</a:t>
            </a:r>
            <a:endParaRPr lang="en-US" b="0" i="0" u="none" strike="noStrike" kern="1200" cap="none" spc="0" normalizeH="0" baseline="0" noProof="0" dirty="0">
              <a:ln>
                <a:noFill/>
              </a:ln>
              <a:solidFill>
                <a:srgbClr val="002060"/>
              </a:solidFill>
              <a:effectLst/>
              <a:uLnTx/>
              <a:uFillTx/>
              <a:latin typeface="Calibri" panose="020F0502020204030204"/>
              <a:cs typeface="Calibri"/>
            </a:endParaRPr>
          </a:p>
          <a:p>
            <a:pPr lvl="2">
              <a:defRPr/>
            </a:pPr>
            <a:r>
              <a:rPr lang="en-US" sz="2400" dirty="0">
                <a:latin typeface="Calibri" panose="020F0502020204030204"/>
                <a:cs typeface="Calibri"/>
              </a:rPr>
              <a:t>Contracts of employment are also defined broadly.  "</a:t>
            </a:r>
            <a:r>
              <a:rPr lang="en-US" sz="2400" dirty="0">
                <a:ea typeface="+mn-lt"/>
                <a:cs typeface="+mn-lt"/>
              </a:rPr>
              <a:t>The contract of employment is a contract by which one, who is called the employer, engages another, who is called the employee, to do something for the benefit of the employer or a third person."  (Labor Code §2750.)</a:t>
            </a:r>
            <a:endParaRPr lang="en-US" sz="2400" dirty="0">
              <a:latin typeface="Calibri" panose="020F0502020204030204"/>
              <a:cs typeface="Calibri"/>
            </a:endParaRPr>
          </a:p>
          <a:p>
            <a:pPr marL="228600" indent="-228600">
              <a:buFont typeface="Arial" panose="020B0604020202020204" pitchFamily="34" charset="0"/>
              <a:buChar char="•"/>
              <a:defRPr/>
            </a:pPr>
            <a:r>
              <a:rPr kumimoji="0" lang="en-US" sz="3000" b="0" i="0" u="none" strike="noStrike" kern="1200" cap="none" spc="0" normalizeH="0" baseline="0" noProof="0" dirty="0">
                <a:ln>
                  <a:noFill/>
                </a:ln>
                <a:solidFill>
                  <a:srgbClr val="002060"/>
                </a:solidFill>
                <a:effectLst/>
                <a:uLnTx/>
                <a:uFillTx/>
                <a:latin typeface="Calibri" panose="020F0502020204030204"/>
                <a:ea typeface="+mn-ea"/>
                <a:cs typeface="+mn-cs"/>
              </a:rPr>
              <a:t>Some </a:t>
            </a:r>
            <a:r>
              <a:rPr lang="en-US" sz="3000" dirty="0">
                <a:latin typeface="Calibri" panose="020F0502020204030204"/>
              </a:rPr>
              <a:t>Other Relevant</a:t>
            </a:r>
            <a:r>
              <a:rPr kumimoji="0" lang="en-US" sz="3000" b="0" i="0" u="none" strike="noStrike" kern="1200" cap="none" spc="0" normalizeH="0" baseline="0" noProof="0" dirty="0">
                <a:ln>
                  <a:noFill/>
                </a:ln>
                <a:solidFill>
                  <a:srgbClr val="002060"/>
                </a:solidFill>
                <a:effectLst/>
                <a:uLnTx/>
                <a:uFillTx/>
                <a:latin typeface="Calibri" panose="020F0502020204030204"/>
                <a:ea typeface="+mn-ea"/>
                <a:cs typeface="+mn-cs"/>
              </a:rPr>
              <a:t> California Civil Code Provisions:</a:t>
            </a:r>
            <a:endParaRPr lang="en-US" sz="3000" b="0" i="0" u="none" strike="noStrike" kern="1200" cap="none" spc="0" normalizeH="0" baseline="0" noProof="0" dirty="0">
              <a:ln>
                <a:noFill/>
              </a:ln>
              <a:solidFill>
                <a:srgbClr val="002060"/>
              </a:solidFill>
              <a:effectLst/>
              <a:uLnTx/>
              <a:uFillTx/>
              <a:latin typeface="Calibri" panose="020F0502020204030204"/>
              <a:cs typeface="Calibri"/>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US" dirty="0">
                <a:latin typeface="Calibri" panose="020F0502020204030204"/>
                <a:cs typeface="Times New Roman"/>
              </a:rPr>
              <a:t>§</a:t>
            </a:r>
            <a:r>
              <a:rPr lang="en-US" dirty="0">
                <a:latin typeface="Calibri" panose="020F0502020204030204"/>
              </a:rPr>
              <a:t>1619</a:t>
            </a:r>
            <a:r>
              <a:rPr kumimoji="0" lang="en-US" b="0" i="0" u="none" strike="noStrike" kern="1200" cap="none" spc="0" normalizeH="0" baseline="0" noProof="0" dirty="0">
                <a:ln>
                  <a:noFill/>
                </a:ln>
                <a:solidFill>
                  <a:srgbClr val="002060"/>
                </a:solidFill>
                <a:effectLst/>
                <a:uLnTx/>
                <a:uFillTx/>
                <a:latin typeface="Calibri" panose="020F0502020204030204"/>
                <a:ea typeface="+mn-ea"/>
                <a:cs typeface="+mn-cs"/>
              </a:rPr>
              <a:t>. A contract is either express or implied.</a:t>
            </a:r>
            <a:endParaRPr lang="en-US" b="0" i="0" u="none" strike="noStrike" kern="1200" cap="none" spc="0" normalizeH="0" baseline="0" noProof="0" dirty="0">
              <a:ln>
                <a:noFill/>
              </a:ln>
              <a:solidFill>
                <a:srgbClr val="002060"/>
              </a:solidFill>
              <a:effectLst/>
              <a:uLnTx/>
              <a:uFillTx/>
              <a:latin typeface="Calibri" panose="020F0502020204030204"/>
              <a:cs typeface="Calibri"/>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002060"/>
                </a:solidFill>
                <a:effectLst/>
                <a:uLnTx/>
                <a:uFillTx/>
                <a:latin typeface="Calibri"/>
                <a:ea typeface="Calibri" panose="020F0502020204030204" pitchFamily="34" charset="0"/>
                <a:cs typeface="Times New Roman"/>
              </a:rPr>
              <a:t>§</a:t>
            </a:r>
            <a:r>
              <a:rPr kumimoji="0" lang="en-US" b="0" i="0" u="none" strike="noStrike" kern="1200" cap="none" spc="0" normalizeH="0" baseline="0" noProof="0" dirty="0">
                <a:ln>
                  <a:noFill/>
                </a:ln>
                <a:solidFill>
                  <a:srgbClr val="002060"/>
                </a:solidFill>
                <a:effectLst/>
                <a:uLnTx/>
                <a:uFillTx/>
                <a:latin typeface="Calibri" panose="020F0502020204030204"/>
                <a:ea typeface="+mn-ea"/>
                <a:cs typeface="+mn-cs"/>
              </a:rPr>
              <a:t>1622. All contracts may be oral, except such as are specially required by statute to be in writing.</a:t>
            </a:r>
            <a:endParaRPr lang="en-US" b="0" i="0" u="none" strike="noStrike" kern="1200" cap="none" spc="0" normalizeH="0" baseline="0" noProof="0" dirty="0">
              <a:ln>
                <a:noFill/>
              </a:ln>
              <a:solidFill>
                <a:srgbClr val="002060"/>
              </a:solidFill>
              <a:effectLst/>
              <a:uLnTx/>
              <a:uFillTx/>
              <a:latin typeface="Calibri" panose="020F0502020204030204"/>
              <a:cs typeface="Calibri"/>
            </a:endParaRPr>
          </a:p>
          <a:p>
            <a:endParaRPr lang="en-US" dirty="0"/>
          </a:p>
        </p:txBody>
      </p:sp>
      <p:sp>
        <p:nvSpPr>
          <p:cNvPr id="3" name="Footer Placeholder 2">
            <a:extLst>
              <a:ext uri="{FF2B5EF4-FFF2-40B4-BE49-F238E27FC236}">
                <a16:creationId xmlns:a16="http://schemas.microsoft.com/office/drawing/2014/main" id="{EBF31DD2-EBBE-402C-8754-05D3908BC22F}"/>
              </a:ext>
            </a:extLst>
          </p:cNvPr>
          <p:cNvSpPr>
            <a:spLocks noGrp="1"/>
          </p:cNvSpPr>
          <p:nvPr>
            <p:ph type="ftr" sz="quarter" idx="12"/>
          </p:nvPr>
        </p:nvSpPr>
        <p:spPr/>
        <p:txBody>
          <a:bodyPr/>
          <a:lstStyle/>
          <a:p>
            <a:r>
              <a:rPr lang="en-US" dirty="0"/>
              <a:t>OFFICE OF ENERGY INFRASTUCTURE SAFETY</a:t>
            </a:r>
          </a:p>
        </p:txBody>
      </p:sp>
      <p:sp>
        <p:nvSpPr>
          <p:cNvPr id="2" name="Slide Number Placeholder 1">
            <a:extLst>
              <a:ext uri="{FF2B5EF4-FFF2-40B4-BE49-F238E27FC236}">
                <a16:creationId xmlns:a16="http://schemas.microsoft.com/office/drawing/2014/main" id="{4167D2FD-C4A0-44E5-B69A-BF0894966B26}"/>
              </a:ext>
            </a:extLst>
          </p:cNvPr>
          <p:cNvSpPr>
            <a:spLocks noGrp="1"/>
          </p:cNvSpPr>
          <p:nvPr>
            <p:ph type="sldNum" sz="quarter" idx="11"/>
          </p:nvPr>
        </p:nvSpPr>
        <p:spPr/>
        <p:txBody>
          <a:bodyPr/>
          <a:lstStyle/>
          <a:p>
            <a:fld id="{5492B78E-5BF9-0B46-B1B8-04BFF5711F33}" type="slidenum">
              <a:rPr lang="en-US" smtClean="0"/>
              <a:pPr/>
              <a:t>5</a:t>
            </a:fld>
            <a:endParaRPr lang="en-US" dirty="0"/>
          </a:p>
        </p:txBody>
      </p:sp>
    </p:spTree>
    <p:extLst>
      <p:ext uri="{BB962C8B-B14F-4D97-AF65-F5344CB8AC3E}">
        <p14:creationId xmlns:p14="http://schemas.microsoft.com/office/powerpoint/2010/main" val="2381261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09E5B95-85C6-4929-BD1B-6C914612A751}"/>
              </a:ext>
            </a:extLst>
          </p:cNvPr>
          <p:cNvSpPr>
            <a:spLocks noGrp="1"/>
          </p:cNvSpPr>
          <p:nvPr>
            <p:ph type="title"/>
          </p:nvPr>
        </p:nvSpPr>
        <p:spPr>
          <a:xfrm>
            <a:off x="985849" y="2016420"/>
            <a:ext cx="4155780" cy="2945080"/>
          </a:xfrm>
        </p:spPr>
        <p:txBody>
          <a:bodyPr/>
          <a:lstStyle/>
          <a:p>
            <a:r>
              <a:rPr lang="en-US" sz="4000" dirty="0"/>
              <a:t>Who is included </a:t>
            </a:r>
            <a:br>
              <a:rPr lang="en-US" sz="4000" dirty="0"/>
            </a:br>
            <a:r>
              <a:rPr lang="en-US" sz="4000" dirty="0"/>
              <a:t>in the executive compensation structure</a:t>
            </a:r>
          </a:p>
        </p:txBody>
      </p:sp>
      <p:sp>
        <p:nvSpPr>
          <p:cNvPr id="3" name="Footer Placeholder 2">
            <a:extLst>
              <a:ext uri="{FF2B5EF4-FFF2-40B4-BE49-F238E27FC236}">
                <a16:creationId xmlns:a16="http://schemas.microsoft.com/office/drawing/2014/main" id="{61F21372-AA4A-4F68-8E5B-AFA7121B5E90}"/>
              </a:ext>
            </a:extLst>
          </p:cNvPr>
          <p:cNvSpPr>
            <a:spLocks noGrp="1"/>
          </p:cNvSpPr>
          <p:nvPr>
            <p:ph type="ftr" sz="quarter" idx="11"/>
          </p:nvPr>
        </p:nvSpPr>
        <p:spPr/>
        <p:txBody>
          <a:bodyPr/>
          <a:lstStyle/>
          <a:p>
            <a:r>
              <a:rPr lang="en-US"/>
              <a:t>OFFICE OF ENERGY INFRASTUCTURE SAFETY</a:t>
            </a:r>
          </a:p>
        </p:txBody>
      </p:sp>
      <p:sp>
        <p:nvSpPr>
          <p:cNvPr id="4" name="Slide Number Placeholder 3">
            <a:extLst>
              <a:ext uri="{FF2B5EF4-FFF2-40B4-BE49-F238E27FC236}">
                <a16:creationId xmlns:a16="http://schemas.microsoft.com/office/drawing/2014/main" id="{8CC2FE06-78BF-4DE7-9B23-F6329C5B8FBE}"/>
              </a:ext>
            </a:extLst>
          </p:cNvPr>
          <p:cNvSpPr>
            <a:spLocks noGrp="1"/>
          </p:cNvSpPr>
          <p:nvPr>
            <p:ph type="sldNum" sz="quarter" idx="12"/>
          </p:nvPr>
        </p:nvSpPr>
        <p:spPr/>
        <p:txBody>
          <a:bodyPr/>
          <a:lstStyle/>
          <a:p>
            <a:fld id="{5492B78E-5BF9-0B46-B1B8-04BFF5711F33}" type="slidenum">
              <a:rPr lang="en-US" smtClean="0"/>
              <a:t>6</a:t>
            </a:fld>
            <a:endParaRPr lang="en-US"/>
          </a:p>
        </p:txBody>
      </p:sp>
    </p:spTree>
    <p:extLst>
      <p:ext uri="{BB962C8B-B14F-4D97-AF65-F5344CB8AC3E}">
        <p14:creationId xmlns:p14="http://schemas.microsoft.com/office/powerpoint/2010/main" val="8060546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7FD576C-88FB-5D47-9887-B53C206A13FB}"/>
              </a:ext>
            </a:extLst>
          </p:cNvPr>
          <p:cNvSpPr>
            <a:spLocks noGrp="1"/>
          </p:cNvSpPr>
          <p:nvPr>
            <p:ph type="title" idx="4294967295"/>
          </p:nvPr>
        </p:nvSpPr>
        <p:spPr>
          <a:xfrm>
            <a:off x="838200" y="0"/>
            <a:ext cx="9015413"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1" i="0" u="none" strike="noStrike" kern="1200" cap="none" spc="0" normalizeH="0" baseline="0" noProof="0" dirty="0">
                <a:ln>
                  <a:noFill/>
                </a:ln>
                <a:solidFill>
                  <a:schemeClr val="bg1"/>
                </a:solidFill>
                <a:effectLst/>
                <a:uLnTx/>
                <a:uFillTx/>
                <a:latin typeface="+mn-lt"/>
                <a:ea typeface="+mn-ea"/>
                <a:cs typeface="+mn-cs"/>
              </a:rPr>
              <a:t>PUBLIC UTILITY CODE §8389(e)(6)(A)</a:t>
            </a:r>
          </a:p>
        </p:txBody>
      </p:sp>
      <p:grpSp>
        <p:nvGrpSpPr>
          <p:cNvPr id="6" name="object 7" descr="Logo for Office of Energy Infrastructure Safety with picture of transmission tower and underground gas line">
            <a:extLst>
              <a:ext uri="{FF2B5EF4-FFF2-40B4-BE49-F238E27FC236}">
                <a16:creationId xmlns:a16="http://schemas.microsoft.com/office/drawing/2014/main" id="{28EB4765-55E9-4BF6-B837-66E7DFB4FC63}"/>
              </a:ext>
            </a:extLst>
          </p:cNvPr>
          <p:cNvGrpSpPr/>
          <p:nvPr/>
        </p:nvGrpSpPr>
        <p:grpSpPr>
          <a:xfrm>
            <a:off x="9853852" y="92627"/>
            <a:ext cx="1740285" cy="1740285"/>
            <a:chOff x="1533778" y="1646885"/>
            <a:chExt cx="2871470" cy="2871470"/>
          </a:xfrm>
        </p:grpSpPr>
        <p:pic>
          <p:nvPicPr>
            <p:cNvPr id="7" name="object 8">
              <a:extLst>
                <a:ext uri="{FF2B5EF4-FFF2-40B4-BE49-F238E27FC236}">
                  <a16:creationId xmlns:a16="http://schemas.microsoft.com/office/drawing/2014/main" id="{35F9E354-93FD-4D9F-9B30-6B2EDE0C9F1E}"/>
                </a:ext>
              </a:extLst>
            </p:cNvPr>
            <p:cNvPicPr/>
            <p:nvPr/>
          </p:nvPicPr>
          <p:blipFill>
            <a:blip r:embed="rId3" cstate="print"/>
            <a:stretch>
              <a:fillRect/>
            </a:stretch>
          </p:blipFill>
          <p:spPr>
            <a:xfrm>
              <a:off x="1533778" y="1646885"/>
              <a:ext cx="2870923" cy="2870934"/>
            </a:xfrm>
            <a:prstGeom prst="rect">
              <a:avLst/>
            </a:prstGeom>
          </p:spPr>
        </p:pic>
        <p:pic>
          <p:nvPicPr>
            <p:cNvPr id="8" name="object 9">
              <a:extLst>
                <a:ext uri="{FF2B5EF4-FFF2-40B4-BE49-F238E27FC236}">
                  <a16:creationId xmlns:a16="http://schemas.microsoft.com/office/drawing/2014/main" id="{680C1597-E073-4366-837E-7FE7B719EB72}"/>
                </a:ext>
              </a:extLst>
            </p:cNvPr>
            <p:cNvPicPr/>
            <p:nvPr/>
          </p:nvPicPr>
          <p:blipFill>
            <a:blip r:embed="rId4" cstate="print"/>
            <a:stretch>
              <a:fillRect/>
            </a:stretch>
          </p:blipFill>
          <p:spPr>
            <a:xfrm>
              <a:off x="1970066" y="2083169"/>
              <a:ext cx="1998344" cy="1548360"/>
            </a:xfrm>
            <a:prstGeom prst="rect">
              <a:avLst/>
            </a:prstGeom>
          </p:spPr>
        </p:pic>
        <p:sp>
          <p:nvSpPr>
            <p:cNvPr id="9" name="object 10">
              <a:extLst>
                <a:ext uri="{FF2B5EF4-FFF2-40B4-BE49-F238E27FC236}">
                  <a16:creationId xmlns:a16="http://schemas.microsoft.com/office/drawing/2014/main" id="{6E15CB3C-7592-4748-ABFA-89C80E4F0EF9}"/>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dirty="0"/>
            </a:p>
          </p:txBody>
        </p:sp>
        <p:sp>
          <p:nvSpPr>
            <p:cNvPr id="10" name="object 11">
              <a:extLst>
                <a:ext uri="{FF2B5EF4-FFF2-40B4-BE49-F238E27FC236}">
                  <a16:creationId xmlns:a16="http://schemas.microsoft.com/office/drawing/2014/main" id="{6423E48C-8EDE-4B5F-BD3F-09B30CE5128E}"/>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dirty="0"/>
            </a:p>
          </p:txBody>
        </p:sp>
        <p:pic>
          <p:nvPicPr>
            <p:cNvPr id="11" name="object 12">
              <a:extLst>
                <a:ext uri="{FF2B5EF4-FFF2-40B4-BE49-F238E27FC236}">
                  <a16:creationId xmlns:a16="http://schemas.microsoft.com/office/drawing/2014/main" id="{1A5BEC0C-E563-4005-B97E-F2209D6A554C}"/>
                </a:ext>
              </a:extLst>
            </p:cNvPr>
            <p:cNvPicPr/>
            <p:nvPr/>
          </p:nvPicPr>
          <p:blipFill>
            <a:blip r:embed="rId5" cstate="print"/>
            <a:stretch>
              <a:fillRect/>
            </a:stretch>
          </p:blipFill>
          <p:spPr>
            <a:xfrm>
              <a:off x="2912436" y="3706237"/>
              <a:ext cx="113836" cy="200659"/>
            </a:xfrm>
            <a:prstGeom prst="rect">
              <a:avLst/>
            </a:prstGeom>
          </p:spPr>
        </p:pic>
        <p:pic>
          <p:nvPicPr>
            <p:cNvPr id="12" name="object 13">
              <a:extLst>
                <a:ext uri="{FF2B5EF4-FFF2-40B4-BE49-F238E27FC236}">
                  <a16:creationId xmlns:a16="http://schemas.microsoft.com/office/drawing/2014/main" id="{B8E54BD1-09E4-47D3-8D35-9471641D8841}"/>
                </a:ext>
              </a:extLst>
            </p:cNvPr>
            <p:cNvPicPr/>
            <p:nvPr/>
          </p:nvPicPr>
          <p:blipFill>
            <a:blip r:embed="rId6" cstate="print"/>
            <a:stretch>
              <a:fillRect/>
            </a:stretch>
          </p:blipFill>
          <p:spPr>
            <a:xfrm>
              <a:off x="2437237" y="3706237"/>
              <a:ext cx="113836" cy="200659"/>
            </a:xfrm>
            <a:prstGeom prst="rect">
              <a:avLst/>
            </a:prstGeom>
          </p:spPr>
        </p:pic>
        <p:pic>
          <p:nvPicPr>
            <p:cNvPr id="13" name="object 14">
              <a:extLst>
                <a:ext uri="{FF2B5EF4-FFF2-40B4-BE49-F238E27FC236}">
                  <a16:creationId xmlns:a16="http://schemas.microsoft.com/office/drawing/2014/main" id="{15440370-956B-4CDB-AEC8-1F2AE7F82A0E}"/>
                </a:ext>
              </a:extLst>
            </p:cNvPr>
            <p:cNvPicPr/>
            <p:nvPr/>
          </p:nvPicPr>
          <p:blipFill>
            <a:blip r:embed="rId7" cstate="print"/>
            <a:stretch>
              <a:fillRect/>
            </a:stretch>
          </p:blipFill>
          <p:spPr>
            <a:xfrm>
              <a:off x="3388486" y="3706237"/>
              <a:ext cx="113836" cy="200659"/>
            </a:xfrm>
            <a:prstGeom prst="rect">
              <a:avLst/>
            </a:prstGeom>
          </p:spPr>
        </p:pic>
        <p:sp>
          <p:nvSpPr>
            <p:cNvPr id="14" name="object 15">
              <a:extLst>
                <a:ext uri="{FF2B5EF4-FFF2-40B4-BE49-F238E27FC236}">
                  <a16:creationId xmlns:a16="http://schemas.microsoft.com/office/drawing/2014/main" id="{6D9C16F1-CFE4-47CB-938F-859BD32E2B41}"/>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dirty="0"/>
            </a:p>
          </p:txBody>
        </p:sp>
        <p:sp>
          <p:nvSpPr>
            <p:cNvPr id="15" name="object 16">
              <a:extLst>
                <a:ext uri="{FF2B5EF4-FFF2-40B4-BE49-F238E27FC236}">
                  <a16:creationId xmlns:a16="http://schemas.microsoft.com/office/drawing/2014/main" id="{573DF6D5-FED0-4E4B-B64B-DDB0E400D053}"/>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dirty="0"/>
            </a:p>
          </p:txBody>
        </p:sp>
        <p:sp>
          <p:nvSpPr>
            <p:cNvPr id="16" name="object 17">
              <a:extLst>
                <a:ext uri="{FF2B5EF4-FFF2-40B4-BE49-F238E27FC236}">
                  <a16:creationId xmlns:a16="http://schemas.microsoft.com/office/drawing/2014/main" id="{80CBD597-3C93-472A-83AB-E6C7DC229220}"/>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dirty="0"/>
            </a:p>
          </p:txBody>
        </p:sp>
        <p:sp>
          <p:nvSpPr>
            <p:cNvPr id="17" name="object 18">
              <a:extLst>
                <a:ext uri="{FF2B5EF4-FFF2-40B4-BE49-F238E27FC236}">
                  <a16:creationId xmlns:a16="http://schemas.microsoft.com/office/drawing/2014/main" id="{4647AD67-E373-4310-80BF-645A916D7EE4}"/>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dirty="0"/>
            </a:p>
          </p:txBody>
        </p:sp>
        <p:sp>
          <p:nvSpPr>
            <p:cNvPr id="18" name="object 19">
              <a:extLst>
                <a:ext uri="{FF2B5EF4-FFF2-40B4-BE49-F238E27FC236}">
                  <a16:creationId xmlns:a16="http://schemas.microsoft.com/office/drawing/2014/main" id="{36EE4990-8126-4238-A6F1-F8F404E5335D}"/>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dirty="0"/>
            </a:p>
          </p:txBody>
        </p:sp>
        <p:sp>
          <p:nvSpPr>
            <p:cNvPr id="19" name="object 20">
              <a:extLst>
                <a:ext uri="{FF2B5EF4-FFF2-40B4-BE49-F238E27FC236}">
                  <a16:creationId xmlns:a16="http://schemas.microsoft.com/office/drawing/2014/main" id="{0386450E-026C-47FE-8808-11A8579EAA2E}"/>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dirty="0"/>
            </a:p>
          </p:txBody>
        </p:sp>
      </p:grpSp>
      <p:sp>
        <p:nvSpPr>
          <p:cNvPr id="5" name="Text Placeholder 4">
            <a:extLst>
              <a:ext uri="{FF2B5EF4-FFF2-40B4-BE49-F238E27FC236}">
                <a16:creationId xmlns:a16="http://schemas.microsoft.com/office/drawing/2014/main" id="{AD681BB4-7CF0-9248-A566-D8396FD691EF}"/>
              </a:ext>
            </a:extLst>
          </p:cNvPr>
          <p:cNvSpPr>
            <a:spLocks noGrp="1"/>
          </p:cNvSpPr>
          <p:nvPr>
            <p:ph type="body" sz="quarter" idx="14"/>
          </p:nvPr>
        </p:nvSpPr>
        <p:spPr>
          <a:xfrm>
            <a:off x="838199" y="1627084"/>
            <a:ext cx="10515595" cy="4359010"/>
          </a:xfrm>
        </p:spPr>
        <p:txBody>
          <a:bodyPr>
            <a:normAutofit fontScale="25000" lnSpcReduction="20000"/>
          </a:bodyPr>
          <a:lstStyle/>
          <a:p>
            <a:pPr marL="0" marR="0">
              <a:lnSpc>
                <a:spcPct val="107000"/>
              </a:lnSpc>
              <a:spcBef>
                <a:spcPts val="0"/>
              </a:spcBef>
              <a:spcAft>
                <a:spcPts val="800"/>
              </a:spcAft>
            </a:pPr>
            <a:r>
              <a:rPr lang="en-US" sz="9600" dirty="0">
                <a:effectLst/>
                <a:ea typeface="Calibri" panose="020F0502020204030204" pitchFamily="34" charset="0"/>
                <a:cs typeface="Times New Roman" panose="02020603050405020304" pitchFamily="18" charset="0"/>
              </a:rPr>
              <a:t>§8389(e) The executive director of the commission shall issue a safety certification to an electrical corporation if the electrical corporation provides documentation of the following:</a:t>
            </a:r>
          </a:p>
          <a:p>
            <a:pPr marL="0" marR="0">
              <a:lnSpc>
                <a:spcPct val="107000"/>
              </a:lnSpc>
              <a:spcBef>
                <a:spcPts val="0"/>
              </a:spcBef>
              <a:spcAft>
                <a:spcPts val="800"/>
              </a:spcAft>
            </a:pPr>
            <a:r>
              <a:rPr lang="en-US" sz="9600" dirty="0">
                <a:effectLst/>
                <a:ea typeface="Calibri" panose="020F0502020204030204" pitchFamily="34" charset="0"/>
                <a:cs typeface="Times New Roman" panose="02020603050405020304" pitchFamily="18" charset="0"/>
              </a:rPr>
              <a:t>§8389(e)(6)(A) The </a:t>
            </a:r>
            <a:r>
              <a:rPr lang="en-US" sz="9600" b="1" dirty="0">
                <a:effectLst/>
                <a:ea typeface="Calibri" panose="020F0502020204030204" pitchFamily="34" charset="0"/>
                <a:cs typeface="Times New Roman" panose="02020603050405020304" pitchFamily="18" charset="0"/>
              </a:rPr>
              <a:t>electrical corporation</a:t>
            </a:r>
            <a:r>
              <a:rPr lang="en-US" sz="9600" dirty="0">
                <a:effectLst/>
                <a:ea typeface="Calibri" panose="020F0502020204030204" pitchFamily="34" charset="0"/>
                <a:cs typeface="Times New Roman" panose="02020603050405020304" pitchFamily="18" charset="0"/>
              </a:rPr>
              <a:t> has established a compensation structure for </a:t>
            </a:r>
            <a:r>
              <a:rPr lang="en-US" sz="9600" b="1" dirty="0">
                <a:effectLst/>
                <a:ea typeface="Calibri" panose="020F0502020204030204" pitchFamily="34" charset="0"/>
                <a:cs typeface="Times New Roman" panose="02020603050405020304" pitchFamily="18" charset="0"/>
              </a:rPr>
              <a:t>any new or amended contracts</a:t>
            </a:r>
            <a:r>
              <a:rPr lang="en-US" sz="9600" dirty="0">
                <a:effectLst/>
                <a:ea typeface="Calibri" panose="020F0502020204030204" pitchFamily="34" charset="0"/>
                <a:cs typeface="Times New Roman" panose="02020603050405020304" pitchFamily="18" charset="0"/>
              </a:rPr>
              <a:t> for </a:t>
            </a:r>
            <a:r>
              <a:rPr lang="en-US" sz="9600" b="1" dirty="0">
                <a:effectLst/>
                <a:ea typeface="Calibri" panose="020F0502020204030204" pitchFamily="34" charset="0"/>
                <a:cs typeface="Times New Roman" panose="02020603050405020304" pitchFamily="18" charset="0"/>
              </a:rPr>
              <a:t>executive officers, as defined in Section 451.5</a:t>
            </a:r>
            <a:r>
              <a:rPr lang="en-US" sz="9600" dirty="0">
                <a:effectLst/>
                <a:ea typeface="Calibri" panose="020F0502020204030204" pitchFamily="34" charset="0"/>
                <a:cs typeface="Times New Roman" panose="02020603050405020304" pitchFamily="18" charset="0"/>
              </a:rPr>
              <a:t>, that is based on the following principles:</a:t>
            </a:r>
          </a:p>
          <a:p>
            <a:pPr marL="0" marR="0">
              <a:lnSpc>
                <a:spcPct val="107000"/>
              </a:lnSpc>
              <a:spcBef>
                <a:spcPts val="0"/>
              </a:spcBef>
              <a:spcAft>
                <a:spcPts val="800"/>
              </a:spcAft>
            </a:pPr>
            <a:endParaRPr lang="en-US" sz="9600" dirty="0">
              <a:effectLst/>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9600" dirty="0">
                <a:effectLst/>
                <a:ea typeface="Calibri" panose="020F0502020204030204" pitchFamily="34" charset="0"/>
                <a:cs typeface="Times New Roman" panose="02020603050405020304" pitchFamily="18" charset="0"/>
              </a:rPr>
              <a:t>§451.5 (a) . . . </a:t>
            </a:r>
          </a:p>
          <a:p>
            <a:pPr marL="0" marR="0">
              <a:lnSpc>
                <a:spcPct val="107000"/>
              </a:lnSpc>
              <a:spcBef>
                <a:spcPts val="0"/>
              </a:spcBef>
              <a:spcAft>
                <a:spcPts val="800"/>
              </a:spcAft>
            </a:pPr>
            <a:r>
              <a:rPr lang="en-US" sz="9600" dirty="0">
                <a:effectLst/>
                <a:ea typeface="Calibri" panose="020F0502020204030204" pitchFamily="34" charset="0"/>
                <a:cs typeface="Times New Roman" panose="02020603050405020304" pitchFamily="18" charset="0"/>
              </a:rPr>
              <a:t>(b) . . .</a:t>
            </a:r>
          </a:p>
          <a:p>
            <a:pPr marL="0" marR="0">
              <a:lnSpc>
                <a:spcPct val="107000"/>
              </a:lnSpc>
              <a:spcBef>
                <a:spcPts val="0"/>
              </a:spcBef>
              <a:spcAft>
                <a:spcPts val="800"/>
              </a:spcAft>
            </a:pPr>
            <a:r>
              <a:rPr lang="en-US" sz="9600" dirty="0">
                <a:effectLst/>
                <a:ea typeface="Calibri" panose="020F0502020204030204" pitchFamily="34" charset="0"/>
                <a:cs typeface="Times New Roman" panose="02020603050405020304" pitchFamily="18" charset="0"/>
              </a:rPr>
              <a:t>(c) For purposes of this section, </a:t>
            </a:r>
            <a:r>
              <a:rPr lang="en-US" sz="9600" b="1" dirty="0">
                <a:effectLst/>
                <a:ea typeface="Calibri" panose="020F0502020204030204" pitchFamily="34" charset="0"/>
                <a:cs typeface="Times New Roman" panose="02020603050405020304" pitchFamily="18" charset="0"/>
              </a:rPr>
              <a:t>“executive officer” means any person who performs policy making functions and is employed by the public utility subject to the approval of the board of directors, </a:t>
            </a:r>
            <a:r>
              <a:rPr lang="en-US" sz="9600" dirty="0">
                <a:effectLst/>
                <a:ea typeface="Calibri" panose="020F0502020204030204" pitchFamily="34" charset="0"/>
                <a:cs typeface="Times New Roman" panose="02020603050405020304" pitchFamily="18" charset="0"/>
              </a:rPr>
              <a:t>and includes the president, secretary, treasurer, and any vice president in charge of a principal business unit, division, or function of the public utility.</a:t>
            </a:r>
          </a:p>
          <a:p>
            <a:endParaRPr lang="en-US" dirty="0"/>
          </a:p>
        </p:txBody>
      </p:sp>
      <p:sp>
        <p:nvSpPr>
          <p:cNvPr id="3" name="Footer Placeholder 2">
            <a:extLst>
              <a:ext uri="{FF2B5EF4-FFF2-40B4-BE49-F238E27FC236}">
                <a16:creationId xmlns:a16="http://schemas.microsoft.com/office/drawing/2014/main" id="{22C2D5B7-E9A8-FF40-A141-34053500A058}"/>
              </a:ext>
            </a:extLst>
          </p:cNvPr>
          <p:cNvSpPr>
            <a:spLocks noGrp="1"/>
          </p:cNvSpPr>
          <p:nvPr>
            <p:ph type="ftr" sz="quarter" idx="12"/>
          </p:nvPr>
        </p:nvSpPr>
        <p:spPr/>
        <p:txBody>
          <a:bodyPr/>
          <a:lstStyle/>
          <a:p>
            <a:r>
              <a:rPr lang="en-US" dirty="0"/>
              <a:t>OFFICE OF ENERGY INFRASTUCTURE SAFETY</a:t>
            </a:r>
          </a:p>
        </p:txBody>
      </p:sp>
      <p:sp>
        <p:nvSpPr>
          <p:cNvPr id="2" name="Slide Number Placeholder 1">
            <a:extLst>
              <a:ext uri="{FF2B5EF4-FFF2-40B4-BE49-F238E27FC236}">
                <a16:creationId xmlns:a16="http://schemas.microsoft.com/office/drawing/2014/main" id="{80B4E2E7-E12E-BF48-9346-629CF6B30443}"/>
              </a:ext>
            </a:extLst>
          </p:cNvPr>
          <p:cNvSpPr>
            <a:spLocks noGrp="1"/>
          </p:cNvSpPr>
          <p:nvPr>
            <p:ph type="sldNum" sz="quarter" idx="11"/>
          </p:nvPr>
        </p:nvSpPr>
        <p:spPr/>
        <p:txBody>
          <a:bodyPr/>
          <a:lstStyle/>
          <a:p>
            <a:fld id="{5492B78E-5BF9-0B46-B1B8-04BFF5711F33}" type="slidenum">
              <a:rPr lang="en-US" smtClean="0"/>
              <a:pPr/>
              <a:t>7</a:t>
            </a:fld>
            <a:endParaRPr lang="en-US" dirty="0"/>
          </a:p>
        </p:txBody>
      </p:sp>
    </p:spTree>
    <p:extLst>
      <p:ext uri="{BB962C8B-B14F-4D97-AF65-F5344CB8AC3E}">
        <p14:creationId xmlns:p14="http://schemas.microsoft.com/office/powerpoint/2010/main" val="5999789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78B66FB-9733-44E6-A0E0-42D246F04280}"/>
              </a:ext>
            </a:extLst>
          </p:cNvPr>
          <p:cNvSpPr>
            <a:spLocks noGrp="1"/>
          </p:cNvSpPr>
          <p:nvPr>
            <p:ph type="title" idx="4294967295"/>
          </p:nvPr>
        </p:nvSpPr>
        <p:spPr>
          <a:xfrm>
            <a:off x="838200" y="0"/>
            <a:ext cx="9015413"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1" i="0" u="none" strike="noStrike" kern="1200" cap="none" spc="0" normalizeH="0" baseline="0" noProof="0" dirty="0">
                <a:ln>
                  <a:noFill/>
                </a:ln>
                <a:solidFill>
                  <a:srgbClr val="FFFFFF"/>
                </a:solidFill>
                <a:effectLst/>
                <a:uLnTx/>
                <a:uFillTx/>
                <a:latin typeface="Calibri" panose="020F0502020204030204"/>
                <a:ea typeface="+mn-ea"/>
                <a:cs typeface="+mn-cs"/>
              </a:rPr>
              <a:t>§8389(e)(6)(A) POTENTIAL GUIDANCE CHANGES</a:t>
            </a:r>
            <a:endParaRPr kumimoji="0" lang="en-US" sz="2400" b="1" i="0" u="none" strike="noStrike" kern="1200" cap="none" spc="0" normalizeH="0" baseline="0" noProof="0" dirty="0">
              <a:ln>
                <a:noFill/>
              </a:ln>
              <a:solidFill>
                <a:schemeClr val="bg1"/>
              </a:solidFill>
              <a:effectLst/>
              <a:uLnTx/>
              <a:uFillTx/>
              <a:latin typeface="+mn-lt"/>
              <a:ea typeface="+mn-ea"/>
              <a:cs typeface="+mn-cs"/>
            </a:endParaRPr>
          </a:p>
        </p:txBody>
      </p:sp>
      <p:grpSp>
        <p:nvGrpSpPr>
          <p:cNvPr id="6" name="object 7" descr="Logo for Office of Energy Infrastructure Safety with picture of transmission tower and underground gas line">
            <a:extLst>
              <a:ext uri="{FF2B5EF4-FFF2-40B4-BE49-F238E27FC236}">
                <a16:creationId xmlns:a16="http://schemas.microsoft.com/office/drawing/2014/main" id="{3DA861BB-8788-4A49-B496-7740548937E5}"/>
              </a:ext>
            </a:extLst>
          </p:cNvPr>
          <p:cNvGrpSpPr/>
          <p:nvPr/>
        </p:nvGrpSpPr>
        <p:grpSpPr>
          <a:xfrm>
            <a:off x="9977506" y="143220"/>
            <a:ext cx="1740285" cy="1740285"/>
            <a:chOff x="1533778" y="1646885"/>
            <a:chExt cx="2871470" cy="2871470"/>
          </a:xfrm>
        </p:grpSpPr>
        <p:pic>
          <p:nvPicPr>
            <p:cNvPr id="7" name="object 8">
              <a:extLst>
                <a:ext uri="{FF2B5EF4-FFF2-40B4-BE49-F238E27FC236}">
                  <a16:creationId xmlns:a16="http://schemas.microsoft.com/office/drawing/2014/main" id="{759FE392-0523-46B1-BB45-802C262D3D31}"/>
                </a:ext>
              </a:extLst>
            </p:cNvPr>
            <p:cNvPicPr/>
            <p:nvPr/>
          </p:nvPicPr>
          <p:blipFill>
            <a:blip r:embed="rId3" cstate="print"/>
            <a:stretch>
              <a:fillRect/>
            </a:stretch>
          </p:blipFill>
          <p:spPr>
            <a:xfrm>
              <a:off x="1533778" y="1646885"/>
              <a:ext cx="2870923" cy="2870934"/>
            </a:xfrm>
            <a:prstGeom prst="rect">
              <a:avLst/>
            </a:prstGeom>
          </p:spPr>
        </p:pic>
        <p:pic>
          <p:nvPicPr>
            <p:cNvPr id="8" name="object 9">
              <a:extLst>
                <a:ext uri="{FF2B5EF4-FFF2-40B4-BE49-F238E27FC236}">
                  <a16:creationId xmlns:a16="http://schemas.microsoft.com/office/drawing/2014/main" id="{2E6CB478-8DB2-49B4-A09E-345F61193D7E}"/>
                </a:ext>
              </a:extLst>
            </p:cNvPr>
            <p:cNvPicPr/>
            <p:nvPr/>
          </p:nvPicPr>
          <p:blipFill>
            <a:blip r:embed="rId4" cstate="print"/>
            <a:stretch>
              <a:fillRect/>
            </a:stretch>
          </p:blipFill>
          <p:spPr>
            <a:xfrm>
              <a:off x="1970066" y="2083169"/>
              <a:ext cx="1998344" cy="1548360"/>
            </a:xfrm>
            <a:prstGeom prst="rect">
              <a:avLst/>
            </a:prstGeom>
          </p:spPr>
        </p:pic>
        <p:sp>
          <p:nvSpPr>
            <p:cNvPr id="9" name="object 10">
              <a:extLst>
                <a:ext uri="{FF2B5EF4-FFF2-40B4-BE49-F238E27FC236}">
                  <a16:creationId xmlns:a16="http://schemas.microsoft.com/office/drawing/2014/main" id="{7D6E6E7C-A642-4969-8D83-21AE22F0CD3E}"/>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dirty="0"/>
            </a:p>
          </p:txBody>
        </p:sp>
        <p:sp>
          <p:nvSpPr>
            <p:cNvPr id="10" name="object 11">
              <a:extLst>
                <a:ext uri="{FF2B5EF4-FFF2-40B4-BE49-F238E27FC236}">
                  <a16:creationId xmlns:a16="http://schemas.microsoft.com/office/drawing/2014/main" id="{3F7213F2-E845-4A32-A01B-B0C69E17A47B}"/>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dirty="0"/>
            </a:p>
          </p:txBody>
        </p:sp>
        <p:pic>
          <p:nvPicPr>
            <p:cNvPr id="11" name="object 12">
              <a:extLst>
                <a:ext uri="{FF2B5EF4-FFF2-40B4-BE49-F238E27FC236}">
                  <a16:creationId xmlns:a16="http://schemas.microsoft.com/office/drawing/2014/main" id="{E752D4D0-263E-4AFD-8E41-927CF42668F4}"/>
                </a:ext>
              </a:extLst>
            </p:cNvPr>
            <p:cNvPicPr/>
            <p:nvPr/>
          </p:nvPicPr>
          <p:blipFill>
            <a:blip r:embed="rId5" cstate="print"/>
            <a:stretch>
              <a:fillRect/>
            </a:stretch>
          </p:blipFill>
          <p:spPr>
            <a:xfrm>
              <a:off x="2912436" y="3706237"/>
              <a:ext cx="113836" cy="200659"/>
            </a:xfrm>
            <a:prstGeom prst="rect">
              <a:avLst/>
            </a:prstGeom>
          </p:spPr>
        </p:pic>
        <p:pic>
          <p:nvPicPr>
            <p:cNvPr id="12" name="object 13">
              <a:extLst>
                <a:ext uri="{FF2B5EF4-FFF2-40B4-BE49-F238E27FC236}">
                  <a16:creationId xmlns:a16="http://schemas.microsoft.com/office/drawing/2014/main" id="{A7040C81-243F-4207-9892-8901E018A7AD}"/>
                </a:ext>
              </a:extLst>
            </p:cNvPr>
            <p:cNvPicPr/>
            <p:nvPr/>
          </p:nvPicPr>
          <p:blipFill>
            <a:blip r:embed="rId6" cstate="print"/>
            <a:stretch>
              <a:fillRect/>
            </a:stretch>
          </p:blipFill>
          <p:spPr>
            <a:xfrm>
              <a:off x="2437237" y="3706237"/>
              <a:ext cx="113836" cy="200659"/>
            </a:xfrm>
            <a:prstGeom prst="rect">
              <a:avLst/>
            </a:prstGeom>
          </p:spPr>
        </p:pic>
        <p:pic>
          <p:nvPicPr>
            <p:cNvPr id="13" name="object 14">
              <a:extLst>
                <a:ext uri="{FF2B5EF4-FFF2-40B4-BE49-F238E27FC236}">
                  <a16:creationId xmlns:a16="http://schemas.microsoft.com/office/drawing/2014/main" id="{FABF25CC-7427-4009-BEC5-359B31863D5A}"/>
                </a:ext>
              </a:extLst>
            </p:cNvPr>
            <p:cNvPicPr/>
            <p:nvPr/>
          </p:nvPicPr>
          <p:blipFill>
            <a:blip r:embed="rId7" cstate="print"/>
            <a:stretch>
              <a:fillRect/>
            </a:stretch>
          </p:blipFill>
          <p:spPr>
            <a:xfrm>
              <a:off x="3388486" y="3706237"/>
              <a:ext cx="113836" cy="200659"/>
            </a:xfrm>
            <a:prstGeom prst="rect">
              <a:avLst/>
            </a:prstGeom>
          </p:spPr>
        </p:pic>
        <p:sp>
          <p:nvSpPr>
            <p:cNvPr id="14" name="object 15">
              <a:extLst>
                <a:ext uri="{FF2B5EF4-FFF2-40B4-BE49-F238E27FC236}">
                  <a16:creationId xmlns:a16="http://schemas.microsoft.com/office/drawing/2014/main" id="{B0F1C55F-CD88-4E2F-91B6-405FEA516326}"/>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dirty="0"/>
            </a:p>
          </p:txBody>
        </p:sp>
        <p:sp>
          <p:nvSpPr>
            <p:cNvPr id="15" name="object 16">
              <a:extLst>
                <a:ext uri="{FF2B5EF4-FFF2-40B4-BE49-F238E27FC236}">
                  <a16:creationId xmlns:a16="http://schemas.microsoft.com/office/drawing/2014/main" id="{B42B008E-7B54-413F-B04A-1CB9ACAB0A8B}"/>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dirty="0"/>
            </a:p>
          </p:txBody>
        </p:sp>
        <p:sp>
          <p:nvSpPr>
            <p:cNvPr id="16" name="object 17">
              <a:extLst>
                <a:ext uri="{FF2B5EF4-FFF2-40B4-BE49-F238E27FC236}">
                  <a16:creationId xmlns:a16="http://schemas.microsoft.com/office/drawing/2014/main" id="{51A1F6FE-61B8-49B7-A04B-17C865A3933B}"/>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dirty="0"/>
            </a:p>
          </p:txBody>
        </p:sp>
        <p:sp>
          <p:nvSpPr>
            <p:cNvPr id="17" name="object 18">
              <a:extLst>
                <a:ext uri="{FF2B5EF4-FFF2-40B4-BE49-F238E27FC236}">
                  <a16:creationId xmlns:a16="http://schemas.microsoft.com/office/drawing/2014/main" id="{ADE5B5CF-773B-482C-85BA-C40FA5A3AE7E}"/>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dirty="0"/>
            </a:p>
          </p:txBody>
        </p:sp>
        <p:sp>
          <p:nvSpPr>
            <p:cNvPr id="18" name="object 19">
              <a:extLst>
                <a:ext uri="{FF2B5EF4-FFF2-40B4-BE49-F238E27FC236}">
                  <a16:creationId xmlns:a16="http://schemas.microsoft.com/office/drawing/2014/main" id="{06A14D8D-D5E4-4B2F-B757-CC39E245B947}"/>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dirty="0"/>
            </a:p>
          </p:txBody>
        </p:sp>
        <p:sp>
          <p:nvSpPr>
            <p:cNvPr id="19" name="object 20">
              <a:extLst>
                <a:ext uri="{FF2B5EF4-FFF2-40B4-BE49-F238E27FC236}">
                  <a16:creationId xmlns:a16="http://schemas.microsoft.com/office/drawing/2014/main" id="{246EF31E-37ED-4E44-9271-E53EE7E3358C}"/>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dirty="0"/>
            </a:p>
          </p:txBody>
        </p:sp>
      </p:grpSp>
      <p:sp>
        <p:nvSpPr>
          <p:cNvPr id="5" name="Text Placeholder 4">
            <a:extLst>
              <a:ext uri="{FF2B5EF4-FFF2-40B4-BE49-F238E27FC236}">
                <a16:creationId xmlns:a16="http://schemas.microsoft.com/office/drawing/2014/main" id="{C6576456-652A-4285-A412-4BEB44DD0CFE}"/>
              </a:ext>
            </a:extLst>
          </p:cNvPr>
          <p:cNvSpPr>
            <a:spLocks noGrp="1"/>
          </p:cNvSpPr>
          <p:nvPr>
            <p:ph type="body" sz="quarter" idx="14"/>
          </p:nvPr>
        </p:nvSpPr>
        <p:spPr>
          <a:xfrm>
            <a:off x="838199" y="1883180"/>
            <a:ext cx="10515595" cy="3925950"/>
          </a:xfrm>
        </p:spPr>
        <p:txBody>
          <a:bodyPr>
            <a:normAutofit/>
          </a:bodyPr>
          <a:lstStyle/>
          <a:p>
            <a:r>
              <a:rPr lang="en-US" sz="3200" dirty="0"/>
              <a:t>Potential Guidance Change to §8389(e)(6)(A) compliance</a:t>
            </a:r>
          </a:p>
          <a:p>
            <a:pPr marL="1028700" lvl="1" indent="-342900"/>
            <a:r>
              <a:rPr lang="en-US" sz="2800" dirty="0">
                <a:effectLst/>
                <a:latin typeface="Calibri" panose="020F0502020204030204" pitchFamily="34" charset="0"/>
                <a:ea typeface="Calibri" panose="020F0502020204030204" pitchFamily="34" charset="0"/>
                <a:cs typeface="Times New Roman" panose="02020603050405020304" pitchFamily="18" charset="0"/>
              </a:rPr>
              <a:t>Require that executive compensation structure submissions </a:t>
            </a:r>
            <a:r>
              <a:rPr lang="en-US" sz="2800" dirty="0">
                <a:latin typeface="Calibri" panose="020F0502020204030204" pitchFamily="34" charset="0"/>
                <a:ea typeface="Calibri" panose="020F0502020204030204" pitchFamily="34" charset="0"/>
                <a:cs typeface="Times New Roman" panose="02020603050405020304" pitchFamily="18" charset="0"/>
              </a:rPr>
              <a:t>certify or </a:t>
            </a:r>
            <a:r>
              <a:rPr lang="en-US" sz="2800" dirty="0">
                <a:effectLst/>
                <a:latin typeface="Calibri" panose="020F0502020204030204" pitchFamily="34" charset="0"/>
                <a:ea typeface="Calibri" panose="020F0502020204030204" pitchFamily="34" charset="0"/>
                <a:cs typeface="Times New Roman" panose="02020603050405020304" pitchFamily="18" charset="0"/>
              </a:rPr>
              <a:t>explicitly state that the submitted executive compensation structure covers all executive officers, as defined in Public Utilities Code §451.5, in the description of their plans.</a:t>
            </a:r>
          </a:p>
        </p:txBody>
      </p:sp>
      <p:sp>
        <p:nvSpPr>
          <p:cNvPr id="3" name="Footer Placeholder 2">
            <a:extLst>
              <a:ext uri="{FF2B5EF4-FFF2-40B4-BE49-F238E27FC236}">
                <a16:creationId xmlns:a16="http://schemas.microsoft.com/office/drawing/2014/main" id="{EBF31DD2-EBBE-402C-8754-05D3908BC22F}"/>
              </a:ext>
            </a:extLst>
          </p:cNvPr>
          <p:cNvSpPr>
            <a:spLocks noGrp="1"/>
          </p:cNvSpPr>
          <p:nvPr>
            <p:ph type="ftr" sz="quarter" idx="12"/>
          </p:nvPr>
        </p:nvSpPr>
        <p:spPr/>
        <p:txBody>
          <a:bodyPr/>
          <a:lstStyle/>
          <a:p>
            <a:r>
              <a:rPr lang="en-US" dirty="0"/>
              <a:t>OFFICE OF ENERGY INFRASTUCTURE SAFETY</a:t>
            </a:r>
          </a:p>
        </p:txBody>
      </p:sp>
      <p:sp>
        <p:nvSpPr>
          <p:cNvPr id="2" name="Slide Number Placeholder 1">
            <a:extLst>
              <a:ext uri="{FF2B5EF4-FFF2-40B4-BE49-F238E27FC236}">
                <a16:creationId xmlns:a16="http://schemas.microsoft.com/office/drawing/2014/main" id="{4167D2FD-C4A0-44E5-B69A-BF0894966B26}"/>
              </a:ext>
            </a:extLst>
          </p:cNvPr>
          <p:cNvSpPr>
            <a:spLocks noGrp="1"/>
          </p:cNvSpPr>
          <p:nvPr>
            <p:ph type="sldNum" sz="quarter" idx="11"/>
          </p:nvPr>
        </p:nvSpPr>
        <p:spPr/>
        <p:txBody>
          <a:bodyPr/>
          <a:lstStyle/>
          <a:p>
            <a:fld id="{5492B78E-5BF9-0B46-B1B8-04BFF5711F33}" type="slidenum">
              <a:rPr lang="en-US" smtClean="0"/>
              <a:pPr/>
              <a:t>8</a:t>
            </a:fld>
            <a:endParaRPr lang="en-US" dirty="0"/>
          </a:p>
        </p:txBody>
      </p:sp>
    </p:spTree>
    <p:extLst>
      <p:ext uri="{BB962C8B-B14F-4D97-AF65-F5344CB8AC3E}">
        <p14:creationId xmlns:p14="http://schemas.microsoft.com/office/powerpoint/2010/main" val="16046912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78B66FB-9733-44E6-A0E0-42D246F04280}"/>
              </a:ext>
            </a:extLst>
          </p:cNvPr>
          <p:cNvSpPr>
            <a:spLocks noGrp="1"/>
          </p:cNvSpPr>
          <p:nvPr>
            <p:ph type="title" idx="4294967295"/>
          </p:nvPr>
        </p:nvSpPr>
        <p:spPr>
          <a:xfrm>
            <a:off x="838200" y="0"/>
            <a:ext cx="9015413"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1" i="0" u="none" strike="noStrike" kern="1200" cap="none" spc="0" normalizeH="0" baseline="0" noProof="0" dirty="0">
                <a:ln>
                  <a:noFill/>
                </a:ln>
                <a:solidFill>
                  <a:srgbClr val="FFFFFF"/>
                </a:solidFill>
                <a:effectLst/>
                <a:uLnTx/>
                <a:uFillTx/>
                <a:latin typeface="Calibri" panose="020F0502020204030204"/>
                <a:ea typeface="+mn-ea"/>
                <a:cs typeface="+mn-cs"/>
              </a:rPr>
              <a:t>§8389(e)(6)(A) POTENTIAL GUIDANCE CHANGES</a:t>
            </a:r>
            <a:endParaRPr kumimoji="0" lang="en-US" sz="2400" b="1" i="0" u="none" strike="noStrike" kern="1200" cap="none" spc="0" normalizeH="0" baseline="0" noProof="0" dirty="0">
              <a:ln>
                <a:noFill/>
              </a:ln>
              <a:solidFill>
                <a:schemeClr val="bg1"/>
              </a:solidFill>
              <a:effectLst/>
              <a:uLnTx/>
              <a:uFillTx/>
              <a:latin typeface="+mn-lt"/>
              <a:ea typeface="+mn-ea"/>
              <a:cs typeface="+mn-cs"/>
            </a:endParaRPr>
          </a:p>
        </p:txBody>
      </p:sp>
      <p:grpSp>
        <p:nvGrpSpPr>
          <p:cNvPr id="6" name="object 7" descr="Logo for Office of Energy Infrastructure Safety with picture of transmission tower and underground gas line">
            <a:extLst>
              <a:ext uri="{FF2B5EF4-FFF2-40B4-BE49-F238E27FC236}">
                <a16:creationId xmlns:a16="http://schemas.microsoft.com/office/drawing/2014/main" id="{3DA861BB-8788-4A49-B496-7740548937E5}"/>
              </a:ext>
            </a:extLst>
          </p:cNvPr>
          <p:cNvGrpSpPr/>
          <p:nvPr/>
        </p:nvGrpSpPr>
        <p:grpSpPr>
          <a:xfrm>
            <a:off x="9977506" y="143220"/>
            <a:ext cx="1740285" cy="1740285"/>
            <a:chOff x="1533778" y="1646885"/>
            <a:chExt cx="2871470" cy="2871470"/>
          </a:xfrm>
        </p:grpSpPr>
        <p:pic>
          <p:nvPicPr>
            <p:cNvPr id="7" name="object 8">
              <a:extLst>
                <a:ext uri="{FF2B5EF4-FFF2-40B4-BE49-F238E27FC236}">
                  <a16:creationId xmlns:a16="http://schemas.microsoft.com/office/drawing/2014/main" id="{759FE392-0523-46B1-BB45-802C262D3D31}"/>
                </a:ext>
              </a:extLst>
            </p:cNvPr>
            <p:cNvPicPr/>
            <p:nvPr/>
          </p:nvPicPr>
          <p:blipFill>
            <a:blip r:embed="rId3" cstate="print"/>
            <a:stretch>
              <a:fillRect/>
            </a:stretch>
          </p:blipFill>
          <p:spPr>
            <a:xfrm>
              <a:off x="1533778" y="1646885"/>
              <a:ext cx="2870923" cy="2870934"/>
            </a:xfrm>
            <a:prstGeom prst="rect">
              <a:avLst/>
            </a:prstGeom>
          </p:spPr>
        </p:pic>
        <p:pic>
          <p:nvPicPr>
            <p:cNvPr id="8" name="object 9">
              <a:extLst>
                <a:ext uri="{FF2B5EF4-FFF2-40B4-BE49-F238E27FC236}">
                  <a16:creationId xmlns:a16="http://schemas.microsoft.com/office/drawing/2014/main" id="{2E6CB478-8DB2-49B4-A09E-345F61193D7E}"/>
                </a:ext>
              </a:extLst>
            </p:cNvPr>
            <p:cNvPicPr/>
            <p:nvPr/>
          </p:nvPicPr>
          <p:blipFill>
            <a:blip r:embed="rId4" cstate="print"/>
            <a:stretch>
              <a:fillRect/>
            </a:stretch>
          </p:blipFill>
          <p:spPr>
            <a:xfrm>
              <a:off x="1970066" y="2083169"/>
              <a:ext cx="1998344" cy="1548360"/>
            </a:xfrm>
            <a:prstGeom prst="rect">
              <a:avLst/>
            </a:prstGeom>
          </p:spPr>
        </p:pic>
        <p:sp>
          <p:nvSpPr>
            <p:cNvPr id="9" name="object 10">
              <a:extLst>
                <a:ext uri="{FF2B5EF4-FFF2-40B4-BE49-F238E27FC236}">
                  <a16:creationId xmlns:a16="http://schemas.microsoft.com/office/drawing/2014/main" id="{7D6E6E7C-A642-4969-8D83-21AE22F0CD3E}"/>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dirty="0"/>
            </a:p>
          </p:txBody>
        </p:sp>
        <p:sp>
          <p:nvSpPr>
            <p:cNvPr id="10" name="object 11">
              <a:extLst>
                <a:ext uri="{FF2B5EF4-FFF2-40B4-BE49-F238E27FC236}">
                  <a16:creationId xmlns:a16="http://schemas.microsoft.com/office/drawing/2014/main" id="{3F7213F2-E845-4A32-A01B-B0C69E17A47B}"/>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dirty="0"/>
            </a:p>
          </p:txBody>
        </p:sp>
        <p:pic>
          <p:nvPicPr>
            <p:cNvPr id="11" name="object 12">
              <a:extLst>
                <a:ext uri="{FF2B5EF4-FFF2-40B4-BE49-F238E27FC236}">
                  <a16:creationId xmlns:a16="http://schemas.microsoft.com/office/drawing/2014/main" id="{E752D4D0-263E-4AFD-8E41-927CF42668F4}"/>
                </a:ext>
              </a:extLst>
            </p:cNvPr>
            <p:cNvPicPr/>
            <p:nvPr/>
          </p:nvPicPr>
          <p:blipFill>
            <a:blip r:embed="rId5" cstate="print"/>
            <a:stretch>
              <a:fillRect/>
            </a:stretch>
          </p:blipFill>
          <p:spPr>
            <a:xfrm>
              <a:off x="2912436" y="3706237"/>
              <a:ext cx="113836" cy="200659"/>
            </a:xfrm>
            <a:prstGeom prst="rect">
              <a:avLst/>
            </a:prstGeom>
          </p:spPr>
        </p:pic>
        <p:pic>
          <p:nvPicPr>
            <p:cNvPr id="12" name="object 13">
              <a:extLst>
                <a:ext uri="{FF2B5EF4-FFF2-40B4-BE49-F238E27FC236}">
                  <a16:creationId xmlns:a16="http://schemas.microsoft.com/office/drawing/2014/main" id="{A7040C81-243F-4207-9892-8901E018A7AD}"/>
                </a:ext>
              </a:extLst>
            </p:cNvPr>
            <p:cNvPicPr/>
            <p:nvPr/>
          </p:nvPicPr>
          <p:blipFill>
            <a:blip r:embed="rId6" cstate="print"/>
            <a:stretch>
              <a:fillRect/>
            </a:stretch>
          </p:blipFill>
          <p:spPr>
            <a:xfrm>
              <a:off x="2437237" y="3706237"/>
              <a:ext cx="113836" cy="200659"/>
            </a:xfrm>
            <a:prstGeom prst="rect">
              <a:avLst/>
            </a:prstGeom>
          </p:spPr>
        </p:pic>
        <p:pic>
          <p:nvPicPr>
            <p:cNvPr id="13" name="object 14">
              <a:extLst>
                <a:ext uri="{FF2B5EF4-FFF2-40B4-BE49-F238E27FC236}">
                  <a16:creationId xmlns:a16="http://schemas.microsoft.com/office/drawing/2014/main" id="{FABF25CC-7427-4009-BEC5-359B31863D5A}"/>
                </a:ext>
              </a:extLst>
            </p:cNvPr>
            <p:cNvPicPr/>
            <p:nvPr/>
          </p:nvPicPr>
          <p:blipFill>
            <a:blip r:embed="rId7" cstate="print"/>
            <a:stretch>
              <a:fillRect/>
            </a:stretch>
          </p:blipFill>
          <p:spPr>
            <a:xfrm>
              <a:off x="3388486" y="3706237"/>
              <a:ext cx="113836" cy="200659"/>
            </a:xfrm>
            <a:prstGeom prst="rect">
              <a:avLst/>
            </a:prstGeom>
          </p:spPr>
        </p:pic>
        <p:sp>
          <p:nvSpPr>
            <p:cNvPr id="14" name="object 15">
              <a:extLst>
                <a:ext uri="{FF2B5EF4-FFF2-40B4-BE49-F238E27FC236}">
                  <a16:creationId xmlns:a16="http://schemas.microsoft.com/office/drawing/2014/main" id="{B0F1C55F-CD88-4E2F-91B6-405FEA516326}"/>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dirty="0"/>
            </a:p>
          </p:txBody>
        </p:sp>
        <p:sp>
          <p:nvSpPr>
            <p:cNvPr id="15" name="object 16">
              <a:extLst>
                <a:ext uri="{FF2B5EF4-FFF2-40B4-BE49-F238E27FC236}">
                  <a16:creationId xmlns:a16="http://schemas.microsoft.com/office/drawing/2014/main" id="{B42B008E-7B54-413F-B04A-1CB9ACAB0A8B}"/>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dirty="0"/>
            </a:p>
          </p:txBody>
        </p:sp>
        <p:sp>
          <p:nvSpPr>
            <p:cNvPr id="16" name="object 17">
              <a:extLst>
                <a:ext uri="{FF2B5EF4-FFF2-40B4-BE49-F238E27FC236}">
                  <a16:creationId xmlns:a16="http://schemas.microsoft.com/office/drawing/2014/main" id="{51A1F6FE-61B8-49B7-A04B-17C865A3933B}"/>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dirty="0"/>
            </a:p>
          </p:txBody>
        </p:sp>
        <p:sp>
          <p:nvSpPr>
            <p:cNvPr id="17" name="object 18">
              <a:extLst>
                <a:ext uri="{FF2B5EF4-FFF2-40B4-BE49-F238E27FC236}">
                  <a16:creationId xmlns:a16="http://schemas.microsoft.com/office/drawing/2014/main" id="{ADE5B5CF-773B-482C-85BA-C40FA5A3AE7E}"/>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dirty="0"/>
            </a:p>
          </p:txBody>
        </p:sp>
        <p:sp>
          <p:nvSpPr>
            <p:cNvPr id="18" name="object 19">
              <a:extLst>
                <a:ext uri="{FF2B5EF4-FFF2-40B4-BE49-F238E27FC236}">
                  <a16:creationId xmlns:a16="http://schemas.microsoft.com/office/drawing/2014/main" id="{06A14D8D-D5E4-4B2F-B757-CC39E245B947}"/>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dirty="0"/>
            </a:p>
          </p:txBody>
        </p:sp>
        <p:sp>
          <p:nvSpPr>
            <p:cNvPr id="19" name="object 20">
              <a:extLst>
                <a:ext uri="{FF2B5EF4-FFF2-40B4-BE49-F238E27FC236}">
                  <a16:creationId xmlns:a16="http://schemas.microsoft.com/office/drawing/2014/main" id="{246EF31E-37ED-4E44-9271-E53EE7E3358C}"/>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dirty="0"/>
            </a:p>
          </p:txBody>
        </p:sp>
      </p:grpSp>
      <p:sp>
        <p:nvSpPr>
          <p:cNvPr id="5" name="Text Placeholder 4">
            <a:extLst>
              <a:ext uri="{FF2B5EF4-FFF2-40B4-BE49-F238E27FC236}">
                <a16:creationId xmlns:a16="http://schemas.microsoft.com/office/drawing/2014/main" id="{C6576456-652A-4285-A412-4BEB44DD0CFE}"/>
              </a:ext>
            </a:extLst>
          </p:cNvPr>
          <p:cNvSpPr>
            <a:spLocks noGrp="1"/>
          </p:cNvSpPr>
          <p:nvPr>
            <p:ph type="body" sz="quarter" idx="14"/>
          </p:nvPr>
        </p:nvSpPr>
        <p:spPr>
          <a:xfrm>
            <a:off x="838199" y="1858938"/>
            <a:ext cx="10515595" cy="3950191"/>
          </a:xfrm>
        </p:spPr>
        <p:txBody>
          <a:bodyPr>
            <a:normAutofit/>
          </a:bodyPr>
          <a:lstStyle/>
          <a:p>
            <a:r>
              <a:rPr lang="en-US" sz="3200" dirty="0"/>
              <a:t>Potential Guidance Changes to §8389(e)(6)(A) compliance</a:t>
            </a:r>
          </a:p>
          <a:p>
            <a:pPr marL="1028700" lvl="1" indent="-342900"/>
            <a:r>
              <a:rPr lang="en-US" sz="2800" dirty="0"/>
              <a:t>Require that executive compensation structure submissions include:</a:t>
            </a:r>
          </a:p>
          <a:p>
            <a:pPr marL="1485900" lvl="2" indent="-342900"/>
            <a:r>
              <a:rPr lang="en-US" sz="2800" dirty="0"/>
              <a:t>Which internal executive officer classifications or positions are subject to the submitted executive compensation structure.</a:t>
            </a:r>
          </a:p>
          <a:p>
            <a:pPr marL="1485900" lvl="2" indent="-342900"/>
            <a:r>
              <a:rPr lang="en-US" sz="2800" dirty="0"/>
              <a:t>Which internal executive officer classifications or positions are not included in the executive compensation structure and explain why they are not included in the structure. </a:t>
            </a:r>
          </a:p>
        </p:txBody>
      </p:sp>
      <p:sp>
        <p:nvSpPr>
          <p:cNvPr id="3" name="Footer Placeholder 2">
            <a:extLst>
              <a:ext uri="{FF2B5EF4-FFF2-40B4-BE49-F238E27FC236}">
                <a16:creationId xmlns:a16="http://schemas.microsoft.com/office/drawing/2014/main" id="{EBF31DD2-EBBE-402C-8754-05D3908BC22F}"/>
              </a:ext>
            </a:extLst>
          </p:cNvPr>
          <p:cNvSpPr>
            <a:spLocks noGrp="1"/>
          </p:cNvSpPr>
          <p:nvPr>
            <p:ph type="ftr" sz="quarter" idx="12"/>
          </p:nvPr>
        </p:nvSpPr>
        <p:spPr/>
        <p:txBody>
          <a:bodyPr/>
          <a:lstStyle/>
          <a:p>
            <a:r>
              <a:rPr lang="en-US" dirty="0"/>
              <a:t>OFFICE OF ENERGY INFRASTUCTURE SAFETY</a:t>
            </a:r>
          </a:p>
        </p:txBody>
      </p:sp>
      <p:sp>
        <p:nvSpPr>
          <p:cNvPr id="2" name="Slide Number Placeholder 1">
            <a:extLst>
              <a:ext uri="{FF2B5EF4-FFF2-40B4-BE49-F238E27FC236}">
                <a16:creationId xmlns:a16="http://schemas.microsoft.com/office/drawing/2014/main" id="{4167D2FD-C4A0-44E5-B69A-BF0894966B26}"/>
              </a:ext>
            </a:extLst>
          </p:cNvPr>
          <p:cNvSpPr>
            <a:spLocks noGrp="1"/>
          </p:cNvSpPr>
          <p:nvPr>
            <p:ph type="sldNum" sz="quarter" idx="11"/>
          </p:nvPr>
        </p:nvSpPr>
        <p:spPr/>
        <p:txBody>
          <a:bodyPr/>
          <a:lstStyle/>
          <a:p>
            <a:fld id="{5492B78E-5BF9-0B46-B1B8-04BFF5711F33}" type="slidenum">
              <a:rPr lang="en-US" smtClean="0"/>
              <a:pPr/>
              <a:t>9</a:t>
            </a:fld>
            <a:endParaRPr lang="en-US" dirty="0"/>
          </a:p>
        </p:txBody>
      </p:sp>
    </p:spTree>
    <p:extLst>
      <p:ext uri="{BB962C8B-B14F-4D97-AF65-F5344CB8AC3E}">
        <p14:creationId xmlns:p14="http://schemas.microsoft.com/office/powerpoint/2010/main" val="4043172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09E5B95-85C6-4929-BD1B-6C914612A751}"/>
              </a:ext>
            </a:extLst>
          </p:cNvPr>
          <p:cNvSpPr>
            <a:spLocks noGrp="1"/>
          </p:cNvSpPr>
          <p:nvPr>
            <p:ph type="title"/>
          </p:nvPr>
        </p:nvSpPr>
        <p:spPr>
          <a:xfrm>
            <a:off x="985849" y="1058238"/>
            <a:ext cx="4155780" cy="4140486"/>
          </a:xfrm>
        </p:spPr>
        <p:txBody>
          <a:bodyPr/>
          <a:lstStyle/>
          <a:p>
            <a:pPr marL="0" marR="0" lvl="0" indent="0" defTabSz="914400" rtl="0" eaLnBrk="1" fontAlgn="auto" latinLnBrk="0" hangingPunct="1">
              <a:lnSpc>
                <a:spcPct val="90000"/>
              </a:lnSpc>
              <a:spcBef>
                <a:spcPts val="1000"/>
              </a:spcBef>
              <a:spcAft>
                <a:spcPts val="0"/>
              </a:spcAft>
              <a:buClrTx/>
              <a:buSzTx/>
              <a:buFontTx/>
              <a:buNone/>
              <a:tabLst/>
              <a:defRPr/>
            </a:pPr>
            <a:br>
              <a:rPr lang="en-US" sz="2800" dirty="0">
                <a:solidFill>
                  <a:srgbClr val="FFFFFF"/>
                </a:solidFill>
                <a:latin typeface="Calibri" panose="020F0502020204030204"/>
                <a:ea typeface="+mn-ea"/>
                <a:cs typeface="+mn-cs"/>
              </a:rPr>
            </a:br>
            <a:br>
              <a:rPr kumimoji="0" lang="en-US" sz="2800" b="1" i="0" u="none" strike="noStrike" kern="1200" cap="none" spc="0" normalizeH="0" baseline="0" noProof="0" dirty="0">
                <a:ln>
                  <a:noFill/>
                </a:ln>
                <a:solidFill>
                  <a:srgbClr val="FFFFFF"/>
                </a:solidFill>
                <a:effectLst/>
                <a:uLnTx/>
                <a:uFillTx/>
                <a:latin typeface="Calibri" panose="020F0502020204030204"/>
                <a:ea typeface="+mn-ea"/>
                <a:cs typeface="+mn-cs"/>
              </a:rPr>
            </a:br>
            <a:r>
              <a:rPr kumimoji="0" lang="en-US" sz="4000" b="1" i="0" u="none" strike="noStrike" kern="1200" cap="none" spc="0" normalizeH="0" baseline="0" noProof="0" dirty="0">
                <a:ln>
                  <a:noFill/>
                </a:ln>
                <a:solidFill>
                  <a:srgbClr val="FFFFFF"/>
                </a:solidFill>
                <a:effectLst/>
                <a:uLnTx/>
                <a:uFillTx/>
                <a:latin typeface="Calibri" panose="020F0502020204030204"/>
                <a:ea typeface="+mn-ea"/>
                <a:cs typeface="+mn-cs"/>
              </a:rPr>
              <a:t>What qualifies </a:t>
            </a:r>
            <a:br>
              <a:rPr kumimoji="0" lang="en-US" sz="4000" b="1" i="0" u="none" strike="noStrike" kern="1200" cap="none" spc="0" normalizeH="0" baseline="0" noProof="0" dirty="0">
                <a:ln>
                  <a:noFill/>
                </a:ln>
                <a:solidFill>
                  <a:srgbClr val="FFFFFF"/>
                </a:solidFill>
                <a:effectLst/>
                <a:uLnTx/>
                <a:uFillTx/>
                <a:latin typeface="Calibri" panose="020F0502020204030204"/>
                <a:ea typeface="+mn-ea"/>
                <a:cs typeface="+mn-cs"/>
              </a:rPr>
            </a:br>
            <a:r>
              <a:rPr lang="en-US" sz="4000" dirty="0">
                <a:solidFill>
                  <a:srgbClr val="FFFFFF"/>
                </a:solidFill>
                <a:latin typeface="Calibri" panose="020F0502020204030204"/>
                <a:ea typeface="+mn-ea"/>
                <a:cs typeface="+mn-cs"/>
              </a:rPr>
              <a:t>as a </a:t>
            </a:r>
            <a:r>
              <a:rPr kumimoji="0" lang="en-US" sz="4000" b="1" i="0" u="none" strike="noStrike" kern="1200" cap="none" spc="0" normalizeH="0" baseline="0" noProof="0" dirty="0">
                <a:ln>
                  <a:noFill/>
                </a:ln>
                <a:solidFill>
                  <a:srgbClr val="FFFFFF"/>
                </a:solidFill>
                <a:effectLst/>
                <a:uLnTx/>
                <a:uFillTx/>
                <a:latin typeface="Calibri" panose="020F0502020204030204"/>
                <a:ea typeface="+mn-ea"/>
                <a:cs typeface="+mn-cs"/>
              </a:rPr>
              <a:t>“primary portion” and performance-based pay</a:t>
            </a:r>
          </a:p>
        </p:txBody>
      </p:sp>
      <p:sp>
        <p:nvSpPr>
          <p:cNvPr id="3" name="Footer Placeholder 2">
            <a:extLst>
              <a:ext uri="{FF2B5EF4-FFF2-40B4-BE49-F238E27FC236}">
                <a16:creationId xmlns:a16="http://schemas.microsoft.com/office/drawing/2014/main" id="{61F21372-AA4A-4F68-8E5B-AFA7121B5E90}"/>
              </a:ext>
            </a:extLst>
          </p:cNvPr>
          <p:cNvSpPr>
            <a:spLocks noGrp="1"/>
          </p:cNvSpPr>
          <p:nvPr>
            <p:ph type="ftr" sz="quarter" idx="11"/>
          </p:nvPr>
        </p:nvSpPr>
        <p:spPr/>
        <p:txBody>
          <a:bodyPr/>
          <a:lstStyle/>
          <a:p>
            <a:r>
              <a:rPr lang="en-US"/>
              <a:t>OFFICE OF ENERGY INFRASTUCTURE SAFETY</a:t>
            </a:r>
          </a:p>
        </p:txBody>
      </p:sp>
      <p:sp>
        <p:nvSpPr>
          <p:cNvPr id="4" name="Slide Number Placeholder 3">
            <a:extLst>
              <a:ext uri="{FF2B5EF4-FFF2-40B4-BE49-F238E27FC236}">
                <a16:creationId xmlns:a16="http://schemas.microsoft.com/office/drawing/2014/main" id="{8CC2FE06-78BF-4DE7-9B23-F6329C5B8FBE}"/>
              </a:ext>
            </a:extLst>
          </p:cNvPr>
          <p:cNvSpPr>
            <a:spLocks noGrp="1"/>
          </p:cNvSpPr>
          <p:nvPr>
            <p:ph type="sldNum" sz="quarter" idx="12"/>
          </p:nvPr>
        </p:nvSpPr>
        <p:spPr/>
        <p:txBody>
          <a:bodyPr/>
          <a:lstStyle/>
          <a:p>
            <a:fld id="{5492B78E-5BF9-0B46-B1B8-04BFF5711F33}" type="slidenum">
              <a:rPr lang="en-US" smtClean="0"/>
              <a:t>10</a:t>
            </a:fld>
            <a:endParaRPr lang="en-US"/>
          </a:p>
        </p:txBody>
      </p:sp>
    </p:spTree>
    <p:extLst>
      <p:ext uri="{BB962C8B-B14F-4D97-AF65-F5344CB8AC3E}">
        <p14:creationId xmlns:p14="http://schemas.microsoft.com/office/powerpoint/2010/main" val="2474375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7FD576C-88FB-5D47-9887-B53C206A13FB}"/>
              </a:ext>
            </a:extLst>
          </p:cNvPr>
          <p:cNvSpPr>
            <a:spLocks noGrp="1"/>
          </p:cNvSpPr>
          <p:nvPr>
            <p:ph type="title" idx="4294967295"/>
          </p:nvPr>
        </p:nvSpPr>
        <p:spPr>
          <a:xfrm>
            <a:off x="838200" y="0"/>
            <a:ext cx="9015413"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1" i="0" u="none" strike="noStrike" kern="1200" cap="none" spc="0" normalizeH="0" baseline="0" noProof="0" dirty="0">
                <a:ln>
                  <a:noFill/>
                </a:ln>
                <a:solidFill>
                  <a:srgbClr val="FFFFFF"/>
                </a:solidFill>
                <a:effectLst/>
                <a:uLnTx/>
                <a:uFillTx/>
                <a:latin typeface="Calibri" panose="020F0502020204030204"/>
                <a:ea typeface="+mn-ea"/>
                <a:cs typeface="+mn-cs"/>
              </a:rPr>
              <a:t>PUBLIC UTILITY CODE §8389(e)(6)(A)(</a:t>
            </a:r>
            <a:r>
              <a:rPr kumimoji="0" lang="en-US" sz="3200" b="1" i="0" u="none" strike="noStrike" kern="1200" cap="none" spc="0" normalizeH="0" baseline="0" noProof="0" dirty="0" err="1">
                <a:ln>
                  <a:noFill/>
                </a:ln>
                <a:solidFill>
                  <a:srgbClr val="FFFFFF"/>
                </a:solidFill>
                <a:effectLst/>
                <a:uLnTx/>
                <a:uFillTx/>
                <a:latin typeface="Calibri" panose="020F0502020204030204"/>
                <a:ea typeface="+mn-ea"/>
                <a:cs typeface="+mn-cs"/>
              </a:rPr>
              <a:t>i</a:t>
            </a:r>
            <a:r>
              <a:rPr kumimoji="0" lang="en-US" sz="3200" b="1" i="0" u="none" strike="noStrike" kern="1200" cap="none" spc="0" normalizeH="0" baseline="0" noProof="0" dirty="0">
                <a:ln>
                  <a:noFill/>
                </a:ln>
                <a:solidFill>
                  <a:srgbClr val="FFFFFF"/>
                </a:solidFill>
                <a:effectLst/>
                <a:uLnTx/>
                <a:uFillTx/>
                <a:latin typeface="Calibri" panose="020F0502020204030204"/>
                <a:ea typeface="+mn-ea"/>
                <a:cs typeface="+mn-cs"/>
              </a:rPr>
              <a:t>)(I) and (II)</a:t>
            </a:r>
          </a:p>
        </p:txBody>
      </p:sp>
      <p:grpSp>
        <p:nvGrpSpPr>
          <p:cNvPr id="6" name="object 7" descr="Logo for Office of Energy Infrastructure Safety with picture of transmission tower and underground gas line">
            <a:extLst>
              <a:ext uri="{FF2B5EF4-FFF2-40B4-BE49-F238E27FC236}">
                <a16:creationId xmlns:a16="http://schemas.microsoft.com/office/drawing/2014/main" id="{28EB4765-55E9-4BF6-B837-66E7DFB4FC63}"/>
              </a:ext>
            </a:extLst>
          </p:cNvPr>
          <p:cNvGrpSpPr/>
          <p:nvPr/>
        </p:nvGrpSpPr>
        <p:grpSpPr>
          <a:xfrm>
            <a:off x="9853852" y="92627"/>
            <a:ext cx="1740285" cy="1740285"/>
            <a:chOff x="1533778" y="1646885"/>
            <a:chExt cx="2871470" cy="2871470"/>
          </a:xfrm>
        </p:grpSpPr>
        <p:pic>
          <p:nvPicPr>
            <p:cNvPr id="7" name="object 8">
              <a:extLst>
                <a:ext uri="{FF2B5EF4-FFF2-40B4-BE49-F238E27FC236}">
                  <a16:creationId xmlns:a16="http://schemas.microsoft.com/office/drawing/2014/main" id="{35F9E354-93FD-4D9F-9B30-6B2EDE0C9F1E}"/>
                </a:ext>
              </a:extLst>
            </p:cNvPr>
            <p:cNvPicPr/>
            <p:nvPr/>
          </p:nvPicPr>
          <p:blipFill>
            <a:blip r:embed="rId3" cstate="print"/>
            <a:stretch>
              <a:fillRect/>
            </a:stretch>
          </p:blipFill>
          <p:spPr>
            <a:xfrm>
              <a:off x="1533778" y="1646885"/>
              <a:ext cx="2870923" cy="2870934"/>
            </a:xfrm>
            <a:prstGeom prst="rect">
              <a:avLst/>
            </a:prstGeom>
          </p:spPr>
        </p:pic>
        <p:pic>
          <p:nvPicPr>
            <p:cNvPr id="8" name="object 9">
              <a:extLst>
                <a:ext uri="{FF2B5EF4-FFF2-40B4-BE49-F238E27FC236}">
                  <a16:creationId xmlns:a16="http://schemas.microsoft.com/office/drawing/2014/main" id="{680C1597-E073-4366-837E-7FE7B719EB72}"/>
                </a:ext>
              </a:extLst>
            </p:cNvPr>
            <p:cNvPicPr/>
            <p:nvPr/>
          </p:nvPicPr>
          <p:blipFill>
            <a:blip r:embed="rId4" cstate="print"/>
            <a:stretch>
              <a:fillRect/>
            </a:stretch>
          </p:blipFill>
          <p:spPr>
            <a:xfrm>
              <a:off x="1970066" y="2083169"/>
              <a:ext cx="1998344" cy="1548360"/>
            </a:xfrm>
            <a:prstGeom prst="rect">
              <a:avLst/>
            </a:prstGeom>
          </p:spPr>
        </p:pic>
        <p:sp>
          <p:nvSpPr>
            <p:cNvPr id="9" name="object 10">
              <a:extLst>
                <a:ext uri="{FF2B5EF4-FFF2-40B4-BE49-F238E27FC236}">
                  <a16:creationId xmlns:a16="http://schemas.microsoft.com/office/drawing/2014/main" id="{6E15CB3C-7592-4748-ABFA-89C80E4F0EF9}"/>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a:p>
          </p:txBody>
        </p:sp>
        <p:sp>
          <p:nvSpPr>
            <p:cNvPr id="10" name="object 11">
              <a:extLst>
                <a:ext uri="{FF2B5EF4-FFF2-40B4-BE49-F238E27FC236}">
                  <a16:creationId xmlns:a16="http://schemas.microsoft.com/office/drawing/2014/main" id="{6423E48C-8EDE-4B5F-BD3F-09B30CE5128E}"/>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a:p>
          </p:txBody>
        </p:sp>
        <p:pic>
          <p:nvPicPr>
            <p:cNvPr id="11" name="object 12">
              <a:extLst>
                <a:ext uri="{FF2B5EF4-FFF2-40B4-BE49-F238E27FC236}">
                  <a16:creationId xmlns:a16="http://schemas.microsoft.com/office/drawing/2014/main" id="{1A5BEC0C-E563-4005-B97E-F2209D6A554C}"/>
                </a:ext>
              </a:extLst>
            </p:cNvPr>
            <p:cNvPicPr/>
            <p:nvPr/>
          </p:nvPicPr>
          <p:blipFill>
            <a:blip r:embed="rId5" cstate="print"/>
            <a:stretch>
              <a:fillRect/>
            </a:stretch>
          </p:blipFill>
          <p:spPr>
            <a:xfrm>
              <a:off x="2912436" y="3706237"/>
              <a:ext cx="113836" cy="200659"/>
            </a:xfrm>
            <a:prstGeom prst="rect">
              <a:avLst/>
            </a:prstGeom>
          </p:spPr>
        </p:pic>
        <p:pic>
          <p:nvPicPr>
            <p:cNvPr id="12" name="object 13">
              <a:extLst>
                <a:ext uri="{FF2B5EF4-FFF2-40B4-BE49-F238E27FC236}">
                  <a16:creationId xmlns:a16="http://schemas.microsoft.com/office/drawing/2014/main" id="{B8E54BD1-09E4-47D3-8D35-9471641D8841}"/>
                </a:ext>
              </a:extLst>
            </p:cNvPr>
            <p:cNvPicPr/>
            <p:nvPr/>
          </p:nvPicPr>
          <p:blipFill>
            <a:blip r:embed="rId6" cstate="print"/>
            <a:stretch>
              <a:fillRect/>
            </a:stretch>
          </p:blipFill>
          <p:spPr>
            <a:xfrm>
              <a:off x="2437237" y="3706237"/>
              <a:ext cx="113836" cy="200659"/>
            </a:xfrm>
            <a:prstGeom prst="rect">
              <a:avLst/>
            </a:prstGeom>
          </p:spPr>
        </p:pic>
        <p:pic>
          <p:nvPicPr>
            <p:cNvPr id="13" name="object 14">
              <a:extLst>
                <a:ext uri="{FF2B5EF4-FFF2-40B4-BE49-F238E27FC236}">
                  <a16:creationId xmlns:a16="http://schemas.microsoft.com/office/drawing/2014/main" id="{15440370-956B-4CDB-AEC8-1F2AE7F82A0E}"/>
                </a:ext>
              </a:extLst>
            </p:cNvPr>
            <p:cNvPicPr/>
            <p:nvPr/>
          </p:nvPicPr>
          <p:blipFill>
            <a:blip r:embed="rId7" cstate="print"/>
            <a:stretch>
              <a:fillRect/>
            </a:stretch>
          </p:blipFill>
          <p:spPr>
            <a:xfrm>
              <a:off x="3388486" y="3706237"/>
              <a:ext cx="113836" cy="200659"/>
            </a:xfrm>
            <a:prstGeom prst="rect">
              <a:avLst/>
            </a:prstGeom>
          </p:spPr>
        </p:pic>
        <p:sp>
          <p:nvSpPr>
            <p:cNvPr id="14" name="object 15">
              <a:extLst>
                <a:ext uri="{FF2B5EF4-FFF2-40B4-BE49-F238E27FC236}">
                  <a16:creationId xmlns:a16="http://schemas.microsoft.com/office/drawing/2014/main" id="{6D9C16F1-CFE4-47CB-938F-859BD32E2B41}"/>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a:p>
          </p:txBody>
        </p:sp>
        <p:sp>
          <p:nvSpPr>
            <p:cNvPr id="15" name="object 16">
              <a:extLst>
                <a:ext uri="{FF2B5EF4-FFF2-40B4-BE49-F238E27FC236}">
                  <a16:creationId xmlns:a16="http://schemas.microsoft.com/office/drawing/2014/main" id="{573DF6D5-FED0-4E4B-B64B-DDB0E400D053}"/>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a:p>
          </p:txBody>
        </p:sp>
        <p:sp>
          <p:nvSpPr>
            <p:cNvPr id="16" name="object 17">
              <a:extLst>
                <a:ext uri="{FF2B5EF4-FFF2-40B4-BE49-F238E27FC236}">
                  <a16:creationId xmlns:a16="http://schemas.microsoft.com/office/drawing/2014/main" id="{80CBD597-3C93-472A-83AB-E6C7DC229220}"/>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a:p>
          </p:txBody>
        </p:sp>
        <p:sp>
          <p:nvSpPr>
            <p:cNvPr id="17" name="object 18">
              <a:extLst>
                <a:ext uri="{FF2B5EF4-FFF2-40B4-BE49-F238E27FC236}">
                  <a16:creationId xmlns:a16="http://schemas.microsoft.com/office/drawing/2014/main" id="{4647AD67-E373-4310-80BF-645A916D7EE4}"/>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a:p>
          </p:txBody>
        </p:sp>
        <p:sp>
          <p:nvSpPr>
            <p:cNvPr id="18" name="object 19">
              <a:extLst>
                <a:ext uri="{FF2B5EF4-FFF2-40B4-BE49-F238E27FC236}">
                  <a16:creationId xmlns:a16="http://schemas.microsoft.com/office/drawing/2014/main" id="{36EE4990-8126-4238-A6F1-F8F404E5335D}"/>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a:p>
          </p:txBody>
        </p:sp>
        <p:sp>
          <p:nvSpPr>
            <p:cNvPr id="19" name="object 20">
              <a:extLst>
                <a:ext uri="{FF2B5EF4-FFF2-40B4-BE49-F238E27FC236}">
                  <a16:creationId xmlns:a16="http://schemas.microsoft.com/office/drawing/2014/main" id="{0386450E-026C-47FE-8808-11A8579EAA2E}"/>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a:p>
          </p:txBody>
        </p:sp>
      </p:grpSp>
      <p:sp>
        <p:nvSpPr>
          <p:cNvPr id="3" name="Footer Placeholder 2">
            <a:extLst>
              <a:ext uri="{FF2B5EF4-FFF2-40B4-BE49-F238E27FC236}">
                <a16:creationId xmlns:a16="http://schemas.microsoft.com/office/drawing/2014/main" id="{22C2D5B7-E9A8-FF40-A141-34053500A058}"/>
              </a:ext>
            </a:extLst>
          </p:cNvPr>
          <p:cNvSpPr>
            <a:spLocks noGrp="1"/>
          </p:cNvSpPr>
          <p:nvPr>
            <p:ph type="ftr" sz="quarter" idx="12"/>
          </p:nvPr>
        </p:nvSpPr>
        <p:spPr/>
        <p:txBody>
          <a:bodyPr/>
          <a:lstStyle/>
          <a:p>
            <a:r>
              <a:rPr lang="en-US" dirty="0"/>
              <a:t>OFFICE OF ENERGY INFRASTUCTURE SAFETY</a:t>
            </a:r>
          </a:p>
        </p:txBody>
      </p:sp>
      <p:sp>
        <p:nvSpPr>
          <p:cNvPr id="2" name="Slide Number Placeholder 1">
            <a:extLst>
              <a:ext uri="{FF2B5EF4-FFF2-40B4-BE49-F238E27FC236}">
                <a16:creationId xmlns:a16="http://schemas.microsoft.com/office/drawing/2014/main" id="{80B4E2E7-E12E-BF48-9346-629CF6B30443}"/>
              </a:ext>
            </a:extLst>
          </p:cNvPr>
          <p:cNvSpPr>
            <a:spLocks noGrp="1"/>
          </p:cNvSpPr>
          <p:nvPr>
            <p:ph type="sldNum" sz="quarter" idx="11"/>
          </p:nvPr>
        </p:nvSpPr>
        <p:spPr/>
        <p:txBody>
          <a:bodyPr/>
          <a:lstStyle/>
          <a:p>
            <a:fld id="{5492B78E-5BF9-0B46-B1B8-04BFF5711F33}" type="slidenum">
              <a:rPr lang="en-US" smtClean="0"/>
              <a:pPr/>
              <a:t>11</a:t>
            </a:fld>
            <a:endParaRPr lang="en-US" dirty="0"/>
          </a:p>
        </p:txBody>
      </p:sp>
      <p:sp>
        <p:nvSpPr>
          <p:cNvPr id="21" name="Text Placeholder 20">
            <a:extLst>
              <a:ext uri="{FF2B5EF4-FFF2-40B4-BE49-F238E27FC236}">
                <a16:creationId xmlns:a16="http://schemas.microsoft.com/office/drawing/2014/main" id="{9AEC981A-6412-4633-897E-ADE21ED8B6A3}"/>
              </a:ext>
            </a:extLst>
          </p:cNvPr>
          <p:cNvSpPr>
            <a:spLocks noGrp="1"/>
          </p:cNvSpPr>
          <p:nvPr>
            <p:ph type="body" sz="quarter" idx="14"/>
          </p:nvPr>
        </p:nvSpPr>
        <p:spPr/>
        <p:txBody>
          <a:bodyPr>
            <a:normAutofit/>
          </a:bodyPr>
          <a:lstStyle/>
          <a:p>
            <a:r>
              <a:rPr lang="en-US" sz="2800" dirty="0">
                <a:effectLst/>
                <a:latin typeface="Calibri" panose="020F0502020204030204" pitchFamily="34" charset="0"/>
                <a:ea typeface="Calibri" panose="020F0502020204030204" pitchFamily="34" charset="0"/>
                <a:cs typeface="Times New Roman" panose="02020603050405020304" pitchFamily="18" charset="0"/>
              </a:rPr>
              <a:t>§8389(e)(6)(A)(</a:t>
            </a:r>
            <a:r>
              <a:rPr lang="en-US" sz="2800" dirty="0" err="1">
                <a:effectLst/>
                <a:latin typeface="Calibri" panose="020F0502020204030204" pitchFamily="34" charset="0"/>
                <a:ea typeface="Calibri" panose="020F0502020204030204" pitchFamily="34" charset="0"/>
                <a:cs typeface="Times New Roman" panose="02020603050405020304" pitchFamily="18" charset="0"/>
              </a:rPr>
              <a:t>i</a:t>
            </a:r>
            <a:r>
              <a:rPr lang="en-US" sz="2800" dirty="0">
                <a:effectLst/>
                <a:latin typeface="Calibri" panose="020F0502020204030204" pitchFamily="34" charset="0"/>
                <a:ea typeface="Calibri" panose="020F0502020204030204" pitchFamily="34" charset="0"/>
                <a:cs typeface="Times New Roman" panose="02020603050405020304" pitchFamily="18" charset="0"/>
              </a:rPr>
              <a:t>)(I) Strict limits on guaranteed cash compensation, with </a:t>
            </a:r>
            <a:r>
              <a:rPr lang="en-US" sz="2800" b="1" dirty="0">
                <a:effectLst/>
                <a:latin typeface="Calibri" panose="020F0502020204030204" pitchFamily="34" charset="0"/>
                <a:ea typeface="Calibri" panose="020F0502020204030204" pitchFamily="34" charset="0"/>
                <a:cs typeface="Times New Roman" panose="02020603050405020304" pitchFamily="18" charset="0"/>
              </a:rPr>
              <a:t>the primary portion of the executive officers’ compensation based on achievement of objective performance metrics.</a:t>
            </a:r>
          </a:p>
          <a:p>
            <a:endParaRPr lang="en-US" sz="2800" dirty="0"/>
          </a:p>
          <a:p>
            <a:endParaRPr lang="en-US" sz="2800" dirty="0"/>
          </a:p>
          <a:p>
            <a:r>
              <a:rPr lang="en-US" sz="2800" dirty="0"/>
              <a:t>§8389(e)(6)(A)(</a:t>
            </a:r>
            <a:r>
              <a:rPr lang="en-US" sz="2800" dirty="0" err="1"/>
              <a:t>i</a:t>
            </a:r>
            <a:r>
              <a:rPr lang="en-US" sz="2800" dirty="0"/>
              <a:t>)(II) </a:t>
            </a:r>
            <a:r>
              <a:rPr lang="en-US" sz="2800" b="1" dirty="0"/>
              <a:t>No guaranteed monetary incentives </a:t>
            </a:r>
            <a:r>
              <a:rPr lang="en-US" sz="2800" dirty="0"/>
              <a:t>in the compensation structure. </a:t>
            </a:r>
          </a:p>
        </p:txBody>
      </p:sp>
    </p:spTree>
    <p:extLst>
      <p:ext uri="{BB962C8B-B14F-4D97-AF65-F5344CB8AC3E}">
        <p14:creationId xmlns:p14="http://schemas.microsoft.com/office/powerpoint/2010/main" val="1591837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78B66FB-9733-44E6-A0E0-42D246F04280}"/>
              </a:ext>
            </a:extLst>
          </p:cNvPr>
          <p:cNvSpPr>
            <a:spLocks noGrp="1"/>
          </p:cNvSpPr>
          <p:nvPr>
            <p:ph type="title" idx="4294967295"/>
          </p:nvPr>
        </p:nvSpPr>
        <p:spPr>
          <a:xfrm>
            <a:off x="838200" y="0"/>
            <a:ext cx="9015413"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1" i="0" u="none" strike="noStrike" kern="1200" cap="none" spc="0" normalizeH="0" baseline="0" noProof="0" dirty="0">
                <a:ln>
                  <a:noFill/>
                </a:ln>
                <a:solidFill>
                  <a:schemeClr val="bg1"/>
                </a:solidFill>
                <a:effectLst/>
                <a:uLnTx/>
                <a:uFillTx/>
                <a:latin typeface="+mn-lt"/>
                <a:ea typeface="+mn-ea"/>
                <a:cs typeface="+mn-cs"/>
              </a:rPr>
              <a:t>§8389(e)(6)(A)(</a:t>
            </a:r>
            <a:r>
              <a:rPr kumimoji="0" lang="en-US" sz="3200" b="1" i="0" u="none" strike="noStrike" kern="1200" cap="none" spc="0" normalizeH="0" baseline="0" noProof="0" dirty="0" err="1">
                <a:ln>
                  <a:noFill/>
                </a:ln>
                <a:solidFill>
                  <a:schemeClr val="bg1"/>
                </a:solidFill>
                <a:effectLst/>
                <a:uLnTx/>
                <a:uFillTx/>
                <a:latin typeface="+mn-lt"/>
                <a:ea typeface="+mn-ea"/>
                <a:cs typeface="+mn-cs"/>
              </a:rPr>
              <a:t>i</a:t>
            </a:r>
            <a:r>
              <a:rPr kumimoji="0" lang="en-US" sz="3200" b="1" i="0" u="none" strike="noStrike" kern="1200" cap="none" spc="0" normalizeH="0" baseline="0" noProof="0" dirty="0">
                <a:ln>
                  <a:noFill/>
                </a:ln>
                <a:solidFill>
                  <a:schemeClr val="bg1"/>
                </a:solidFill>
                <a:effectLst/>
                <a:uLnTx/>
                <a:uFillTx/>
                <a:latin typeface="+mn-lt"/>
                <a:ea typeface="+mn-ea"/>
                <a:cs typeface="+mn-cs"/>
              </a:rPr>
              <a:t>)(I) POTENTIAL GUIDANCE CHANGES</a:t>
            </a:r>
          </a:p>
        </p:txBody>
      </p:sp>
      <p:grpSp>
        <p:nvGrpSpPr>
          <p:cNvPr id="6" name="object 7" descr="Logo for Office of Energy Infrastructure Safety with picture of transmission tower and underground gas line">
            <a:extLst>
              <a:ext uri="{FF2B5EF4-FFF2-40B4-BE49-F238E27FC236}">
                <a16:creationId xmlns:a16="http://schemas.microsoft.com/office/drawing/2014/main" id="{3DA861BB-8788-4A49-B496-7740548937E5}"/>
              </a:ext>
            </a:extLst>
          </p:cNvPr>
          <p:cNvGrpSpPr/>
          <p:nvPr/>
        </p:nvGrpSpPr>
        <p:grpSpPr>
          <a:xfrm>
            <a:off x="9977506" y="143220"/>
            <a:ext cx="1740285" cy="1740285"/>
            <a:chOff x="1533778" y="1646885"/>
            <a:chExt cx="2871470" cy="2871470"/>
          </a:xfrm>
        </p:grpSpPr>
        <p:pic>
          <p:nvPicPr>
            <p:cNvPr id="7" name="object 8">
              <a:extLst>
                <a:ext uri="{FF2B5EF4-FFF2-40B4-BE49-F238E27FC236}">
                  <a16:creationId xmlns:a16="http://schemas.microsoft.com/office/drawing/2014/main" id="{759FE392-0523-46B1-BB45-802C262D3D31}"/>
                </a:ext>
              </a:extLst>
            </p:cNvPr>
            <p:cNvPicPr/>
            <p:nvPr/>
          </p:nvPicPr>
          <p:blipFill>
            <a:blip r:embed="rId3" cstate="print"/>
            <a:stretch>
              <a:fillRect/>
            </a:stretch>
          </p:blipFill>
          <p:spPr>
            <a:xfrm>
              <a:off x="1533778" y="1646885"/>
              <a:ext cx="2870923" cy="2870934"/>
            </a:xfrm>
            <a:prstGeom prst="rect">
              <a:avLst/>
            </a:prstGeom>
          </p:spPr>
        </p:pic>
        <p:pic>
          <p:nvPicPr>
            <p:cNvPr id="8" name="object 9">
              <a:extLst>
                <a:ext uri="{FF2B5EF4-FFF2-40B4-BE49-F238E27FC236}">
                  <a16:creationId xmlns:a16="http://schemas.microsoft.com/office/drawing/2014/main" id="{2E6CB478-8DB2-49B4-A09E-345F61193D7E}"/>
                </a:ext>
              </a:extLst>
            </p:cNvPr>
            <p:cNvPicPr/>
            <p:nvPr/>
          </p:nvPicPr>
          <p:blipFill>
            <a:blip r:embed="rId4" cstate="print"/>
            <a:stretch>
              <a:fillRect/>
            </a:stretch>
          </p:blipFill>
          <p:spPr>
            <a:xfrm>
              <a:off x="1970066" y="2083169"/>
              <a:ext cx="1998344" cy="1548360"/>
            </a:xfrm>
            <a:prstGeom prst="rect">
              <a:avLst/>
            </a:prstGeom>
          </p:spPr>
        </p:pic>
        <p:sp>
          <p:nvSpPr>
            <p:cNvPr id="9" name="object 10">
              <a:extLst>
                <a:ext uri="{FF2B5EF4-FFF2-40B4-BE49-F238E27FC236}">
                  <a16:creationId xmlns:a16="http://schemas.microsoft.com/office/drawing/2014/main" id="{7D6E6E7C-A642-4969-8D83-21AE22F0CD3E}"/>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a:p>
          </p:txBody>
        </p:sp>
        <p:sp>
          <p:nvSpPr>
            <p:cNvPr id="10" name="object 11">
              <a:extLst>
                <a:ext uri="{FF2B5EF4-FFF2-40B4-BE49-F238E27FC236}">
                  <a16:creationId xmlns:a16="http://schemas.microsoft.com/office/drawing/2014/main" id="{3F7213F2-E845-4A32-A01B-B0C69E17A47B}"/>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a:p>
          </p:txBody>
        </p:sp>
        <p:pic>
          <p:nvPicPr>
            <p:cNvPr id="11" name="object 12">
              <a:extLst>
                <a:ext uri="{FF2B5EF4-FFF2-40B4-BE49-F238E27FC236}">
                  <a16:creationId xmlns:a16="http://schemas.microsoft.com/office/drawing/2014/main" id="{E752D4D0-263E-4AFD-8E41-927CF42668F4}"/>
                </a:ext>
              </a:extLst>
            </p:cNvPr>
            <p:cNvPicPr/>
            <p:nvPr/>
          </p:nvPicPr>
          <p:blipFill>
            <a:blip r:embed="rId5" cstate="print"/>
            <a:stretch>
              <a:fillRect/>
            </a:stretch>
          </p:blipFill>
          <p:spPr>
            <a:xfrm>
              <a:off x="2912436" y="3706237"/>
              <a:ext cx="113836" cy="200659"/>
            </a:xfrm>
            <a:prstGeom prst="rect">
              <a:avLst/>
            </a:prstGeom>
          </p:spPr>
        </p:pic>
        <p:pic>
          <p:nvPicPr>
            <p:cNvPr id="12" name="object 13">
              <a:extLst>
                <a:ext uri="{FF2B5EF4-FFF2-40B4-BE49-F238E27FC236}">
                  <a16:creationId xmlns:a16="http://schemas.microsoft.com/office/drawing/2014/main" id="{A7040C81-243F-4207-9892-8901E018A7AD}"/>
                </a:ext>
              </a:extLst>
            </p:cNvPr>
            <p:cNvPicPr/>
            <p:nvPr/>
          </p:nvPicPr>
          <p:blipFill>
            <a:blip r:embed="rId6" cstate="print"/>
            <a:stretch>
              <a:fillRect/>
            </a:stretch>
          </p:blipFill>
          <p:spPr>
            <a:xfrm>
              <a:off x="2437237" y="3706237"/>
              <a:ext cx="113836" cy="200659"/>
            </a:xfrm>
            <a:prstGeom prst="rect">
              <a:avLst/>
            </a:prstGeom>
          </p:spPr>
        </p:pic>
        <p:pic>
          <p:nvPicPr>
            <p:cNvPr id="13" name="object 14">
              <a:extLst>
                <a:ext uri="{FF2B5EF4-FFF2-40B4-BE49-F238E27FC236}">
                  <a16:creationId xmlns:a16="http://schemas.microsoft.com/office/drawing/2014/main" id="{FABF25CC-7427-4009-BEC5-359B31863D5A}"/>
                </a:ext>
              </a:extLst>
            </p:cNvPr>
            <p:cNvPicPr/>
            <p:nvPr/>
          </p:nvPicPr>
          <p:blipFill>
            <a:blip r:embed="rId7" cstate="print"/>
            <a:stretch>
              <a:fillRect/>
            </a:stretch>
          </p:blipFill>
          <p:spPr>
            <a:xfrm>
              <a:off x="3388486" y="3706237"/>
              <a:ext cx="113836" cy="200659"/>
            </a:xfrm>
            <a:prstGeom prst="rect">
              <a:avLst/>
            </a:prstGeom>
          </p:spPr>
        </p:pic>
        <p:sp>
          <p:nvSpPr>
            <p:cNvPr id="14" name="object 15">
              <a:extLst>
                <a:ext uri="{FF2B5EF4-FFF2-40B4-BE49-F238E27FC236}">
                  <a16:creationId xmlns:a16="http://schemas.microsoft.com/office/drawing/2014/main" id="{B0F1C55F-CD88-4E2F-91B6-405FEA516326}"/>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a:p>
          </p:txBody>
        </p:sp>
        <p:sp>
          <p:nvSpPr>
            <p:cNvPr id="15" name="object 16">
              <a:extLst>
                <a:ext uri="{FF2B5EF4-FFF2-40B4-BE49-F238E27FC236}">
                  <a16:creationId xmlns:a16="http://schemas.microsoft.com/office/drawing/2014/main" id="{B42B008E-7B54-413F-B04A-1CB9ACAB0A8B}"/>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a:p>
          </p:txBody>
        </p:sp>
        <p:sp>
          <p:nvSpPr>
            <p:cNvPr id="16" name="object 17">
              <a:extLst>
                <a:ext uri="{FF2B5EF4-FFF2-40B4-BE49-F238E27FC236}">
                  <a16:creationId xmlns:a16="http://schemas.microsoft.com/office/drawing/2014/main" id="{51A1F6FE-61B8-49B7-A04B-17C865A3933B}"/>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a:p>
          </p:txBody>
        </p:sp>
        <p:sp>
          <p:nvSpPr>
            <p:cNvPr id="17" name="object 18">
              <a:extLst>
                <a:ext uri="{FF2B5EF4-FFF2-40B4-BE49-F238E27FC236}">
                  <a16:creationId xmlns:a16="http://schemas.microsoft.com/office/drawing/2014/main" id="{ADE5B5CF-773B-482C-85BA-C40FA5A3AE7E}"/>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a:p>
          </p:txBody>
        </p:sp>
        <p:sp>
          <p:nvSpPr>
            <p:cNvPr id="18" name="object 19">
              <a:extLst>
                <a:ext uri="{FF2B5EF4-FFF2-40B4-BE49-F238E27FC236}">
                  <a16:creationId xmlns:a16="http://schemas.microsoft.com/office/drawing/2014/main" id="{06A14D8D-D5E4-4B2F-B757-CC39E245B947}"/>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a:p>
          </p:txBody>
        </p:sp>
        <p:sp>
          <p:nvSpPr>
            <p:cNvPr id="19" name="object 20">
              <a:extLst>
                <a:ext uri="{FF2B5EF4-FFF2-40B4-BE49-F238E27FC236}">
                  <a16:creationId xmlns:a16="http://schemas.microsoft.com/office/drawing/2014/main" id="{246EF31E-37ED-4E44-9271-E53EE7E3358C}"/>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a:p>
          </p:txBody>
        </p:sp>
      </p:grpSp>
      <p:sp>
        <p:nvSpPr>
          <p:cNvPr id="5" name="Text Placeholder 4">
            <a:extLst>
              <a:ext uri="{FF2B5EF4-FFF2-40B4-BE49-F238E27FC236}">
                <a16:creationId xmlns:a16="http://schemas.microsoft.com/office/drawing/2014/main" id="{C6576456-652A-4285-A412-4BEB44DD0CFE}"/>
              </a:ext>
            </a:extLst>
          </p:cNvPr>
          <p:cNvSpPr>
            <a:spLocks noGrp="1"/>
          </p:cNvSpPr>
          <p:nvPr>
            <p:ph type="body" sz="quarter" idx="14"/>
          </p:nvPr>
        </p:nvSpPr>
        <p:spPr>
          <a:xfrm>
            <a:off x="838199" y="1837996"/>
            <a:ext cx="10515595" cy="3971133"/>
          </a:xfrm>
        </p:spPr>
        <p:txBody>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Potential Guidance Change to §8389(e)(6)(A)(</a:t>
            </a:r>
            <a:r>
              <a:rPr kumimoji="0" lang="en-US" sz="3200" b="0" i="0" u="none" strike="noStrike" kern="1200" cap="none" spc="0" normalizeH="0" baseline="0" noProof="0" dirty="0" err="1">
                <a:ln>
                  <a:noFill/>
                </a:ln>
                <a:solidFill>
                  <a:srgbClr val="002060"/>
                </a:solidFill>
                <a:effectLst/>
                <a:uLnTx/>
                <a:uFillTx/>
                <a:latin typeface="Calibri" panose="020F0502020204030204"/>
                <a:ea typeface="+mn-ea"/>
                <a:cs typeface="+mn-cs"/>
              </a:rPr>
              <a:t>i</a:t>
            </a: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)(I) compliance </a:t>
            </a:r>
          </a:p>
          <a:p>
            <a:pPr marL="1028700" marR="0" lvl="1" indent="-3429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Require that executive compensation structure submissions include a certification or explicit statement that for all executive officer positions as defined in Section 451.5, a majority of the executive compensation reward, at both the threshold and maximum reward levels, is awarded based on the achievement of objective performance metrics</a:t>
            </a:r>
            <a:r>
              <a:rPr lang="en-US" sz="2800" dirty="0">
                <a:latin typeface="Calibri" panose="020F0502020204030204"/>
              </a:rPr>
              <a:t>.</a:t>
            </a: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endParaRPr lang="en-US" dirty="0"/>
          </a:p>
        </p:txBody>
      </p:sp>
      <p:sp>
        <p:nvSpPr>
          <p:cNvPr id="3" name="Footer Placeholder 2">
            <a:extLst>
              <a:ext uri="{FF2B5EF4-FFF2-40B4-BE49-F238E27FC236}">
                <a16:creationId xmlns:a16="http://schemas.microsoft.com/office/drawing/2014/main" id="{EBF31DD2-EBBE-402C-8754-05D3908BC22F}"/>
              </a:ext>
            </a:extLst>
          </p:cNvPr>
          <p:cNvSpPr>
            <a:spLocks noGrp="1"/>
          </p:cNvSpPr>
          <p:nvPr>
            <p:ph type="ftr" sz="quarter" idx="12"/>
          </p:nvPr>
        </p:nvSpPr>
        <p:spPr/>
        <p:txBody>
          <a:bodyPr/>
          <a:lstStyle/>
          <a:p>
            <a:r>
              <a:rPr lang="en-US"/>
              <a:t>OFFICE OF ENERGY INFRASTUCTURE SAFETY</a:t>
            </a:r>
            <a:endParaRPr lang="en-US" dirty="0"/>
          </a:p>
        </p:txBody>
      </p:sp>
      <p:sp>
        <p:nvSpPr>
          <p:cNvPr id="2" name="Slide Number Placeholder 1">
            <a:extLst>
              <a:ext uri="{FF2B5EF4-FFF2-40B4-BE49-F238E27FC236}">
                <a16:creationId xmlns:a16="http://schemas.microsoft.com/office/drawing/2014/main" id="{4167D2FD-C4A0-44E5-B69A-BF0894966B26}"/>
              </a:ext>
            </a:extLst>
          </p:cNvPr>
          <p:cNvSpPr>
            <a:spLocks noGrp="1"/>
          </p:cNvSpPr>
          <p:nvPr>
            <p:ph type="sldNum" sz="quarter" idx="11"/>
          </p:nvPr>
        </p:nvSpPr>
        <p:spPr/>
        <p:txBody>
          <a:bodyPr/>
          <a:lstStyle/>
          <a:p>
            <a:fld id="{5492B78E-5BF9-0B46-B1B8-04BFF5711F33}" type="slidenum">
              <a:rPr lang="en-US" smtClean="0"/>
              <a:pPr/>
              <a:t>12</a:t>
            </a:fld>
            <a:endParaRPr lang="en-US" dirty="0"/>
          </a:p>
        </p:txBody>
      </p:sp>
    </p:spTree>
    <p:extLst>
      <p:ext uri="{BB962C8B-B14F-4D97-AF65-F5344CB8AC3E}">
        <p14:creationId xmlns:p14="http://schemas.microsoft.com/office/powerpoint/2010/main" val="31641884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78B66FB-9733-44E6-A0E0-42D246F04280}"/>
              </a:ext>
            </a:extLst>
          </p:cNvPr>
          <p:cNvSpPr>
            <a:spLocks noGrp="1"/>
          </p:cNvSpPr>
          <p:nvPr>
            <p:ph type="title" idx="4294967295"/>
          </p:nvPr>
        </p:nvSpPr>
        <p:spPr>
          <a:xfrm>
            <a:off x="838200" y="0"/>
            <a:ext cx="9015413"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1" i="0" u="none" strike="noStrike" kern="1200" cap="none" spc="0" normalizeH="0" baseline="0" noProof="0" dirty="0">
                <a:ln>
                  <a:noFill/>
                </a:ln>
                <a:solidFill>
                  <a:srgbClr val="FFFFFF"/>
                </a:solidFill>
                <a:effectLst/>
                <a:uLnTx/>
                <a:uFillTx/>
                <a:latin typeface="Calibri" panose="020F0502020204030204"/>
                <a:ea typeface="+mn-ea"/>
                <a:cs typeface="+mn-cs"/>
              </a:rPr>
              <a:t>§8389(e)(6)(A)(</a:t>
            </a:r>
            <a:r>
              <a:rPr kumimoji="0" lang="en-US" sz="3200" b="1" i="0" u="none" strike="noStrike" kern="1200" cap="none" spc="0" normalizeH="0" baseline="0" noProof="0" dirty="0" err="1">
                <a:ln>
                  <a:noFill/>
                </a:ln>
                <a:solidFill>
                  <a:srgbClr val="FFFFFF"/>
                </a:solidFill>
                <a:effectLst/>
                <a:uLnTx/>
                <a:uFillTx/>
                <a:latin typeface="Calibri" panose="020F0502020204030204"/>
                <a:ea typeface="+mn-ea"/>
                <a:cs typeface="+mn-cs"/>
              </a:rPr>
              <a:t>i</a:t>
            </a:r>
            <a:r>
              <a:rPr kumimoji="0" lang="en-US" sz="3200" b="1" i="0" u="none" strike="noStrike" kern="1200" cap="none" spc="0" normalizeH="0" baseline="0" noProof="0" dirty="0">
                <a:ln>
                  <a:noFill/>
                </a:ln>
                <a:solidFill>
                  <a:srgbClr val="FFFFFF"/>
                </a:solidFill>
                <a:effectLst/>
                <a:uLnTx/>
                <a:uFillTx/>
                <a:latin typeface="Calibri" panose="020F0502020204030204"/>
                <a:ea typeface="+mn-ea"/>
                <a:cs typeface="+mn-cs"/>
              </a:rPr>
              <a:t>)(II) POTENTIAL GUIDANCE CHANGES</a:t>
            </a:r>
            <a:endParaRPr kumimoji="0" lang="en-US" sz="24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nvGrpSpPr>
          <p:cNvPr id="6" name="object 7" descr="Logo for Office of Energy Infrastructure Safety with picture of transmission tower and underground gas line">
            <a:extLst>
              <a:ext uri="{FF2B5EF4-FFF2-40B4-BE49-F238E27FC236}">
                <a16:creationId xmlns:a16="http://schemas.microsoft.com/office/drawing/2014/main" id="{3DA861BB-8788-4A49-B496-7740548937E5}"/>
              </a:ext>
            </a:extLst>
          </p:cNvPr>
          <p:cNvGrpSpPr/>
          <p:nvPr/>
        </p:nvGrpSpPr>
        <p:grpSpPr>
          <a:xfrm>
            <a:off x="9977506" y="143220"/>
            <a:ext cx="1740285" cy="1740285"/>
            <a:chOff x="1533778" y="1646885"/>
            <a:chExt cx="2871470" cy="2871470"/>
          </a:xfrm>
        </p:grpSpPr>
        <p:pic>
          <p:nvPicPr>
            <p:cNvPr id="7" name="object 8">
              <a:extLst>
                <a:ext uri="{FF2B5EF4-FFF2-40B4-BE49-F238E27FC236}">
                  <a16:creationId xmlns:a16="http://schemas.microsoft.com/office/drawing/2014/main" id="{759FE392-0523-46B1-BB45-802C262D3D31}"/>
                </a:ext>
              </a:extLst>
            </p:cNvPr>
            <p:cNvPicPr/>
            <p:nvPr/>
          </p:nvPicPr>
          <p:blipFill>
            <a:blip r:embed="rId3" cstate="print"/>
            <a:stretch>
              <a:fillRect/>
            </a:stretch>
          </p:blipFill>
          <p:spPr>
            <a:xfrm>
              <a:off x="1533778" y="1646885"/>
              <a:ext cx="2870923" cy="2870934"/>
            </a:xfrm>
            <a:prstGeom prst="rect">
              <a:avLst/>
            </a:prstGeom>
          </p:spPr>
        </p:pic>
        <p:pic>
          <p:nvPicPr>
            <p:cNvPr id="8" name="object 9">
              <a:extLst>
                <a:ext uri="{FF2B5EF4-FFF2-40B4-BE49-F238E27FC236}">
                  <a16:creationId xmlns:a16="http://schemas.microsoft.com/office/drawing/2014/main" id="{2E6CB478-8DB2-49B4-A09E-345F61193D7E}"/>
                </a:ext>
              </a:extLst>
            </p:cNvPr>
            <p:cNvPicPr/>
            <p:nvPr/>
          </p:nvPicPr>
          <p:blipFill>
            <a:blip r:embed="rId4" cstate="print"/>
            <a:stretch>
              <a:fillRect/>
            </a:stretch>
          </p:blipFill>
          <p:spPr>
            <a:xfrm>
              <a:off x="1970066" y="2083169"/>
              <a:ext cx="1998344" cy="1548360"/>
            </a:xfrm>
            <a:prstGeom prst="rect">
              <a:avLst/>
            </a:prstGeom>
          </p:spPr>
        </p:pic>
        <p:sp>
          <p:nvSpPr>
            <p:cNvPr id="9" name="object 10">
              <a:extLst>
                <a:ext uri="{FF2B5EF4-FFF2-40B4-BE49-F238E27FC236}">
                  <a16:creationId xmlns:a16="http://schemas.microsoft.com/office/drawing/2014/main" id="{7D6E6E7C-A642-4969-8D83-21AE22F0CD3E}"/>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a:p>
          </p:txBody>
        </p:sp>
        <p:sp>
          <p:nvSpPr>
            <p:cNvPr id="10" name="object 11">
              <a:extLst>
                <a:ext uri="{FF2B5EF4-FFF2-40B4-BE49-F238E27FC236}">
                  <a16:creationId xmlns:a16="http://schemas.microsoft.com/office/drawing/2014/main" id="{3F7213F2-E845-4A32-A01B-B0C69E17A47B}"/>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a:p>
          </p:txBody>
        </p:sp>
        <p:pic>
          <p:nvPicPr>
            <p:cNvPr id="11" name="object 12">
              <a:extLst>
                <a:ext uri="{FF2B5EF4-FFF2-40B4-BE49-F238E27FC236}">
                  <a16:creationId xmlns:a16="http://schemas.microsoft.com/office/drawing/2014/main" id="{E752D4D0-263E-4AFD-8E41-927CF42668F4}"/>
                </a:ext>
              </a:extLst>
            </p:cNvPr>
            <p:cNvPicPr/>
            <p:nvPr/>
          </p:nvPicPr>
          <p:blipFill>
            <a:blip r:embed="rId5" cstate="print"/>
            <a:stretch>
              <a:fillRect/>
            </a:stretch>
          </p:blipFill>
          <p:spPr>
            <a:xfrm>
              <a:off x="2912436" y="3706237"/>
              <a:ext cx="113836" cy="200659"/>
            </a:xfrm>
            <a:prstGeom prst="rect">
              <a:avLst/>
            </a:prstGeom>
          </p:spPr>
        </p:pic>
        <p:pic>
          <p:nvPicPr>
            <p:cNvPr id="12" name="object 13">
              <a:extLst>
                <a:ext uri="{FF2B5EF4-FFF2-40B4-BE49-F238E27FC236}">
                  <a16:creationId xmlns:a16="http://schemas.microsoft.com/office/drawing/2014/main" id="{A7040C81-243F-4207-9892-8901E018A7AD}"/>
                </a:ext>
              </a:extLst>
            </p:cNvPr>
            <p:cNvPicPr/>
            <p:nvPr/>
          </p:nvPicPr>
          <p:blipFill>
            <a:blip r:embed="rId6" cstate="print"/>
            <a:stretch>
              <a:fillRect/>
            </a:stretch>
          </p:blipFill>
          <p:spPr>
            <a:xfrm>
              <a:off x="2437237" y="3706237"/>
              <a:ext cx="113836" cy="200659"/>
            </a:xfrm>
            <a:prstGeom prst="rect">
              <a:avLst/>
            </a:prstGeom>
          </p:spPr>
        </p:pic>
        <p:pic>
          <p:nvPicPr>
            <p:cNvPr id="13" name="object 14">
              <a:extLst>
                <a:ext uri="{FF2B5EF4-FFF2-40B4-BE49-F238E27FC236}">
                  <a16:creationId xmlns:a16="http://schemas.microsoft.com/office/drawing/2014/main" id="{FABF25CC-7427-4009-BEC5-359B31863D5A}"/>
                </a:ext>
              </a:extLst>
            </p:cNvPr>
            <p:cNvPicPr/>
            <p:nvPr/>
          </p:nvPicPr>
          <p:blipFill>
            <a:blip r:embed="rId7" cstate="print"/>
            <a:stretch>
              <a:fillRect/>
            </a:stretch>
          </p:blipFill>
          <p:spPr>
            <a:xfrm>
              <a:off x="3388486" y="3706237"/>
              <a:ext cx="113836" cy="200659"/>
            </a:xfrm>
            <a:prstGeom prst="rect">
              <a:avLst/>
            </a:prstGeom>
          </p:spPr>
        </p:pic>
        <p:sp>
          <p:nvSpPr>
            <p:cNvPr id="14" name="object 15">
              <a:extLst>
                <a:ext uri="{FF2B5EF4-FFF2-40B4-BE49-F238E27FC236}">
                  <a16:creationId xmlns:a16="http://schemas.microsoft.com/office/drawing/2014/main" id="{B0F1C55F-CD88-4E2F-91B6-405FEA516326}"/>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a:p>
          </p:txBody>
        </p:sp>
        <p:sp>
          <p:nvSpPr>
            <p:cNvPr id="15" name="object 16">
              <a:extLst>
                <a:ext uri="{FF2B5EF4-FFF2-40B4-BE49-F238E27FC236}">
                  <a16:creationId xmlns:a16="http://schemas.microsoft.com/office/drawing/2014/main" id="{B42B008E-7B54-413F-B04A-1CB9ACAB0A8B}"/>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a:p>
          </p:txBody>
        </p:sp>
        <p:sp>
          <p:nvSpPr>
            <p:cNvPr id="16" name="object 17">
              <a:extLst>
                <a:ext uri="{FF2B5EF4-FFF2-40B4-BE49-F238E27FC236}">
                  <a16:creationId xmlns:a16="http://schemas.microsoft.com/office/drawing/2014/main" id="{51A1F6FE-61B8-49B7-A04B-17C865A3933B}"/>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a:p>
          </p:txBody>
        </p:sp>
        <p:sp>
          <p:nvSpPr>
            <p:cNvPr id="17" name="object 18">
              <a:extLst>
                <a:ext uri="{FF2B5EF4-FFF2-40B4-BE49-F238E27FC236}">
                  <a16:creationId xmlns:a16="http://schemas.microsoft.com/office/drawing/2014/main" id="{ADE5B5CF-773B-482C-85BA-C40FA5A3AE7E}"/>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a:p>
          </p:txBody>
        </p:sp>
        <p:sp>
          <p:nvSpPr>
            <p:cNvPr id="18" name="object 19">
              <a:extLst>
                <a:ext uri="{FF2B5EF4-FFF2-40B4-BE49-F238E27FC236}">
                  <a16:creationId xmlns:a16="http://schemas.microsoft.com/office/drawing/2014/main" id="{06A14D8D-D5E4-4B2F-B757-CC39E245B947}"/>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a:p>
          </p:txBody>
        </p:sp>
        <p:sp>
          <p:nvSpPr>
            <p:cNvPr id="19" name="object 20">
              <a:extLst>
                <a:ext uri="{FF2B5EF4-FFF2-40B4-BE49-F238E27FC236}">
                  <a16:creationId xmlns:a16="http://schemas.microsoft.com/office/drawing/2014/main" id="{246EF31E-37ED-4E44-9271-E53EE7E3358C}"/>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a:p>
          </p:txBody>
        </p:sp>
      </p:grpSp>
      <p:sp>
        <p:nvSpPr>
          <p:cNvPr id="5" name="Text Placeholder 4">
            <a:extLst>
              <a:ext uri="{FF2B5EF4-FFF2-40B4-BE49-F238E27FC236}">
                <a16:creationId xmlns:a16="http://schemas.microsoft.com/office/drawing/2014/main" id="{C6576456-652A-4285-A412-4BEB44DD0CFE}"/>
              </a:ext>
            </a:extLst>
          </p:cNvPr>
          <p:cNvSpPr>
            <a:spLocks noGrp="1"/>
          </p:cNvSpPr>
          <p:nvPr>
            <p:ph type="body" sz="quarter" idx="14"/>
          </p:nvPr>
        </p:nvSpPr>
        <p:spPr>
          <a:xfrm>
            <a:off x="838199" y="1906352"/>
            <a:ext cx="10515595" cy="3902778"/>
          </a:xfrm>
        </p:spPr>
        <p:txBody>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Potential Guidance Change to §8389(e)(6)(A)(</a:t>
            </a:r>
            <a:r>
              <a:rPr kumimoji="0" lang="en-US" sz="3200" b="0" i="0" u="none" strike="noStrike" kern="1200" cap="none" spc="0" normalizeH="0" baseline="0" noProof="0" dirty="0" err="1">
                <a:ln>
                  <a:noFill/>
                </a:ln>
                <a:solidFill>
                  <a:srgbClr val="002060"/>
                </a:solidFill>
                <a:effectLst/>
                <a:uLnTx/>
                <a:uFillTx/>
                <a:latin typeface="Calibri" panose="020F0502020204030204"/>
                <a:ea typeface="+mn-ea"/>
                <a:cs typeface="+mn-cs"/>
              </a:rPr>
              <a:t>i</a:t>
            </a: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)(II) compliance</a:t>
            </a:r>
          </a:p>
          <a:p>
            <a:pPr marL="1028700" marR="0" lvl="1" indent="-3429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Require that executive compensation structure submissions include a certification or explicit statement that compensation associated with a performance metric(s) will not be earned if the threshold metric target for that performance metric is not achieved.</a:t>
            </a:r>
            <a:endParaRPr lang="en-US" sz="2800" dirty="0"/>
          </a:p>
        </p:txBody>
      </p:sp>
      <p:sp>
        <p:nvSpPr>
          <p:cNvPr id="3" name="Footer Placeholder 2">
            <a:extLst>
              <a:ext uri="{FF2B5EF4-FFF2-40B4-BE49-F238E27FC236}">
                <a16:creationId xmlns:a16="http://schemas.microsoft.com/office/drawing/2014/main" id="{EBF31DD2-EBBE-402C-8754-05D3908BC22F}"/>
              </a:ext>
            </a:extLst>
          </p:cNvPr>
          <p:cNvSpPr>
            <a:spLocks noGrp="1"/>
          </p:cNvSpPr>
          <p:nvPr>
            <p:ph type="ftr" sz="quarter" idx="12"/>
          </p:nvPr>
        </p:nvSpPr>
        <p:spPr/>
        <p:txBody>
          <a:bodyPr/>
          <a:lstStyle/>
          <a:p>
            <a:r>
              <a:rPr lang="en-US"/>
              <a:t>OFFICE OF ENERGY INFRASTUCTURE SAFETY</a:t>
            </a:r>
            <a:endParaRPr lang="en-US" dirty="0"/>
          </a:p>
        </p:txBody>
      </p:sp>
      <p:sp>
        <p:nvSpPr>
          <p:cNvPr id="2" name="Slide Number Placeholder 1">
            <a:extLst>
              <a:ext uri="{FF2B5EF4-FFF2-40B4-BE49-F238E27FC236}">
                <a16:creationId xmlns:a16="http://schemas.microsoft.com/office/drawing/2014/main" id="{4167D2FD-C4A0-44E5-B69A-BF0894966B26}"/>
              </a:ext>
            </a:extLst>
          </p:cNvPr>
          <p:cNvSpPr>
            <a:spLocks noGrp="1"/>
          </p:cNvSpPr>
          <p:nvPr>
            <p:ph type="sldNum" sz="quarter" idx="11"/>
          </p:nvPr>
        </p:nvSpPr>
        <p:spPr/>
        <p:txBody>
          <a:bodyPr/>
          <a:lstStyle/>
          <a:p>
            <a:fld id="{5492B78E-5BF9-0B46-B1B8-04BFF5711F33}" type="slidenum">
              <a:rPr lang="en-US" smtClean="0"/>
              <a:pPr/>
              <a:t>13</a:t>
            </a:fld>
            <a:endParaRPr lang="en-US" dirty="0"/>
          </a:p>
        </p:txBody>
      </p:sp>
    </p:spTree>
    <p:extLst>
      <p:ext uri="{BB962C8B-B14F-4D97-AF65-F5344CB8AC3E}">
        <p14:creationId xmlns:p14="http://schemas.microsoft.com/office/powerpoint/2010/main" val="3702539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7EA9841-1830-4549-97C6-5D2BEE4C180B}"/>
              </a:ext>
            </a:extLst>
          </p:cNvPr>
          <p:cNvSpPr>
            <a:spLocks noGrp="1"/>
          </p:cNvSpPr>
          <p:nvPr>
            <p:ph type="title"/>
          </p:nvPr>
        </p:nvSpPr>
        <p:spPr>
          <a:xfrm>
            <a:off x="965771" y="1058238"/>
            <a:ext cx="4099389" cy="4155029"/>
          </a:xfrm>
        </p:spPr>
        <p:txBody>
          <a:bodyPr/>
          <a:lstStyle/>
          <a:p>
            <a:br>
              <a:rPr lang="en-US" sz="3600" dirty="0"/>
            </a:br>
            <a:br>
              <a:rPr lang="en-US" sz="3600" dirty="0"/>
            </a:br>
            <a:r>
              <a:rPr lang="en-US" sz="4000" dirty="0"/>
              <a:t>Increasing </a:t>
            </a:r>
            <a:br>
              <a:rPr lang="en-US" sz="4000" dirty="0"/>
            </a:br>
            <a:r>
              <a:rPr lang="en-US" sz="4000" dirty="0"/>
              <a:t>long-term compensation transparency </a:t>
            </a:r>
            <a:r>
              <a:rPr lang="en-US" sz="3600" dirty="0"/>
              <a:t> </a:t>
            </a:r>
          </a:p>
        </p:txBody>
      </p:sp>
      <p:sp>
        <p:nvSpPr>
          <p:cNvPr id="2" name="Footer Placeholder 1">
            <a:extLst>
              <a:ext uri="{FF2B5EF4-FFF2-40B4-BE49-F238E27FC236}">
                <a16:creationId xmlns:a16="http://schemas.microsoft.com/office/drawing/2014/main" id="{67F5F698-7653-DE4B-91D0-D4A2A50CEB6B}"/>
              </a:ext>
            </a:extLst>
          </p:cNvPr>
          <p:cNvSpPr>
            <a:spLocks noGrp="1"/>
          </p:cNvSpPr>
          <p:nvPr>
            <p:ph type="ftr" sz="quarter" idx="11"/>
          </p:nvPr>
        </p:nvSpPr>
        <p:spPr/>
        <p:txBody>
          <a:bodyPr/>
          <a:lstStyle/>
          <a:p>
            <a:r>
              <a:rPr lang="en-US"/>
              <a:t>OFFICE OF ENERGY INFRASTUCTURE SAFETY</a:t>
            </a:r>
          </a:p>
        </p:txBody>
      </p:sp>
      <p:sp>
        <p:nvSpPr>
          <p:cNvPr id="3" name="Slide Number Placeholder 2">
            <a:extLst>
              <a:ext uri="{FF2B5EF4-FFF2-40B4-BE49-F238E27FC236}">
                <a16:creationId xmlns:a16="http://schemas.microsoft.com/office/drawing/2014/main" id="{DE86B54F-D427-304C-B7B0-6F5BFFEE8168}"/>
              </a:ext>
            </a:extLst>
          </p:cNvPr>
          <p:cNvSpPr>
            <a:spLocks noGrp="1"/>
          </p:cNvSpPr>
          <p:nvPr>
            <p:ph type="sldNum" sz="quarter" idx="12"/>
          </p:nvPr>
        </p:nvSpPr>
        <p:spPr/>
        <p:txBody>
          <a:bodyPr/>
          <a:lstStyle/>
          <a:p>
            <a:fld id="{5492B78E-5BF9-0B46-B1B8-04BFF5711F33}" type="slidenum">
              <a:rPr lang="en-US" smtClean="0"/>
              <a:t>14</a:t>
            </a:fld>
            <a:endParaRPr lang="en-US"/>
          </a:p>
        </p:txBody>
      </p:sp>
    </p:spTree>
    <p:extLst>
      <p:ext uri="{BB962C8B-B14F-4D97-AF65-F5344CB8AC3E}">
        <p14:creationId xmlns:p14="http://schemas.microsoft.com/office/powerpoint/2010/main" val="39188005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7FD576C-88FB-5D47-9887-B53C206A13FB}"/>
              </a:ext>
            </a:extLst>
          </p:cNvPr>
          <p:cNvSpPr>
            <a:spLocks noGrp="1"/>
          </p:cNvSpPr>
          <p:nvPr>
            <p:ph type="title" idx="4294967295"/>
          </p:nvPr>
        </p:nvSpPr>
        <p:spPr>
          <a:xfrm>
            <a:off x="838200" y="0"/>
            <a:ext cx="9015413"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1" i="0" u="none" strike="noStrike" kern="1200" cap="none" spc="0" normalizeH="0" baseline="0" noProof="0" dirty="0">
                <a:ln>
                  <a:noFill/>
                </a:ln>
                <a:solidFill>
                  <a:srgbClr val="FFFFFF"/>
                </a:solidFill>
                <a:effectLst/>
                <a:uLnTx/>
                <a:uFillTx/>
                <a:latin typeface="Calibri" panose="020F0502020204030204"/>
                <a:ea typeface="+mn-ea"/>
                <a:cs typeface="+mn-cs"/>
              </a:rPr>
              <a:t>PUBLIC UTILITY CODE §8389(e)(6)(A)(iii)</a:t>
            </a:r>
          </a:p>
        </p:txBody>
      </p:sp>
      <p:grpSp>
        <p:nvGrpSpPr>
          <p:cNvPr id="6" name="object 7" descr="Logo for Office of Energy Infrastructure Safety with picture of transmission tower and underground gas line">
            <a:extLst>
              <a:ext uri="{FF2B5EF4-FFF2-40B4-BE49-F238E27FC236}">
                <a16:creationId xmlns:a16="http://schemas.microsoft.com/office/drawing/2014/main" id="{28EB4765-55E9-4BF6-B837-66E7DFB4FC63}"/>
              </a:ext>
            </a:extLst>
          </p:cNvPr>
          <p:cNvGrpSpPr/>
          <p:nvPr/>
        </p:nvGrpSpPr>
        <p:grpSpPr>
          <a:xfrm>
            <a:off x="9853852" y="92627"/>
            <a:ext cx="1740285" cy="1740285"/>
            <a:chOff x="1533778" y="1646885"/>
            <a:chExt cx="2871470" cy="2871470"/>
          </a:xfrm>
        </p:grpSpPr>
        <p:pic>
          <p:nvPicPr>
            <p:cNvPr id="7" name="object 8">
              <a:extLst>
                <a:ext uri="{FF2B5EF4-FFF2-40B4-BE49-F238E27FC236}">
                  <a16:creationId xmlns:a16="http://schemas.microsoft.com/office/drawing/2014/main" id="{35F9E354-93FD-4D9F-9B30-6B2EDE0C9F1E}"/>
                </a:ext>
              </a:extLst>
            </p:cNvPr>
            <p:cNvPicPr/>
            <p:nvPr/>
          </p:nvPicPr>
          <p:blipFill>
            <a:blip r:embed="rId3" cstate="print"/>
            <a:stretch>
              <a:fillRect/>
            </a:stretch>
          </p:blipFill>
          <p:spPr>
            <a:xfrm>
              <a:off x="1533778" y="1646885"/>
              <a:ext cx="2870923" cy="2870934"/>
            </a:xfrm>
            <a:prstGeom prst="rect">
              <a:avLst/>
            </a:prstGeom>
          </p:spPr>
        </p:pic>
        <p:pic>
          <p:nvPicPr>
            <p:cNvPr id="8" name="object 9">
              <a:extLst>
                <a:ext uri="{FF2B5EF4-FFF2-40B4-BE49-F238E27FC236}">
                  <a16:creationId xmlns:a16="http://schemas.microsoft.com/office/drawing/2014/main" id="{680C1597-E073-4366-837E-7FE7B719EB72}"/>
                </a:ext>
              </a:extLst>
            </p:cNvPr>
            <p:cNvPicPr/>
            <p:nvPr/>
          </p:nvPicPr>
          <p:blipFill>
            <a:blip r:embed="rId4" cstate="print"/>
            <a:stretch>
              <a:fillRect/>
            </a:stretch>
          </p:blipFill>
          <p:spPr>
            <a:xfrm>
              <a:off x="1970066" y="2083169"/>
              <a:ext cx="1998344" cy="1548360"/>
            </a:xfrm>
            <a:prstGeom prst="rect">
              <a:avLst/>
            </a:prstGeom>
          </p:spPr>
        </p:pic>
        <p:sp>
          <p:nvSpPr>
            <p:cNvPr id="9" name="object 10">
              <a:extLst>
                <a:ext uri="{FF2B5EF4-FFF2-40B4-BE49-F238E27FC236}">
                  <a16:creationId xmlns:a16="http://schemas.microsoft.com/office/drawing/2014/main" id="{6E15CB3C-7592-4748-ABFA-89C80E4F0EF9}"/>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a:p>
          </p:txBody>
        </p:sp>
        <p:sp>
          <p:nvSpPr>
            <p:cNvPr id="10" name="object 11">
              <a:extLst>
                <a:ext uri="{FF2B5EF4-FFF2-40B4-BE49-F238E27FC236}">
                  <a16:creationId xmlns:a16="http://schemas.microsoft.com/office/drawing/2014/main" id="{6423E48C-8EDE-4B5F-BD3F-09B30CE5128E}"/>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a:p>
          </p:txBody>
        </p:sp>
        <p:pic>
          <p:nvPicPr>
            <p:cNvPr id="11" name="object 12">
              <a:extLst>
                <a:ext uri="{FF2B5EF4-FFF2-40B4-BE49-F238E27FC236}">
                  <a16:creationId xmlns:a16="http://schemas.microsoft.com/office/drawing/2014/main" id="{1A5BEC0C-E563-4005-B97E-F2209D6A554C}"/>
                </a:ext>
              </a:extLst>
            </p:cNvPr>
            <p:cNvPicPr/>
            <p:nvPr/>
          </p:nvPicPr>
          <p:blipFill>
            <a:blip r:embed="rId5" cstate="print"/>
            <a:stretch>
              <a:fillRect/>
            </a:stretch>
          </p:blipFill>
          <p:spPr>
            <a:xfrm>
              <a:off x="2912436" y="3706237"/>
              <a:ext cx="113836" cy="200659"/>
            </a:xfrm>
            <a:prstGeom prst="rect">
              <a:avLst/>
            </a:prstGeom>
          </p:spPr>
        </p:pic>
        <p:pic>
          <p:nvPicPr>
            <p:cNvPr id="12" name="object 13">
              <a:extLst>
                <a:ext uri="{FF2B5EF4-FFF2-40B4-BE49-F238E27FC236}">
                  <a16:creationId xmlns:a16="http://schemas.microsoft.com/office/drawing/2014/main" id="{B8E54BD1-09E4-47D3-8D35-9471641D8841}"/>
                </a:ext>
              </a:extLst>
            </p:cNvPr>
            <p:cNvPicPr/>
            <p:nvPr/>
          </p:nvPicPr>
          <p:blipFill>
            <a:blip r:embed="rId6" cstate="print"/>
            <a:stretch>
              <a:fillRect/>
            </a:stretch>
          </p:blipFill>
          <p:spPr>
            <a:xfrm>
              <a:off x="2437237" y="3706237"/>
              <a:ext cx="113836" cy="200659"/>
            </a:xfrm>
            <a:prstGeom prst="rect">
              <a:avLst/>
            </a:prstGeom>
          </p:spPr>
        </p:pic>
        <p:pic>
          <p:nvPicPr>
            <p:cNvPr id="13" name="object 14">
              <a:extLst>
                <a:ext uri="{FF2B5EF4-FFF2-40B4-BE49-F238E27FC236}">
                  <a16:creationId xmlns:a16="http://schemas.microsoft.com/office/drawing/2014/main" id="{15440370-956B-4CDB-AEC8-1F2AE7F82A0E}"/>
                </a:ext>
              </a:extLst>
            </p:cNvPr>
            <p:cNvPicPr/>
            <p:nvPr/>
          </p:nvPicPr>
          <p:blipFill>
            <a:blip r:embed="rId7" cstate="print"/>
            <a:stretch>
              <a:fillRect/>
            </a:stretch>
          </p:blipFill>
          <p:spPr>
            <a:xfrm>
              <a:off x="3388486" y="3706237"/>
              <a:ext cx="113836" cy="200659"/>
            </a:xfrm>
            <a:prstGeom prst="rect">
              <a:avLst/>
            </a:prstGeom>
          </p:spPr>
        </p:pic>
        <p:sp>
          <p:nvSpPr>
            <p:cNvPr id="14" name="object 15">
              <a:extLst>
                <a:ext uri="{FF2B5EF4-FFF2-40B4-BE49-F238E27FC236}">
                  <a16:creationId xmlns:a16="http://schemas.microsoft.com/office/drawing/2014/main" id="{6D9C16F1-CFE4-47CB-938F-859BD32E2B41}"/>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a:p>
          </p:txBody>
        </p:sp>
        <p:sp>
          <p:nvSpPr>
            <p:cNvPr id="15" name="object 16">
              <a:extLst>
                <a:ext uri="{FF2B5EF4-FFF2-40B4-BE49-F238E27FC236}">
                  <a16:creationId xmlns:a16="http://schemas.microsoft.com/office/drawing/2014/main" id="{573DF6D5-FED0-4E4B-B64B-DDB0E400D053}"/>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a:p>
          </p:txBody>
        </p:sp>
        <p:sp>
          <p:nvSpPr>
            <p:cNvPr id="16" name="object 17">
              <a:extLst>
                <a:ext uri="{FF2B5EF4-FFF2-40B4-BE49-F238E27FC236}">
                  <a16:creationId xmlns:a16="http://schemas.microsoft.com/office/drawing/2014/main" id="{80CBD597-3C93-472A-83AB-E6C7DC229220}"/>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a:p>
          </p:txBody>
        </p:sp>
        <p:sp>
          <p:nvSpPr>
            <p:cNvPr id="17" name="object 18">
              <a:extLst>
                <a:ext uri="{FF2B5EF4-FFF2-40B4-BE49-F238E27FC236}">
                  <a16:creationId xmlns:a16="http://schemas.microsoft.com/office/drawing/2014/main" id="{4647AD67-E373-4310-80BF-645A916D7EE4}"/>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a:p>
          </p:txBody>
        </p:sp>
        <p:sp>
          <p:nvSpPr>
            <p:cNvPr id="18" name="object 19">
              <a:extLst>
                <a:ext uri="{FF2B5EF4-FFF2-40B4-BE49-F238E27FC236}">
                  <a16:creationId xmlns:a16="http://schemas.microsoft.com/office/drawing/2014/main" id="{36EE4990-8126-4238-A6F1-F8F404E5335D}"/>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a:p>
          </p:txBody>
        </p:sp>
        <p:sp>
          <p:nvSpPr>
            <p:cNvPr id="19" name="object 20">
              <a:extLst>
                <a:ext uri="{FF2B5EF4-FFF2-40B4-BE49-F238E27FC236}">
                  <a16:creationId xmlns:a16="http://schemas.microsoft.com/office/drawing/2014/main" id="{0386450E-026C-47FE-8808-11A8579EAA2E}"/>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a:p>
          </p:txBody>
        </p:sp>
      </p:grpSp>
      <p:sp>
        <p:nvSpPr>
          <p:cNvPr id="21" name="Text Placeholder 20">
            <a:extLst>
              <a:ext uri="{FF2B5EF4-FFF2-40B4-BE49-F238E27FC236}">
                <a16:creationId xmlns:a16="http://schemas.microsoft.com/office/drawing/2014/main" id="{9AEC981A-6412-4633-897E-ADE21ED8B6A3}"/>
              </a:ext>
            </a:extLst>
          </p:cNvPr>
          <p:cNvSpPr>
            <a:spLocks noGrp="1"/>
          </p:cNvSpPr>
          <p:nvPr>
            <p:ph type="body" sz="quarter" idx="14"/>
          </p:nvPr>
        </p:nvSpPr>
        <p:spPr>
          <a:xfrm>
            <a:off x="838199" y="1885710"/>
            <a:ext cx="10515595" cy="3923420"/>
          </a:xfrm>
        </p:spPr>
        <p:txBody>
          <a:bodyPr>
            <a:normAutofit/>
          </a:bodyPr>
          <a:lstStyle/>
          <a:p>
            <a:r>
              <a:rPr lang="en-US" sz="2800" dirty="0">
                <a:effectLst/>
                <a:latin typeface="Calibri" panose="020F0502020204030204" pitchFamily="34" charset="0"/>
                <a:ea typeface="Calibri" panose="020F0502020204030204" pitchFamily="34" charset="0"/>
                <a:cs typeface="Times New Roman" panose="02020603050405020304" pitchFamily="18" charset="0"/>
              </a:rPr>
              <a:t>§8389(e)(6)(A)(iii) A </a:t>
            </a:r>
            <a:r>
              <a:rPr lang="en-US" sz="2800" b="1" dirty="0">
                <a:effectLst/>
                <a:latin typeface="Calibri" panose="020F0502020204030204" pitchFamily="34" charset="0"/>
                <a:ea typeface="Calibri" panose="020F0502020204030204" pitchFamily="34" charset="0"/>
                <a:cs typeface="Times New Roman" panose="02020603050405020304" pitchFamily="18" charset="0"/>
              </a:rPr>
              <a:t>long-term</a:t>
            </a:r>
            <a:r>
              <a:rPr lang="en-US" sz="2800" dirty="0">
                <a:effectLst/>
                <a:latin typeface="Calibri" panose="020F0502020204030204" pitchFamily="34" charset="0"/>
                <a:ea typeface="Calibri" panose="020F0502020204030204" pitchFamily="34" charset="0"/>
                <a:cs typeface="Times New Roman" panose="02020603050405020304" pitchFamily="18" charset="0"/>
              </a:rPr>
              <a:t> structure that provides a </a:t>
            </a:r>
            <a:r>
              <a:rPr lang="en-US" sz="2800" b="1" dirty="0">
                <a:effectLst/>
                <a:latin typeface="Calibri" panose="020F0502020204030204" pitchFamily="34" charset="0"/>
                <a:ea typeface="Calibri" panose="020F0502020204030204" pitchFamily="34" charset="0"/>
                <a:cs typeface="Times New Roman" panose="02020603050405020304" pitchFamily="18" charset="0"/>
              </a:rPr>
              <a:t>significant portion</a:t>
            </a:r>
            <a:r>
              <a:rPr lang="en-US" sz="2800" dirty="0">
                <a:effectLst/>
                <a:latin typeface="Calibri" panose="020F0502020204030204" pitchFamily="34" charset="0"/>
                <a:ea typeface="Calibri" panose="020F0502020204030204" pitchFamily="34" charset="0"/>
                <a:cs typeface="Times New Roman" panose="02020603050405020304" pitchFamily="18" charset="0"/>
              </a:rPr>
              <a:t> of compensation, which </a:t>
            </a:r>
            <a:r>
              <a:rPr lang="en-US" sz="2800" b="1" dirty="0">
                <a:effectLst/>
                <a:latin typeface="Calibri" panose="020F0502020204030204" pitchFamily="34" charset="0"/>
                <a:ea typeface="Calibri" panose="020F0502020204030204" pitchFamily="34" charset="0"/>
                <a:cs typeface="Times New Roman" panose="02020603050405020304" pitchFamily="18" charset="0"/>
              </a:rPr>
              <a:t>may</a:t>
            </a:r>
            <a:r>
              <a:rPr lang="en-US" sz="2800" dirty="0">
                <a:effectLst/>
                <a:latin typeface="Calibri" panose="020F0502020204030204" pitchFamily="34" charset="0"/>
                <a:ea typeface="Calibri" panose="020F0502020204030204" pitchFamily="34" charset="0"/>
                <a:cs typeface="Times New Roman" panose="02020603050405020304" pitchFamily="18" charset="0"/>
              </a:rPr>
              <a:t> take the form of grants of the electrical corporation’s stock, based on the electrical corporation’s long-term performance and value. </a:t>
            </a:r>
            <a:r>
              <a:rPr lang="en-US" sz="2800" b="1" dirty="0">
                <a:effectLst/>
                <a:latin typeface="Calibri" panose="020F0502020204030204" pitchFamily="34" charset="0"/>
                <a:ea typeface="Calibri" panose="020F0502020204030204" pitchFamily="34" charset="0"/>
                <a:cs typeface="Times New Roman" panose="02020603050405020304" pitchFamily="18" charset="0"/>
              </a:rPr>
              <a:t>This compensation shall be held or deferred for a period of at least three years.</a:t>
            </a:r>
            <a:endParaRPr lang="en-US" sz="2800" b="1" dirty="0"/>
          </a:p>
        </p:txBody>
      </p:sp>
      <p:sp>
        <p:nvSpPr>
          <p:cNvPr id="3" name="Footer Placeholder 2">
            <a:extLst>
              <a:ext uri="{FF2B5EF4-FFF2-40B4-BE49-F238E27FC236}">
                <a16:creationId xmlns:a16="http://schemas.microsoft.com/office/drawing/2014/main" id="{22C2D5B7-E9A8-FF40-A141-34053500A058}"/>
              </a:ext>
            </a:extLst>
          </p:cNvPr>
          <p:cNvSpPr>
            <a:spLocks noGrp="1"/>
          </p:cNvSpPr>
          <p:nvPr>
            <p:ph type="ftr" sz="quarter" idx="12"/>
          </p:nvPr>
        </p:nvSpPr>
        <p:spPr/>
        <p:txBody>
          <a:bodyPr/>
          <a:lstStyle/>
          <a:p>
            <a:r>
              <a:rPr lang="en-US"/>
              <a:t>OFFICE OF ENERGY INFRASTUCTURE SAFETY</a:t>
            </a:r>
            <a:endParaRPr lang="en-US" dirty="0"/>
          </a:p>
        </p:txBody>
      </p:sp>
      <p:sp>
        <p:nvSpPr>
          <p:cNvPr id="2" name="Slide Number Placeholder 1">
            <a:extLst>
              <a:ext uri="{FF2B5EF4-FFF2-40B4-BE49-F238E27FC236}">
                <a16:creationId xmlns:a16="http://schemas.microsoft.com/office/drawing/2014/main" id="{80B4E2E7-E12E-BF48-9346-629CF6B30443}"/>
              </a:ext>
            </a:extLst>
          </p:cNvPr>
          <p:cNvSpPr>
            <a:spLocks noGrp="1"/>
          </p:cNvSpPr>
          <p:nvPr>
            <p:ph type="sldNum" sz="quarter" idx="11"/>
          </p:nvPr>
        </p:nvSpPr>
        <p:spPr/>
        <p:txBody>
          <a:bodyPr/>
          <a:lstStyle/>
          <a:p>
            <a:fld id="{5492B78E-5BF9-0B46-B1B8-04BFF5711F33}" type="slidenum">
              <a:rPr lang="en-US" smtClean="0"/>
              <a:pPr/>
              <a:t>15</a:t>
            </a:fld>
            <a:endParaRPr lang="en-US" dirty="0"/>
          </a:p>
        </p:txBody>
      </p:sp>
    </p:spTree>
    <p:extLst>
      <p:ext uri="{BB962C8B-B14F-4D97-AF65-F5344CB8AC3E}">
        <p14:creationId xmlns:p14="http://schemas.microsoft.com/office/powerpoint/2010/main" val="17600187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78B66FB-9733-44E6-A0E0-42D246F04280}"/>
              </a:ext>
            </a:extLst>
          </p:cNvPr>
          <p:cNvSpPr>
            <a:spLocks noGrp="1"/>
          </p:cNvSpPr>
          <p:nvPr>
            <p:ph type="title" idx="4294967295"/>
          </p:nvPr>
        </p:nvSpPr>
        <p:spPr>
          <a:xfrm>
            <a:off x="838200" y="0"/>
            <a:ext cx="9015413"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1" i="0" u="none" strike="noStrike" kern="1200" cap="none" spc="0" normalizeH="0" baseline="0" noProof="0" dirty="0">
                <a:ln>
                  <a:noFill/>
                </a:ln>
                <a:solidFill>
                  <a:srgbClr val="FFFFFF"/>
                </a:solidFill>
                <a:effectLst/>
                <a:uLnTx/>
                <a:uFillTx/>
                <a:latin typeface="Calibri" panose="020F0502020204030204"/>
                <a:ea typeface="+mn-ea"/>
                <a:cs typeface="+mn-cs"/>
              </a:rPr>
              <a:t>§8389(e)(6)(A)(iii) POTENTIAL GUIDANCE CHANGES</a:t>
            </a:r>
            <a:endParaRPr kumimoji="0" lang="en-US" sz="24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nvGrpSpPr>
          <p:cNvPr id="6" name="object 7" descr="Logo for Office of Energy Infrastructure Safety with picture of transmission tower and underground gas line">
            <a:extLst>
              <a:ext uri="{FF2B5EF4-FFF2-40B4-BE49-F238E27FC236}">
                <a16:creationId xmlns:a16="http://schemas.microsoft.com/office/drawing/2014/main" id="{3DA861BB-8788-4A49-B496-7740548937E5}"/>
              </a:ext>
            </a:extLst>
          </p:cNvPr>
          <p:cNvGrpSpPr/>
          <p:nvPr/>
        </p:nvGrpSpPr>
        <p:grpSpPr>
          <a:xfrm>
            <a:off x="9977506" y="143220"/>
            <a:ext cx="1740285" cy="1740285"/>
            <a:chOff x="1533778" y="1646885"/>
            <a:chExt cx="2871470" cy="2871470"/>
          </a:xfrm>
        </p:grpSpPr>
        <p:pic>
          <p:nvPicPr>
            <p:cNvPr id="7" name="object 8">
              <a:extLst>
                <a:ext uri="{FF2B5EF4-FFF2-40B4-BE49-F238E27FC236}">
                  <a16:creationId xmlns:a16="http://schemas.microsoft.com/office/drawing/2014/main" id="{759FE392-0523-46B1-BB45-802C262D3D31}"/>
                </a:ext>
              </a:extLst>
            </p:cNvPr>
            <p:cNvPicPr/>
            <p:nvPr/>
          </p:nvPicPr>
          <p:blipFill>
            <a:blip r:embed="rId3" cstate="print"/>
            <a:stretch>
              <a:fillRect/>
            </a:stretch>
          </p:blipFill>
          <p:spPr>
            <a:xfrm>
              <a:off x="1533778" y="1646885"/>
              <a:ext cx="2870923" cy="2870934"/>
            </a:xfrm>
            <a:prstGeom prst="rect">
              <a:avLst/>
            </a:prstGeom>
          </p:spPr>
        </p:pic>
        <p:pic>
          <p:nvPicPr>
            <p:cNvPr id="8" name="object 9">
              <a:extLst>
                <a:ext uri="{FF2B5EF4-FFF2-40B4-BE49-F238E27FC236}">
                  <a16:creationId xmlns:a16="http://schemas.microsoft.com/office/drawing/2014/main" id="{2E6CB478-8DB2-49B4-A09E-345F61193D7E}"/>
                </a:ext>
              </a:extLst>
            </p:cNvPr>
            <p:cNvPicPr/>
            <p:nvPr/>
          </p:nvPicPr>
          <p:blipFill>
            <a:blip r:embed="rId4" cstate="print"/>
            <a:stretch>
              <a:fillRect/>
            </a:stretch>
          </p:blipFill>
          <p:spPr>
            <a:xfrm>
              <a:off x="1970066" y="2083169"/>
              <a:ext cx="1998344" cy="1548360"/>
            </a:xfrm>
            <a:prstGeom prst="rect">
              <a:avLst/>
            </a:prstGeom>
          </p:spPr>
        </p:pic>
        <p:sp>
          <p:nvSpPr>
            <p:cNvPr id="9" name="object 10">
              <a:extLst>
                <a:ext uri="{FF2B5EF4-FFF2-40B4-BE49-F238E27FC236}">
                  <a16:creationId xmlns:a16="http://schemas.microsoft.com/office/drawing/2014/main" id="{7D6E6E7C-A642-4969-8D83-21AE22F0CD3E}"/>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a:p>
          </p:txBody>
        </p:sp>
        <p:sp>
          <p:nvSpPr>
            <p:cNvPr id="10" name="object 11">
              <a:extLst>
                <a:ext uri="{FF2B5EF4-FFF2-40B4-BE49-F238E27FC236}">
                  <a16:creationId xmlns:a16="http://schemas.microsoft.com/office/drawing/2014/main" id="{3F7213F2-E845-4A32-A01B-B0C69E17A47B}"/>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a:p>
          </p:txBody>
        </p:sp>
        <p:pic>
          <p:nvPicPr>
            <p:cNvPr id="11" name="object 12">
              <a:extLst>
                <a:ext uri="{FF2B5EF4-FFF2-40B4-BE49-F238E27FC236}">
                  <a16:creationId xmlns:a16="http://schemas.microsoft.com/office/drawing/2014/main" id="{E752D4D0-263E-4AFD-8E41-927CF42668F4}"/>
                </a:ext>
              </a:extLst>
            </p:cNvPr>
            <p:cNvPicPr/>
            <p:nvPr/>
          </p:nvPicPr>
          <p:blipFill>
            <a:blip r:embed="rId5" cstate="print"/>
            <a:stretch>
              <a:fillRect/>
            </a:stretch>
          </p:blipFill>
          <p:spPr>
            <a:xfrm>
              <a:off x="2912436" y="3706237"/>
              <a:ext cx="113836" cy="200659"/>
            </a:xfrm>
            <a:prstGeom prst="rect">
              <a:avLst/>
            </a:prstGeom>
          </p:spPr>
        </p:pic>
        <p:pic>
          <p:nvPicPr>
            <p:cNvPr id="12" name="object 13">
              <a:extLst>
                <a:ext uri="{FF2B5EF4-FFF2-40B4-BE49-F238E27FC236}">
                  <a16:creationId xmlns:a16="http://schemas.microsoft.com/office/drawing/2014/main" id="{A7040C81-243F-4207-9892-8901E018A7AD}"/>
                </a:ext>
              </a:extLst>
            </p:cNvPr>
            <p:cNvPicPr/>
            <p:nvPr/>
          </p:nvPicPr>
          <p:blipFill>
            <a:blip r:embed="rId6" cstate="print"/>
            <a:stretch>
              <a:fillRect/>
            </a:stretch>
          </p:blipFill>
          <p:spPr>
            <a:xfrm>
              <a:off x="2437237" y="3706237"/>
              <a:ext cx="113836" cy="200659"/>
            </a:xfrm>
            <a:prstGeom prst="rect">
              <a:avLst/>
            </a:prstGeom>
          </p:spPr>
        </p:pic>
        <p:pic>
          <p:nvPicPr>
            <p:cNvPr id="13" name="object 14">
              <a:extLst>
                <a:ext uri="{FF2B5EF4-FFF2-40B4-BE49-F238E27FC236}">
                  <a16:creationId xmlns:a16="http://schemas.microsoft.com/office/drawing/2014/main" id="{FABF25CC-7427-4009-BEC5-359B31863D5A}"/>
                </a:ext>
              </a:extLst>
            </p:cNvPr>
            <p:cNvPicPr/>
            <p:nvPr/>
          </p:nvPicPr>
          <p:blipFill>
            <a:blip r:embed="rId7" cstate="print"/>
            <a:stretch>
              <a:fillRect/>
            </a:stretch>
          </p:blipFill>
          <p:spPr>
            <a:xfrm>
              <a:off x="3388486" y="3706237"/>
              <a:ext cx="113836" cy="200659"/>
            </a:xfrm>
            <a:prstGeom prst="rect">
              <a:avLst/>
            </a:prstGeom>
          </p:spPr>
        </p:pic>
        <p:sp>
          <p:nvSpPr>
            <p:cNvPr id="14" name="object 15">
              <a:extLst>
                <a:ext uri="{FF2B5EF4-FFF2-40B4-BE49-F238E27FC236}">
                  <a16:creationId xmlns:a16="http://schemas.microsoft.com/office/drawing/2014/main" id="{B0F1C55F-CD88-4E2F-91B6-405FEA516326}"/>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a:p>
          </p:txBody>
        </p:sp>
        <p:sp>
          <p:nvSpPr>
            <p:cNvPr id="15" name="object 16">
              <a:extLst>
                <a:ext uri="{FF2B5EF4-FFF2-40B4-BE49-F238E27FC236}">
                  <a16:creationId xmlns:a16="http://schemas.microsoft.com/office/drawing/2014/main" id="{B42B008E-7B54-413F-B04A-1CB9ACAB0A8B}"/>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a:p>
          </p:txBody>
        </p:sp>
        <p:sp>
          <p:nvSpPr>
            <p:cNvPr id="16" name="object 17">
              <a:extLst>
                <a:ext uri="{FF2B5EF4-FFF2-40B4-BE49-F238E27FC236}">
                  <a16:creationId xmlns:a16="http://schemas.microsoft.com/office/drawing/2014/main" id="{51A1F6FE-61B8-49B7-A04B-17C865A3933B}"/>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a:p>
          </p:txBody>
        </p:sp>
        <p:sp>
          <p:nvSpPr>
            <p:cNvPr id="17" name="object 18">
              <a:extLst>
                <a:ext uri="{FF2B5EF4-FFF2-40B4-BE49-F238E27FC236}">
                  <a16:creationId xmlns:a16="http://schemas.microsoft.com/office/drawing/2014/main" id="{ADE5B5CF-773B-482C-85BA-C40FA5A3AE7E}"/>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a:p>
          </p:txBody>
        </p:sp>
        <p:sp>
          <p:nvSpPr>
            <p:cNvPr id="18" name="object 19">
              <a:extLst>
                <a:ext uri="{FF2B5EF4-FFF2-40B4-BE49-F238E27FC236}">
                  <a16:creationId xmlns:a16="http://schemas.microsoft.com/office/drawing/2014/main" id="{06A14D8D-D5E4-4B2F-B757-CC39E245B947}"/>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a:p>
          </p:txBody>
        </p:sp>
        <p:sp>
          <p:nvSpPr>
            <p:cNvPr id="19" name="object 20">
              <a:extLst>
                <a:ext uri="{FF2B5EF4-FFF2-40B4-BE49-F238E27FC236}">
                  <a16:creationId xmlns:a16="http://schemas.microsoft.com/office/drawing/2014/main" id="{246EF31E-37ED-4E44-9271-E53EE7E3358C}"/>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a:p>
          </p:txBody>
        </p:sp>
      </p:grpSp>
      <p:sp>
        <p:nvSpPr>
          <p:cNvPr id="5" name="Text Placeholder 4">
            <a:extLst>
              <a:ext uri="{FF2B5EF4-FFF2-40B4-BE49-F238E27FC236}">
                <a16:creationId xmlns:a16="http://schemas.microsoft.com/office/drawing/2014/main" id="{C6576456-652A-4285-A412-4BEB44DD0CFE}"/>
              </a:ext>
            </a:extLst>
          </p:cNvPr>
          <p:cNvSpPr>
            <a:spLocks noGrp="1"/>
          </p:cNvSpPr>
          <p:nvPr>
            <p:ph type="body" sz="quarter" idx="14"/>
          </p:nvPr>
        </p:nvSpPr>
        <p:spPr>
          <a:xfrm>
            <a:off x="838199" y="1837996"/>
            <a:ext cx="10515595" cy="3971133"/>
          </a:xfrm>
        </p:spPr>
        <p:txBody>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Potential Guidance Change to §8389(e)(6)(A)(iii) compliance</a:t>
            </a:r>
          </a:p>
          <a:p>
            <a:pPr marL="1028700" marR="0" lvl="1" indent="-3429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Require that executive compensation structure submissions include a certification or explicit statement that all executive positions as defined in Public Utility Code §451.5, receive a portion of their performance-based compensation that is delayed three or more years, with that compensation based on the electric corporation’s performance and value over those proceeding three or more years. </a:t>
            </a:r>
            <a:endParaRPr lang="en-US" sz="2800" dirty="0"/>
          </a:p>
        </p:txBody>
      </p:sp>
      <p:sp>
        <p:nvSpPr>
          <p:cNvPr id="3" name="Footer Placeholder 2">
            <a:extLst>
              <a:ext uri="{FF2B5EF4-FFF2-40B4-BE49-F238E27FC236}">
                <a16:creationId xmlns:a16="http://schemas.microsoft.com/office/drawing/2014/main" id="{EBF31DD2-EBBE-402C-8754-05D3908BC22F}"/>
              </a:ext>
            </a:extLst>
          </p:cNvPr>
          <p:cNvSpPr>
            <a:spLocks noGrp="1"/>
          </p:cNvSpPr>
          <p:nvPr>
            <p:ph type="ftr" sz="quarter" idx="12"/>
          </p:nvPr>
        </p:nvSpPr>
        <p:spPr/>
        <p:txBody>
          <a:bodyPr/>
          <a:lstStyle/>
          <a:p>
            <a:r>
              <a:rPr lang="en-US"/>
              <a:t>OFFICE OF ENERGY INFRASTUCTURE SAFETY</a:t>
            </a:r>
            <a:endParaRPr lang="en-US" dirty="0"/>
          </a:p>
        </p:txBody>
      </p:sp>
      <p:sp>
        <p:nvSpPr>
          <p:cNvPr id="2" name="Slide Number Placeholder 1">
            <a:extLst>
              <a:ext uri="{FF2B5EF4-FFF2-40B4-BE49-F238E27FC236}">
                <a16:creationId xmlns:a16="http://schemas.microsoft.com/office/drawing/2014/main" id="{4167D2FD-C4A0-44E5-B69A-BF0894966B26}"/>
              </a:ext>
            </a:extLst>
          </p:cNvPr>
          <p:cNvSpPr>
            <a:spLocks noGrp="1"/>
          </p:cNvSpPr>
          <p:nvPr>
            <p:ph type="sldNum" sz="quarter" idx="11"/>
          </p:nvPr>
        </p:nvSpPr>
        <p:spPr/>
        <p:txBody>
          <a:bodyPr/>
          <a:lstStyle/>
          <a:p>
            <a:fld id="{5492B78E-5BF9-0B46-B1B8-04BFF5711F33}" type="slidenum">
              <a:rPr lang="en-US" smtClean="0"/>
              <a:pPr/>
              <a:t>16</a:t>
            </a:fld>
            <a:endParaRPr lang="en-US" dirty="0"/>
          </a:p>
        </p:txBody>
      </p:sp>
    </p:spTree>
    <p:extLst>
      <p:ext uri="{BB962C8B-B14F-4D97-AF65-F5344CB8AC3E}">
        <p14:creationId xmlns:p14="http://schemas.microsoft.com/office/powerpoint/2010/main" val="27491587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78B66FB-9733-44E6-A0E0-42D246F04280}"/>
              </a:ext>
            </a:extLst>
          </p:cNvPr>
          <p:cNvSpPr>
            <a:spLocks noGrp="1"/>
          </p:cNvSpPr>
          <p:nvPr>
            <p:ph type="title" idx="4294967295"/>
          </p:nvPr>
        </p:nvSpPr>
        <p:spPr>
          <a:xfrm>
            <a:off x="838200" y="0"/>
            <a:ext cx="9015413"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1" i="0" u="none" strike="noStrike" kern="1200" cap="none" spc="0" normalizeH="0" baseline="0" noProof="0" dirty="0">
                <a:ln>
                  <a:noFill/>
                </a:ln>
                <a:solidFill>
                  <a:srgbClr val="FFFFFF"/>
                </a:solidFill>
                <a:effectLst/>
                <a:uLnTx/>
                <a:uFillTx/>
                <a:latin typeface="Calibri" panose="020F0502020204030204"/>
                <a:ea typeface="+mn-ea"/>
                <a:cs typeface="+mn-cs"/>
              </a:rPr>
              <a:t>§8389(e)(6)(A)(iii) POTENTIAL GUIDANCE CHANGES</a:t>
            </a:r>
            <a:endParaRPr kumimoji="0" lang="en-US" sz="24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nvGrpSpPr>
          <p:cNvPr id="6" name="object 7" descr="Logo for Office of Energy Infrastructure Safety with picture of transmission tower and underground gas line">
            <a:extLst>
              <a:ext uri="{FF2B5EF4-FFF2-40B4-BE49-F238E27FC236}">
                <a16:creationId xmlns:a16="http://schemas.microsoft.com/office/drawing/2014/main" id="{3DA861BB-8788-4A49-B496-7740548937E5}"/>
              </a:ext>
            </a:extLst>
          </p:cNvPr>
          <p:cNvGrpSpPr/>
          <p:nvPr/>
        </p:nvGrpSpPr>
        <p:grpSpPr>
          <a:xfrm>
            <a:off x="9977506" y="143220"/>
            <a:ext cx="1740285" cy="1740285"/>
            <a:chOff x="1533778" y="1646885"/>
            <a:chExt cx="2871470" cy="2871470"/>
          </a:xfrm>
        </p:grpSpPr>
        <p:pic>
          <p:nvPicPr>
            <p:cNvPr id="7" name="object 8">
              <a:extLst>
                <a:ext uri="{FF2B5EF4-FFF2-40B4-BE49-F238E27FC236}">
                  <a16:creationId xmlns:a16="http://schemas.microsoft.com/office/drawing/2014/main" id="{759FE392-0523-46B1-BB45-802C262D3D31}"/>
                </a:ext>
              </a:extLst>
            </p:cNvPr>
            <p:cNvPicPr/>
            <p:nvPr/>
          </p:nvPicPr>
          <p:blipFill>
            <a:blip r:embed="rId3" cstate="print"/>
            <a:stretch>
              <a:fillRect/>
            </a:stretch>
          </p:blipFill>
          <p:spPr>
            <a:xfrm>
              <a:off x="1533778" y="1646885"/>
              <a:ext cx="2870923" cy="2870934"/>
            </a:xfrm>
            <a:prstGeom prst="rect">
              <a:avLst/>
            </a:prstGeom>
          </p:spPr>
        </p:pic>
        <p:pic>
          <p:nvPicPr>
            <p:cNvPr id="8" name="object 9">
              <a:extLst>
                <a:ext uri="{FF2B5EF4-FFF2-40B4-BE49-F238E27FC236}">
                  <a16:creationId xmlns:a16="http://schemas.microsoft.com/office/drawing/2014/main" id="{2E6CB478-8DB2-49B4-A09E-345F61193D7E}"/>
                </a:ext>
              </a:extLst>
            </p:cNvPr>
            <p:cNvPicPr/>
            <p:nvPr/>
          </p:nvPicPr>
          <p:blipFill>
            <a:blip r:embed="rId4" cstate="print"/>
            <a:stretch>
              <a:fillRect/>
            </a:stretch>
          </p:blipFill>
          <p:spPr>
            <a:xfrm>
              <a:off x="1970066" y="2083169"/>
              <a:ext cx="1998344" cy="1548360"/>
            </a:xfrm>
            <a:prstGeom prst="rect">
              <a:avLst/>
            </a:prstGeom>
          </p:spPr>
        </p:pic>
        <p:sp>
          <p:nvSpPr>
            <p:cNvPr id="9" name="object 10">
              <a:extLst>
                <a:ext uri="{FF2B5EF4-FFF2-40B4-BE49-F238E27FC236}">
                  <a16:creationId xmlns:a16="http://schemas.microsoft.com/office/drawing/2014/main" id="{7D6E6E7C-A642-4969-8D83-21AE22F0CD3E}"/>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a:p>
          </p:txBody>
        </p:sp>
        <p:sp>
          <p:nvSpPr>
            <p:cNvPr id="10" name="object 11">
              <a:extLst>
                <a:ext uri="{FF2B5EF4-FFF2-40B4-BE49-F238E27FC236}">
                  <a16:creationId xmlns:a16="http://schemas.microsoft.com/office/drawing/2014/main" id="{3F7213F2-E845-4A32-A01B-B0C69E17A47B}"/>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a:p>
          </p:txBody>
        </p:sp>
        <p:pic>
          <p:nvPicPr>
            <p:cNvPr id="11" name="object 12">
              <a:extLst>
                <a:ext uri="{FF2B5EF4-FFF2-40B4-BE49-F238E27FC236}">
                  <a16:creationId xmlns:a16="http://schemas.microsoft.com/office/drawing/2014/main" id="{E752D4D0-263E-4AFD-8E41-927CF42668F4}"/>
                </a:ext>
              </a:extLst>
            </p:cNvPr>
            <p:cNvPicPr/>
            <p:nvPr/>
          </p:nvPicPr>
          <p:blipFill>
            <a:blip r:embed="rId5" cstate="print"/>
            <a:stretch>
              <a:fillRect/>
            </a:stretch>
          </p:blipFill>
          <p:spPr>
            <a:xfrm>
              <a:off x="2912436" y="3706237"/>
              <a:ext cx="113836" cy="200659"/>
            </a:xfrm>
            <a:prstGeom prst="rect">
              <a:avLst/>
            </a:prstGeom>
          </p:spPr>
        </p:pic>
        <p:pic>
          <p:nvPicPr>
            <p:cNvPr id="12" name="object 13">
              <a:extLst>
                <a:ext uri="{FF2B5EF4-FFF2-40B4-BE49-F238E27FC236}">
                  <a16:creationId xmlns:a16="http://schemas.microsoft.com/office/drawing/2014/main" id="{A7040C81-243F-4207-9892-8901E018A7AD}"/>
                </a:ext>
              </a:extLst>
            </p:cNvPr>
            <p:cNvPicPr/>
            <p:nvPr/>
          </p:nvPicPr>
          <p:blipFill>
            <a:blip r:embed="rId6" cstate="print"/>
            <a:stretch>
              <a:fillRect/>
            </a:stretch>
          </p:blipFill>
          <p:spPr>
            <a:xfrm>
              <a:off x="2437237" y="3706237"/>
              <a:ext cx="113836" cy="200659"/>
            </a:xfrm>
            <a:prstGeom prst="rect">
              <a:avLst/>
            </a:prstGeom>
          </p:spPr>
        </p:pic>
        <p:pic>
          <p:nvPicPr>
            <p:cNvPr id="13" name="object 14">
              <a:extLst>
                <a:ext uri="{FF2B5EF4-FFF2-40B4-BE49-F238E27FC236}">
                  <a16:creationId xmlns:a16="http://schemas.microsoft.com/office/drawing/2014/main" id="{FABF25CC-7427-4009-BEC5-359B31863D5A}"/>
                </a:ext>
              </a:extLst>
            </p:cNvPr>
            <p:cNvPicPr/>
            <p:nvPr/>
          </p:nvPicPr>
          <p:blipFill>
            <a:blip r:embed="rId7" cstate="print"/>
            <a:stretch>
              <a:fillRect/>
            </a:stretch>
          </p:blipFill>
          <p:spPr>
            <a:xfrm>
              <a:off x="3388486" y="3706237"/>
              <a:ext cx="113836" cy="200659"/>
            </a:xfrm>
            <a:prstGeom prst="rect">
              <a:avLst/>
            </a:prstGeom>
          </p:spPr>
        </p:pic>
        <p:sp>
          <p:nvSpPr>
            <p:cNvPr id="14" name="object 15">
              <a:extLst>
                <a:ext uri="{FF2B5EF4-FFF2-40B4-BE49-F238E27FC236}">
                  <a16:creationId xmlns:a16="http://schemas.microsoft.com/office/drawing/2014/main" id="{B0F1C55F-CD88-4E2F-91B6-405FEA516326}"/>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a:p>
          </p:txBody>
        </p:sp>
        <p:sp>
          <p:nvSpPr>
            <p:cNvPr id="15" name="object 16">
              <a:extLst>
                <a:ext uri="{FF2B5EF4-FFF2-40B4-BE49-F238E27FC236}">
                  <a16:creationId xmlns:a16="http://schemas.microsoft.com/office/drawing/2014/main" id="{B42B008E-7B54-413F-B04A-1CB9ACAB0A8B}"/>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a:p>
          </p:txBody>
        </p:sp>
        <p:sp>
          <p:nvSpPr>
            <p:cNvPr id="16" name="object 17">
              <a:extLst>
                <a:ext uri="{FF2B5EF4-FFF2-40B4-BE49-F238E27FC236}">
                  <a16:creationId xmlns:a16="http://schemas.microsoft.com/office/drawing/2014/main" id="{51A1F6FE-61B8-49B7-A04B-17C865A3933B}"/>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a:p>
          </p:txBody>
        </p:sp>
        <p:sp>
          <p:nvSpPr>
            <p:cNvPr id="17" name="object 18">
              <a:extLst>
                <a:ext uri="{FF2B5EF4-FFF2-40B4-BE49-F238E27FC236}">
                  <a16:creationId xmlns:a16="http://schemas.microsoft.com/office/drawing/2014/main" id="{ADE5B5CF-773B-482C-85BA-C40FA5A3AE7E}"/>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a:p>
          </p:txBody>
        </p:sp>
        <p:sp>
          <p:nvSpPr>
            <p:cNvPr id="18" name="object 19">
              <a:extLst>
                <a:ext uri="{FF2B5EF4-FFF2-40B4-BE49-F238E27FC236}">
                  <a16:creationId xmlns:a16="http://schemas.microsoft.com/office/drawing/2014/main" id="{06A14D8D-D5E4-4B2F-B757-CC39E245B947}"/>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a:p>
          </p:txBody>
        </p:sp>
        <p:sp>
          <p:nvSpPr>
            <p:cNvPr id="19" name="object 20">
              <a:extLst>
                <a:ext uri="{FF2B5EF4-FFF2-40B4-BE49-F238E27FC236}">
                  <a16:creationId xmlns:a16="http://schemas.microsoft.com/office/drawing/2014/main" id="{246EF31E-37ED-4E44-9271-E53EE7E3358C}"/>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a:p>
          </p:txBody>
        </p:sp>
      </p:grpSp>
      <p:sp>
        <p:nvSpPr>
          <p:cNvPr id="5" name="Text Placeholder 4">
            <a:extLst>
              <a:ext uri="{FF2B5EF4-FFF2-40B4-BE49-F238E27FC236}">
                <a16:creationId xmlns:a16="http://schemas.microsoft.com/office/drawing/2014/main" id="{C6576456-652A-4285-A412-4BEB44DD0CFE}"/>
              </a:ext>
            </a:extLst>
          </p:cNvPr>
          <p:cNvSpPr>
            <a:spLocks noGrp="1"/>
          </p:cNvSpPr>
          <p:nvPr>
            <p:ph type="body" sz="quarter" idx="14"/>
          </p:nvPr>
        </p:nvSpPr>
        <p:spPr>
          <a:xfrm>
            <a:off x="838199" y="1837996"/>
            <a:ext cx="10515595" cy="3971133"/>
          </a:xfrm>
        </p:spPr>
        <p:txBody>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Potential Guidance Change to §8389(e)(6)(A)(iii) compliance</a:t>
            </a:r>
          </a:p>
          <a:p>
            <a:pPr marL="1028700" marR="0" lvl="1" indent="-3429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Require that all executive compensation structure submissions include for each internal executive classification the compensation components (base pay, annual bonus/incentive information, and long-term incentive pay), including percentages of overall compensation for each component at both the threshold and maximum award levels. </a:t>
            </a:r>
            <a:endParaRPr lang="en-US" sz="2800" dirty="0"/>
          </a:p>
        </p:txBody>
      </p:sp>
      <p:sp>
        <p:nvSpPr>
          <p:cNvPr id="3" name="Footer Placeholder 2">
            <a:extLst>
              <a:ext uri="{FF2B5EF4-FFF2-40B4-BE49-F238E27FC236}">
                <a16:creationId xmlns:a16="http://schemas.microsoft.com/office/drawing/2014/main" id="{EBF31DD2-EBBE-402C-8754-05D3908BC22F}"/>
              </a:ext>
            </a:extLst>
          </p:cNvPr>
          <p:cNvSpPr>
            <a:spLocks noGrp="1"/>
          </p:cNvSpPr>
          <p:nvPr>
            <p:ph type="ftr" sz="quarter" idx="12"/>
          </p:nvPr>
        </p:nvSpPr>
        <p:spPr/>
        <p:txBody>
          <a:bodyPr/>
          <a:lstStyle/>
          <a:p>
            <a:r>
              <a:rPr lang="en-US"/>
              <a:t>OFFICE OF ENERGY INFRASTUCTURE SAFETY</a:t>
            </a:r>
            <a:endParaRPr lang="en-US" dirty="0"/>
          </a:p>
        </p:txBody>
      </p:sp>
      <p:sp>
        <p:nvSpPr>
          <p:cNvPr id="2" name="Slide Number Placeholder 1">
            <a:extLst>
              <a:ext uri="{FF2B5EF4-FFF2-40B4-BE49-F238E27FC236}">
                <a16:creationId xmlns:a16="http://schemas.microsoft.com/office/drawing/2014/main" id="{4167D2FD-C4A0-44E5-B69A-BF0894966B26}"/>
              </a:ext>
            </a:extLst>
          </p:cNvPr>
          <p:cNvSpPr>
            <a:spLocks noGrp="1"/>
          </p:cNvSpPr>
          <p:nvPr>
            <p:ph type="sldNum" sz="quarter" idx="11"/>
          </p:nvPr>
        </p:nvSpPr>
        <p:spPr/>
        <p:txBody>
          <a:bodyPr/>
          <a:lstStyle/>
          <a:p>
            <a:fld id="{5492B78E-5BF9-0B46-B1B8-04BFF5711F33}" type="slidenum">
              <a:rPr lang="en-US" smtClean="0"/>
              <a:pPr/>
              <a:t>17</a:t>
            </a:fld>
            <a:endParaRPr lang="en-US" dirty="0"/>
          </a:p>
        </p:txBody>
      </p:sp>
    </p:spTree>
    <p:extLst>
      <p:ext uri="{BB962C8B-B14F-4D97-AF65-F5344CB8AC3E}">
        <p14:creationId xmlns:p14="http://schemas.microsoft.com/office/powerpoint/2010/main" val="3047199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09E5B95-85C6-4929-BD1B-6C914612A751}"/>
              </a:ext>
            </a:extLst>
          </p:cNvPr>
          <p:cNvSpPr>
            <a:spLocks noGrp="1"/>
          </p:cNvSpPr>
          <p:nvPr>
            <p:ph type="title"/>
          </p:nvPr>
        </p:nvSpPr>
        <p:spPr>
          <a:xfrm>
            <a:off x="985849" y="1089061"/>
            <a:ext cx="4155780" cy="3872439"/>
          </a:xfrm>
        </p:spPr>
        <p:txBody>
          <a:bodyPr/>
          <a:lstStyle/>
          <a:p>
            <a:pPr marL="0" marR="0" lvl="0" indent="0" defTabSz="914400" rtl="0" eaLnBrk="1" fontAlgn="auto" latinLnBrk="0" hangingPunct="1">
              <a:lnSpc>
                <a:spcPct val="90000"/>
              </a:lnSpc>
              <a:spcBef>
                <a:spcPts val="1000"/>
              </a:spcBef>
              <a:spcAft>
                <a:spcPts val="0"/>
              </a:spcAft>
              <a:buClrTx/>
              <a:buSzTx/>
              <a:buFontTx/>
              <a:buNone/>
              <a:tabLst/>
              <a:defRPr/>
            </a:pPr>
            <a:br>
              <a:rPr kumimoji="0" lang="en-US" sz="4400" b="1" i="0" u="none" strike="noStrike" kern="1200" cap="none" spc="0" normalizeH="0" baseline="0" noProof="0" dirty="0">
                <a:ln>
                  <a:noFill/>
                </a:ln>
                <a:solidFill>
                  <a:srgbClr val="FFFFFF"/>
                </a:solidFill>
                <a:effectLst/>
                <a:uLnTx/>
                <a:uFillTx/>
                <a:latin typeface="Calibri" panose="020F0502020204030204"/>
                <a:ea typeface="+mn-ea"/>
                <a:cs typeface="+mn-cs"/>
              </a:rPr>
            </a:br>
            <a:r>
              <a:rPr kumimoji="0" lang="en-US" sz="4000" b="1" i="0" u="none" strike="noStrike" kern="1200" cap="none" spc="0" normalizeH="0" baseline="0" noProof="0" dirty="0">
                <a:ln>
                  <a:noFill/>
                </a:ln>
                <a:solidFill>
                  <a:srgbClr val="FFFFFF"/>
                </a:solidFill>
                <a:effectLst/>
                <a:uLnTx/>
                <a:uFillTx/>
                <a:latin typeface="Calibri" panose="020F0502020204030204"/>
                <a:ea typeface="+mn-ea"/>
                <a:cs typeface="+mn-cs"/>
              </a:rPr>
              <a:t>How much indirect and ancillary compensation occurs</a:t>
            </a:r>
          </a:p>
        </p:txBody>
      </p:sp>
      <p:sp>
        <p:nvSpPr>
          <p:cNvPr id="3" name="Footer Placeholder 2">
            <a:extLst>
              <a:ext uri="{FF2B5EF4-FFF2-40B4-BE49-F238E27FC236}">
                <a16:creationId xmlns:a16="http://schemas.microsoft.com/office/drawing/2014/main" id="{61F21372-AA4A-4F68-8E5B-AFA7121B5E90}"/>
              </a:ext>
            </a:extLst>
          </p:cNvPr>
          <p:cNvSpPr>
            <a:spLocks noGrp="1"/>
          </p:cNvSpPr>
          <p:nvPr>
            <p:ph type="ftr" sz="quarter" idx="11"/>
          </p:nvPr>
        </p:nvSpPr>
        <p:spPr/>
        <p:txBody>
          <a:bodyPr/>
          <a:lstStyle/>
          <a:p>
            <a:r>
              <a:rPr lang="en-US"/>
              <a:t>OFFICE OF ENERGY INFRASTUCTURE SAFETY</a:t>
            </a:r>
          </a:p>
        </p:txBody>
      </p:sp>
      <p:sp>
        <p:nvSpPr>
          <p:cNvPr id="4" name="Slide Number Placeholder 3">
            <a:extLst>
              <a:ext uri="{FF2B5EF4-FFF2-40B4-BE49-F238E27FC236}">
                <a16:creationId xmlns:a16="http://schemas.microsoft.com/office/drawing/2014/main" id="{8CC2FE06-78BF-4DE7-9B23-F6329C5B8FBE}"/>
              </a:ext>
            </a:extLst>
          </p:cNvPr>
          <p:cNvSpPr>
            <a:spLocks noGrp="1"/>
          </p:cNvSpPr>
          <p:nvPr>
            <p:ph type="sldNum" sz="quarter" idx="12"/>
          </p:nvPr>
        </p:nvSpPr>
        <p:spPr/>
        <p:txBody>
          <a:bodyPr/>
          <a:lstStyle/>
          <a:p>
            <a:fld id="{5492B78E-5BF9-0B46-B1B8-04BFF5711F33}" type="slidenum">
              <a:rPr lang="en-US" smtClean="0"/>
              <a:t>18</a:t>
            </a:fld>
            <a:endParaRPr lang="en-US"/>
          </a:p>
        </p:txBody>
      </p:sp>
    </p:spTree>
    <p:extLst>
      <p:ext uri="{BB962C8B-B14F-4D97-AF65-F5344CB8AC3E}">
        <p14:creationId xmlns:p14="http://schemas.microsoft.com/office/powerpoint/2010/main" val="8095616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7FD576C-88FB-5D47-9887-B53C206A13FB}"/>
              </a:ext>
            </a:extLst>
          </p:cNvPr>
          <p:cNvSpPr>
            <a:spLocks noGrp="1"/>
          </p:cNvSpPr>
          <p:nvPr>
            <p:ph type="title" idx="4294967295"/>
          </p:nvPr>
        </p:nvSpPr>
        <p:spPr>
          <a:xfrm>
            <a:off x="838200" y="0"/>
            <a:ext cx="9015413"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1" i="0" u="none" strike="noStrike" kern="1200" cap="none" spc="0" normalizeH="0" baseline="0" noProof="0" dirty="0">
                <a:ln>
                  <a:noFill/>
                </a:ln>
                <a:solidFill>
                  <a:srgbClr val="FFFFFF"/>
                </a:solidFill>
                <a:effectLst/>
                <a:uLnTx/>
                <a:uFillTx/>
                <a:latin typeface="Calibri" panose="020F0502020204030204"/>
                <a:ea typeface="+mn-ea"/>
                <a:cs typeface="+mn-cs"/>
              </a:rPr>
              <a:t>PUBLIC UTILITY CODE §8389(e)(6)(A)(iv)</a:t>
            </a:r>
          </a:p>
        </p:txBody>
      </p:sp>
      <p:grpSp>
        <p:nvGrpSpPr>
          <p:cNvPr id="6" name="object 7" descr="Logo for Office of Energy Infrastructure Safety with picture of transmission tower and underground gas line">
            <a:extLst>
              <a:ext uri="{FF2B5EF4-FFF2-40B4-BE49-F238E27FC236}">
                <a16:creationId xmlns:a16="http://schemas.microsoft.com/office/drawing/2014/main" id="{28EB4765-55E9-4BF6-B837-66E7DFB4FC63}"/>
              </a:ext>
            </a:extLst>
          </p:cNvPr>
          <p:cNvGrpSpPr/>
          <p:nvPr/>
        </p:nvGrpSpPr>
        <p:grpSpPr>
          <a:xfrm>
            <a:off x="9853852" y="92627"/>
            <a:ext cx="1740285" cy="1740285"/>
            <a:chOff x="1533778" y="1646885"/>
            <a:chExt cx="2871470" cy="2871470"/>
          </a:xfrm>
        </p:grpSpPr>
        <p:pic>
          <p:nvPicPr>
            <p:cNvPr id="7" name="object 8">
              <a:extLst>
                <a:ext uri="{FF2B5EF4-FFF2-40B4-BE49-F238E27FC236}">
                  <a16:creationId xmlns:a16="http://schemas.microsoft.com/office/drawing/2014/main" id="{35F9E354-93FD-4D9F-9B30-6B2EDE0C9F1E}"/>
                </a:ext>
              </a:extLst>
            </p:cNvPr>
            <p:cNvPicPr/>
            <p:nvPr/>
          </p:nvPicPr>
          <p:blipFill>
            <a:blip r:embed="rId3" cstate="print"/>
            <a:stretch>
              <a:fillRect/>
            </a:stretch>
          </p:blipFill>
          <p:spPr>
            <a:xfrm>
              <a:off x="1533778" y="1646885"/>
              <a:ext cx="2870923" cy="2870934"/>
            </a:xfrm>
            <a:prstGeom prst="rect">
              <a:avLst/>
            </a:prstGeom>
          </p:spPr>
        </p:pic>
        <p:pic>
          <p:nvPicPr>
            <p:cNvPr id="8" name="object 9">
              <a:extLst>
                <a:ext uri="{FF2B5EF4-FFF2-40B4-BE49-F238E27FC236}">
                  <a16:creationId xmlns:a16="http://schemas.microsoft.com/office/drawing/2014/main" id="{680C1597-E073-4366-837E-7FE7B719EB72}"/>
                </a:ext>
              </a:extLst>
            </p:cNvPr>
            <p:cNvPicPr/>
            <p:nvPr/>
          </p:nvPicPr>
          <p:blipFill>
            <a:blip r:embed="rId4" cstate="print"/>
            <a:stretch>
              <a:fillRect/>
            </a:stretch>
          </p:blipFill>
          <p:spPr>
            <a:xfrm>
              <a:off x="1970066" y="2083169"/>
              <a:ext cx="1998344" cy="1548360"/>
            </a:xfrm>
            <a:prstGeom prst="rect">
              <a:avLst/>
            </a:prstGeom>
          </p:spPr>
        </p:pic>
        <p:sp>
          <p:nvSpPr>
            <p:cNvPr id="9" name="object 10">
              <a:extLst>
                <a:ext uri="{FF2B5EF4-FFF2-40B4-BE49-F238E27FC236}">
                  <a16:creationId xmlns:a16="http://schemas.microsoft.com/office/drawing/2014/main" id="{6E15CB3C-7592-4748-ABFA-89C80E4F0EF9}"/>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a:p>
          </p:txBody>
        </p:sp>
        <p:sp>
          <p:nvSpPr>
            <p:cNvPr id="10" name="object 11">
              <a:extLst>
                <a:ext uri="{FF2B5EF4-FFF2-40B4-BE49-F238E27FC236}">
                  <a16:creationId xmlns:a16="http://schemas.microsoft.com/office/drawing/2014/main" id="{6423E48C-8EDE-4B5F-BD3F-09B30CE5128E}"/>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a:p>
          </p:txBody>
        </p:sp>
        <p:pic>
          <p:nvPicPr>
            <p:cNvPr id="11" name="object 12">
              <a:extLst>
                <a:ext uri="{FF2B5EF4-FFF2-40B4-BE49-F238E27FC236}">
                  <a16:creationId xmlns:a16="http://schemas.microsoft.com/office/drawing/2014/main" id="{1A5BEC0C-E563-4005-B97E-F2209D6A554C}"/>
                </a:ext>
              </a:extLst>
            </p:cNvPr>
            <p:cNvPicPr/>
            <p:nvPr/>
          </p:nvPicPr>
          <p:blipFill>
            <a:blip r:embed="rId5" cstate="print"/>
            <a:stretch>
              <a:fillRect/>
            </a:stretch>
          </p:blipFill>
          <p:spPr>
            <a:xfrm>
              <a:off x="2912436" y="3706237"/>
              <a:ext cx="113836" cy="200659"/>
            </a:xfrm>
            <a:prstGeom prst="rect">
              <a:avLst/>
            </a:prstGeom>
          </p:spPr>
        </p:pic>
        <p:pic>
          <p:nvPicPr>
            <p:cNvPr id="12" name="object 13">
              <a:extLst>
                <a:ext uri="{FF2B5EF4-FFF2-40B4-BE49-F238E27FC236}">
                  <a16:creationId xmlns:a16="http://schemas.microsoft.com/office/drawing/2014/main" id="{B8E54BD1-09E4-47D3-8D35-9471641D8841}"/>
                </a:ext>
              </a:extLst>
            </p:cNvPr>
            <p:cNvPicPr/>
            <p:nvPr/>
          </p:nvPicPr>
          <p:blipFill>
            <a:blip r:embed="rId6" cstate="print"/>
            <a:stretch>
              <a:fillRect/>
            </a:stretch>
          </p:blipFill>
          <p:spPr>
            <a:xfrm>
              <a:off x="2437237" y="3706237"/>
              <a:ext cx="113836" cy="200659"/>
            </a:xfrm>
            <a:prstGeom prst="rect">
              <a:avLst/>
            </a:prstGeom>
          </p:spPr>
        </p:pic>
        <p:pic>
          <p:nvPicPr>
            <p:cNvPr id="13" name="object 14">
              <a:extLst>
                <a:ext uri="{FF2B5EF4-FFF2-40B4-BE49-F238E27FC236}">
                  <a16:creationId xmlns:a16="http://schemas.microsoft.com/office/drawing/2014/main" id="{15440370-956B-4CDB-AEC8-1F2AE7F82A0E}"/>
                </a:ext>
              </a:extLst>
            </p:cNvPr>
            <p:cNvPicPr/>
            <p:nvPr/>
          </p:nvPicPr>
          <p:blipFill>
            <a:blip r:embed="rId7" cstate="print"/>
            <a:stretch>
              <a:fillRect/>
            </a:stretch>
          </p:blipFill>
          <p:spPr>
            <a:xfrm>
              <a:off x="3388486" y="3706237"/>
              <a:ext cx="113836" cy="200659"/>
            </a:xfrm>
            <a:prstGeom prst="rect">
              <a:avLst/>
            </a:prstGeom>
          </p:spPr>
        </p:pic>
        <p:sp>
          <p:nvSpPr>
            <p:cNvPr id="14" name="object 15">
              <a:extLst>
                <a:ext uri="{FF2B5EF4-FFF2-40B4-BE49-F238E27FC236}">
                  <a16:creationId xmlns:a16="http://schemas.microsoft.com/office/drawing/2014/main" id="{6D9C16F1-CFE4-47CB-938F-859BD32E2B41}"/>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a:p>
          </p:txBody>
        </p:sp>
        <p:sp>
          <p:nvSpPr>
            <p:cNvPr id="15" name="object 16">
              <a:extLst>
                <a:ext uri="{FF2B5EF4-FFF2-40B4-BE49-F238E27FC236}">
                  <a16:creationId xmlns:a16="http://schemas.microsoft.com/office/drawing/2014/main" id="{573DF6D5-FED0-4E4B-B64B-DDB0E400D053}"/>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a:p>
          </p:txBody>
        </p:sp>
        <p:sp>
          <p:nvSpPr>
            <p:cNvPr id="16" name="object 17">
              <a:extLst>
                <a:ext uri="{FF2B5EF4-FFF2-40B4-BE49-F238E27FC236}">
                  <a16:creationId xmlns:a16="http://schemas.microsoft.com/office/drawing/2014/main" id="{80CBD597-3C93-472A-83AB-E6C7DC229220}"/>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a:p>
          </p:txBody>
        </p:sp>
        <p:sp>
          <p:nvSpPr>
            <p:cNvPr id="17" name="object 18">
              <a:extLst>
                <a:ext uri="{FF2B5EF4-FFF2-40B4-BE49-F238E27FC236}">
                  <a16:creationId xmlns:a16="http://schemas.microsoft.com/office/drawing/2014/main" id="{4647AD67-E373-4310-80BF-645A916D7EE4}"/>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a:p>
          </p:txBody>
        </p:sp>
        <p:sp>
          <p:nvSpPr>
            <p:cNvPr id="18" name="object 19">
              <a:extLst>
                <a:ext uri="{FF2B5EF4-FFF2-40B4-BE49-F238E27FC236}">
                  <a16:creationId xmlns:a16="http://schemas.microsoft.com/office/drawing/2014/main" id="{36EE4990-8126-4238-A6F1-F8F404E5335D}"/>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a:p>
          </p:txBody>
        </p:sp>
        <p:sp>
          <p:nvSpPr>
            <p:cNvPr id="19" name="object 20">
              <a:extLst>
                <a:ext uri="{FF2B5EF4-FFF2-40B4-BE49-F238E27FC236}">
                  <a16:creationId xmlns:a16="http://schemas.microsoft.com/office/drawing/2014/main" id="{0386450E-026C-47FE-8808-11A8579EAA2E}"/>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a:p>
          </p:txBody>
        </p:sp>
      </p:grpSp>
      <p:sp>
        <p:nvSpPr>
          <p:cNvPr id="21" name="Text Placeholder 20">
            <a:extLst>
              <a:ext uri="{FF2B5EF4-FFF2-40B4-BE49-F238E27FC236}">
                <a16:creationId xmlns:a16="http://schemas.microsoft.com/office/drawing/2014/main" id="{9AEC981A-6412-4633-897E-ADE21ED8B6A3}"/>
              </a:ext>
            </a:extLst>
          </p:cNvPr>
          <p:cNvSpPr>
            <a:spLocks noGrp="1"/>
          </p:cNvSpPr>
          <p:nvPr>
            <p:ph type="body" sz="quarter" idx="14"/>
          </p:nvPr>
        </p:nvSpPr>
        <p:spPr>
          <a:xfrm>
            <a:off x="838199" y="1885710"/>
            <a:ext cx="10515595" cy="3923420"/>
          </a:xfrm>
        </p:spPr>
        <p:txBody>
          <a:bodyPr>
            <a:normAutofit/>
          </a:bodyPr>
          <a:lstStyle/>
          <a:p>
            <a:r>
              <a:rPr lang="en-US" sz="2800" dirty="0">
                <a:effectLst/>
                <a:latin typeface="Calibri" panose="020F0502020204030204" pitchFamily="34" charset="0"/>
                <a:ea typeface="Calibri" panose="020F0502020204030204" pitchFamily="34" charset="0"/>
                <a:cs typeface="Times New Roman" panose="02020603050405020304" pitchFamily="18" charset="0"/>
              </a:rPr>
              <a:t>§8389(e)(6)(A)(iv) Minimization or elimination of </a:t>
            </a:r>
            <a:r>
              <a:rPr lang="en-US" sz="2800" b="1" dirty="0">
                <a:effectLst/>
                <a:latin typeface="Calibri" panose="020F0502020204030204" pitchFamily="34" charset="0"/>
                <a:ea typeface="Calibri" panose="020F0502020204030204" pitchFamily="34" charset="0"/>
                <a:cs typeface="Times New Roman" panose="02020603050405020304" pitchFamily="18" charset="0"/>
              </a:rPr>
              <a:t>indirect or ancillary compensation</a:t>
            </a:r>
            <a:r>
              <a:rPr lang="en-US" sz="2800" dirty="0">
                <a:effectLst/>
                <a:latin typeface="Calibri" panose="020F0502020204030204" pitchFamily="34" charset="0"/>
                <a:ea typeface="Calibri" panose="020F0502020204030204" pitchFamily="34" charset="0"/>
                <a:cs typeface="Times New Roman" panose="02020603050405020304" pitchFamily="18" charset="0"/>
              </a:rPr>
              <a:t> that is not aligned with shareholder and taxpayer interest in the electrical corporation</a:t>
            </a:r>
          </a:p>
          <a:p>
            <a:endParaRPr lang="en-US" sz="2800" b="1" dirty="0"/>
          </a:p>
        </p:txBody>
      </p:sp>
      <p:sp>
        <p:nvSpPr>
          <p:cNvPr id="3" name="Footer Placeholder 2">
            <a:extLst>
              <a:ext uri="{FF2B5EF4-FFF2-40B4-BE49-F238E27FC236}">
                <a16:creationId xmlns:a16="http://schemas.microsoft.com/office/drawing/2014/main" id="{22C2D5B7-E9A8-FF40-A141-34053500A058}"/>
              </a:ext>
            </a:extLst>
          </p:cNvPr>
          <p:cNvSpPr>
            <a:spLocks noGrp="1"/>
          </p:cNvSpPr>
          <p:nvPr>
            <p:ph type="ftr" sz="quarter" idx="12"/>
          </p:nvPr>
        </p:nvSpPr>
        <p:spPr/>
        <p:txBody>
          <a:bodyPr/>
          <a:lstStyle/>
          <a:p>
            <a:r>
              <a:rPr lang="en-US"/>
              <a:t>OFFICE OF ENERGY INFRASTUCTURE SAFETY</a:t>
            </a:r>
            <a:endParaRPr lang="en-US" dirty="0"/>
          </a:p>
        </p:txBody>
      </p:sp>
      <p:sp>
        <p:nvSpPr>
          <p:cNvPr id="2" name="Slide Number Placeholder 1">
            <a:extLst>
              <a:ext uri="{FF2B5EF4-FFF2-40B4-BE49-F238E27FC236}">
                <a16:creationId xmlns:a16="http://schemas.microsoft.com/office/drawing/2014/main" id="{80B4E2E7-E12E-BF48-9346-629CF6B30443}"/>
              </a:ext>
            </a:extLst>
          </p:cNvPr>
          <p:cNvSpPr>
            <a:spLocks noGrp="1"/>
          </p:cNvSpPr>
          <p:nvPr>
            <p:ph type="sldNum" sz="quarter" idx="11"/>
          </p:nvPr>
        </p:nvSpPr>
        <p:spPr/>
        <p:txBody>
          <a:bodyPr/>
          <a:lstStyle/>
          <a:p>
            <a:fld id="{5492B78E-5BF9-0B46-B1B8-04BFF5711F33}" type="slidenum">
              <a:rPr lang="en-US" smtClean="0"/>
              <a:pPr/>
              <a:t>19</a:t>
            </a:fld>
            <a:endParaRPr lang="en-US" dirty="0"/>
          </a:p>
        </p:txBody>
      </p:sp>
    </p:spTree>
    <p:extLst>
      <p:ext uri="{BB962C8B-B14F-4D97-AF65-F5344CB8AC3E}">
        <p14:creationId xmlns:p14="http://schemas.microsoft.com/office/powerpoint/2010/main" val="2101981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78B66FB-9733-44E6-A0E0-42D246F04280}"/>
              </a:ext>
            </a:extLst>
          </p:cNvPr>
          <p:cNvSpPr>
            <a:spLocks noGrp="1"/>
          </p:cNvSpPr>
          <p:nvPr>
            <p:ph type="title" idx="4294967295"/>
          </p:nvPr>
        </p:nvSpPr>
        <p:spPr>
          <a:xfrm>
            <a:off x="838200" y="0"/>
            <a:ext cx="9015413"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1" i="0" u="none" strike="noStrike" kern="1200" cap="none" spc="0" normalizeH="0" baseline="0" noProof="0" dirty="0">
                <a:ln>
                  <a:noFill/>
                </a:ln>
                <a:solidFill>
                  <a:srgbClr val="FFFFFF"/>
                </a:solidFill>
                <a:effectLst/>
                <a:uLnTx/>
                <a:uFillTx/>
                <a:latin typeface="Calibri" panose="020F0502020204030204"/>
                <a:ea typeface="+mn-ea"/>
                <a:cs typeface="+mn-cs"/>
              </a:rPr>
              <a:t>§8389(e)(6)(A)(iv) POSSIBLE GUIDANCE CHANGES</a:t>
            </a:r>
            <a:endParaRPr kumimoji="0" lang="en-US" sz="24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nvGrpSpPr>
          <p:cNvPr id="6" name="object 7" descr="Logo for Office of Energy Infrastructure Safety with picture of transmission tower and underground gas line">
            <a:extLst>
              <a:ext uri="{FF2B5EF4-FFF2-40B4-BE49-F238E27FC236}">
                <a16:creationId xmlns:a16="http://schemas.microsoft.com/office/drawing/2014/main" id="{3DA861BB-8788-4A49-B496-7740548937E5}"/>
              </a:ext>
            </a:extLst>
          </p:cNvPr>
          <p:cNvGrpSpPr/>
          <p:nvPr/>
        </p:nvGrpSpPr>
        <p:grpSpPr>
          <a:xfrm>
            <a:off x="9977506" y="143220"/>
            <a:ext cx="1740285" cy="1740285"/>
            <a:chOff x="1533778" y="1646885"/>
            <a:chExt cx="2871470" cy="2871470"/>
          </a:xfrm>
        </p:grpSpPr>
        <p:pic>
          <p:nvPicPr>
            <p:cNvPr id="7" name="object 8">
              <a:extLst>
                <a:ext uri="{FF2B5EF4-FFF2-40B4-BE49-F238E27FC236}">
                  <a16:creationId xmlns:a16="http://schemas.microsoft.com/office/drawing/2014/main" id="{759FE392-0523-46B1-BB45-802C262D3D31}"/>
                </a:ext>
              </a:extLst>
            </p:cNvPr>
            <p:cNvPicPr/>
            <p:nvPr/>
          </p:nvPicPr>
          <p:blipFill>
            <a:blip r:embed="rId3" cstate="print"/>
            <a:stretch>
              <a:fillRect/>
            </a:stretch>
          </p:blipFill>
          <p:spPr>
            <a:xfrm>
              <a:off x="1533778" y="1646885"/>
              <a:ext cx="2870923" cy="2870934"/>
            </a:xfrm>
            <a:prstGeom prst="rect">
              <a:avLst/>
            </a:prstGeom>
          </p:spPr>
        </p:pic>
        <p:pic>
          <p:nvPicPr>
            <p:cNvPr id="8" name="object 9">
              <a:extLst>
                <a:ext uri="{FF2B5EF4-FFF2-40B4-BE49-F238E27FC236}">
                  <a16:creationId xmlns:a16="http://schemas.microsoft.com/office/drawing/2014/main" id="{2E6CB478-8DB2-49B4-A09E-345F61193D7E}"/>
                </a:ext>
              </a:extLst>
            </p:cNvPr>
            <p:cNvPicPr/>
            <p:nvPr/>
          </p:nvPicPr>
          <p:blipFill>
            <a:blip r:embed="rId4" cstate="print"/>
            <a:stretch>
              <a:fillRect/>
            </a:stretch>
          </p:blipFill>
          <p:spPr>
            <a:xfrm>
              <a:off x="1970066" y="2083169"/>
              <a:ext cx="1998344" cy="1548360"/>
            </a:xfrm>
            <a:prstGeom prst="rect">
              <a:avLst/>
            </a:prstGeom>
          </p:spPr>
        </p:pic>
        <p:sp>
          <p:nvSpPr>
            <p:cNvPr id="9" name="object 10">
              <a:extLst>
                <a:ext uri="{FF2B5EF4-FFF2-40B4-BE49-F238E27FC236}">
                  <a16:creationId xmlns:a16="http://schemas.microsoft.com/office/drawing/2014/main" id="{7D6E6E7C-A642-4969-8D83-21AE22F0CD3E}"/>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a:p>
          </p:txBody>
        </p:sp>
        <p:sp>
          <p:nvSpPr>
            <p:cNvPr id="10" name="object 11">
              <a:extLst>
                <a:ext uri="{FF2B5EF4-FFF2-40B4-BE49-F238E27FC236}">
                  <a16:creationId xmlns:a16="http://schemas.microsoft.com/office/drawing/2014/main" id="{3F7213F2-E845-4A32-A01B-B0C69E17A47B}"/>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a:p>
          </p:txBody>
        </p:sp>
        <p:pic>
          <p:nvPicPr>
            <p:cNvPr id="11" name="object 12">
              <a:extLst>
                <a:ext uri="{FF2B5EF4-FFF2-40B4-BE49-F238E27FC236}">
                  <a16:creationId xmlns:a16="http://schemas.microsoft.com/office/drawing/2014/main" id="{E752D4D0-263E-4AFD-8E41-927CF42668F4}"/>
                </a:ext>
              </a:extLst>
            </p:cNvPr>
            <p:cNvPicPr/>
            <p:nvPr/>
          </p:nvPicPr>
          <p:blipFill>
            <a:blip r:embed="rId5" cstate="print"/>
            <a:stretch>
              <a:fillRect/>
            </a:stretch>
          </p:blipFill>
          <p:spPr>
            <a:xfrm>
              <a:off x="2912436" y="3706237"/>
              <a:ext cx="113836" cy="200659"/>
            </a:xfrm>
            <a:prstGeom prst="rect">
              <a:avLst/>
            </a:prstGeom>
          </p:spPr>
        </p:pic>
        <p:pic>
          <p:nvPicPr>
            <p:cNvPr id="12" name="object 13">
              <a:extLst>
                <a:ext uri="{FF2B5EF4-FFF2-40B4-BE49-F238E27FC236}">
                  <a16:creationId xmlns:a16="http://schemas.microsoft.com/office/drawing/2014/main" id="{A7040C81-243F-4207-9892-8901E018A7AD}"/>
                </a:ext>
              </a:extLst>
            </p:cNvPr>
            <p:cNvPicPr/>
            <p:nvPr/>
          </p:nvPicPr>
          <p:blipFill>
            <a:blip r:embed="rId6" cstate="print"/>
            <a:stretch>
              <a:fillRect/>
            </a:stretch>
          </p:blipFill>
          <p:spPr>
            <a:xfrm>
              <a:off x="2437237" y="3706237"/>
              <a:ext cx="113836" cy="200659"/>
            </a:xfrm>
            <a:prstGeom prst="rect">
              <a:avLst/>
            </a:prstGeom>
          </p:spPr>
        </p:pic>
        <p:pic>
          <p:nvPicPr>
            <p:cNvPr id="13" name="object 14">
              <a:extLst>
                <a:ext uri="{FF2B5EF4-FFF2-40B4-BE49-F238E27FC236}">
                  <a16:creationId xmlns:a16="http://schemas.microsoft.com/office/drawing/2014/main" id="{FABF25CC-7427-4009-BEC5-359B31863D5A}"/>
                </a:ext>
              </a:extLst>
            </p:cNvPr>
            <p:cNvPicPr/>
            <p:nvPr/>
          </p:nvPicPr>
          <p:blipFill>
            <a:blip r:embed="rId7" cstate="print"/>
            <a:stretch>
              <a:fillRect/>
            </a:stretch>
          </p:blipFill>
          <p:spPr>
            <a:xfrm>
              <a:off x="3388486" y="3706237"/>
              <a:ext cx="113836" cy="200659"/>
            </a:xfrm>
            <a:prstGeom prst="rect">
              <a:avLst/>
            </a:prstGeom>
          </p:spPr>
        </p:pic>
        <p:sp>
          <p:nvSpPr>
            <p:cNvPr id="14" name="object 15">
              <a:extLst>
                <a:ext uri="{FF2B5EF4-FFF2-40B4-BE49-F238E27FC236}">
                  <a16:creationId xmlns:a16="http://schemas.microsoft.com/office/drawing/2014/main" id="{B0F1C55F-CD88-4E2F-91B6-405FEA516326}"/>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a:p>
          </p:txBody>
        </p:sp>
        <p:sp>
          <p:nvSpPr>
            <p:cNvPr id="15" name="object 16">
              <a:extLst>
                <a:ext uri="{FF2B5EF4-FFF2-40B4-BE49-F238E27FC236}">
                  <a16:creationId xmlns:a16="http://schemas.microsoft.com/office/drawing/2014/main" id="{B42B008E-7B54-413F-B04A-1CB9ACAB0A8B}"/>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a:p>
          </p:txBody>
        </p:sp>
        <p:sp>
          <p:nvSpPr>
            <p:cNvPr id="16" name="object 17">
              <a:extLst>
                <a:ext uri="{FF2B5EF4-FFF2-40B4-BE49-F238E27FC236}">
                  <a16:creationId xmlns:a16="http://schemas.microsoft.com/office/drawing/2014/main" id="{51A1F6FE-61B8-49B7-A04B-17C865A3933B}"/>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a:p>
          </p:txBody>
        </p:sp>
        <p:sp>
          <p:nvSpPr>
            <p:cNvPr id="17" name="object 18">
              <a:extLst>
                <a:ext uri="{FF2B5EF4-FFF2-40B4-BE49-F238E27FC236}">
                  <a16:creationId xmlns:a16="http://schemas.microsoft.com/office/drawing/2014/main" id="{ADE5B5CF-773B-482C-85BA-C40FA5A3AE7E}"/>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a:p>
          </p:txBody>
        </p:sp>
        <p:sp>
          <p:nvSpPr>
            <p:cNvPr id="18" name="object 19">
              <a:extLst>
                <a:ext uri="{FF2B5EF4-FFF2-40B4-BE49-F238E27FC236}">
                  <a16:creationId xmlns:a16="http://schemas.microsoft.com/office/drawing/2014/main" id="{06A14D8D-D5E4-4B2F-B757-CC39E245B947}"/>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a:p>
          </p:txBody>
        </p:sp>
        <p:sp>
          <p:nvSpPr>
            <p:cNvPr id="19" name="object 20">
              <a:extLst>
                <a:ext uri="{FF2B5EF4-FFF2-40B4-BE49-F238E27FC236}">
                  <a16:creationId xmlns:a16="http://schemas.microsoft.com/office/drawing/2014/main" id="{246EF31E-37ED-4E44-9271-E53EE7E3358C}"/>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a:p>
          </p:txBody>
        </p:sp>
      </p:grpSp>
      <p:sp>
        <p:nvSpPr>
          <p:cNvPr id="5" name="Text Placeholder 4">
            <a:extLst>
              <a:ext uri="{FF2B5EF4-FFF2-40B4-BE49-F238E27FC236}">
                <a16:creationId xmlns:a16="http://schemas.microsoft.com/office/drawing/2014/main" id="{C6576456-652A-4285-A412-4BEB44DD0CFE}"/>
              </a:ext>
            </a:extLst>
          </p:cNvPr>
          <p:cNvSpPr>
            <a:spLocks noGrp="1"/>
          </p:cNvSpPr>
          <p:nvPr>
            <p:ph type="body" sz="quarter" idx="14"/>
          </p:nvPr>
        </p:nvSpPr>
        <p:spPr>
          <a:xfrm>
            <a:off x="838199" y="1837996"/>
            <a:ext cx="10515595" cy="3971133"/>
          </a:xfrm>
        </p:spPr>
        <p:txBody>
          <a:bodyPr>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500" b="0" i="0" u="none" strike="noStrike" kern="1200" cap="none" spc="0" normalizeH="0" baseline="0" noProof="0" dirty="0">
                <a:ln>
                  <a:noFill/>
                </a:ln>
                <a:solidFill>
                  <a:srgbClr val="002060"/>
                </a:solidFill>
                <a:effectLst/>
                <a:uLnTx/>
                <a:uFillTx/>
                <a:latin typeface="Calibri" panose="020F0502020204030204"/>
                <a:ea typeface="+mn-ea"/>
                <a:cs typeface="+mn-cs"/>
              </a:rPr>
              <a:t>Questions:</a:t>
            </a:r>
          </a:p>
          <a:p>
            <a:pPr marL="1143000" lvl="1" indent="-457200">
              <a:spcBef>
                <a:spcPts val="1000"/>
              </a:spcBef>
              <a:defRPr/>
            </a:pPr>
            <a:r>
              <a:rPr lang="en-US" sz="3200" dirty="0"/>
              <a:t>What is indirect or ancillary compensation?</a:t>
            </a:r>
          </a:p>
          <a:p>
            <a:pPr marL="1143000" lvl="1" indent="-457200">
              <a:spcBef>
                <a:spcPts val="1000"/>
              </a:spcBef>
              <a:defRPr/>
            </a:pP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Is there an </a:t>
            </a:r>
            <a:r>
              <a:rPr lang="en-US" sz="3200" dirty="0">
                <a:latin typeface="Calibri" panose="020F0502020204030204"/>
              </a:rPr>
              <a:t>acceptable </a:t>
            </a: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standard to determine if indirect or ancillary compensation, not aligned with shareholder and taxpayer interest in the electric corporation, has been minimized?</a:t>
            </a:r>
          </a:p>
        </p:txBody>
      </p:sp>
      <p:sp>
        <p:nvSpPr>
          <p:cNvPr id="3" name="Footer Placeholder 2">
            <a:extLst>
              <a:ext uri="{FF2B5EF4-FFF2-40B4-BE49-F238E27FC236}">
                <a16:creationId xmlns:a16="http://schemas.microsoft.com/office/drawing/2014/main" id="{EBF31DD2-EBBE-402C-8754-05D3908BC22F}"/>
              </a:ext>
            </a:extLst>
          </p:cNvPr>
          <p:cNvSpPr>
            <a:spLocks noGrp="1"/>
          </p:cNvSpPr>
          <p:nvPr>
            <p:ph type="ftr" sz="quarter" idx="12"/>
          </p:nvPr>
        </p:nvSpPr>
        <p:spPr/>
        <p:txBody>
          <a:bodyPr/>
          <a:lstStyle/>
          <a:p>
            <a:r>
              <a:rPr lang="en-US"/>
              <a:t>OFFICE OF ENERGY INFRASTUCTURE SAFETY</a:t>
            </a:r>
            <a:endParaRPr lang="en-US" dirty="0"/>
          </a:p>
        </p:txBody>
      </p:sp>
      <p:sp>
        <p:nvSpPr>
          <p:cNvPr id="2" name="Slide Number Placeholder 1">
            <a:extLst>
              <a:ext uri="{FF2B5EF4-FFF2-40B4-BE49-F238E27FC236}">
                <a16:creationId xmlns:a16="http://schemas.microsoft.com/office/drawing/2014/main" id="{4167D2FD-C4A0-44E5-B69A-BF0894966B26}"/>
              </a:ext>
            </a:extLst>
          </p:cNvPr>
          <p:cNvSpPr>
            <a:spLocks noGrp="1"/>
          </p:cNvSpPr>
          <p:nvPr>
            <p:ph type="sldNum" sz="quarter" idx="11"/>
          </p:nvPr>
        </p:nvSpPr>
        <p:spPr/>
        <p:txBody>
          <a:bodyPr/>
          <a:lstStyle/>
          <a:p>
            <a:fld id="{5492B78E-5BF9-0B46-B1B8-04BFF5711F33}" type="slidenum">
              <a:rPr lang="en-US" smtClean="0"/>
              <a:pPr/>
              <a:t>20</a:t>
            </a:fld>
            <a:endParaRPr lang="en-US" dirty="0"/>
          </a:p>
        </p:txBody>
      </p:sp>
    </p:spTree>
    <p:extLst>
      <p:ext uri="{BB962C8B-B14F-4D97-AF65-F5344CB8AC3E}">
        <p14:creationId xmlns:p14="http://schemas.microsoft.com/office/powerpoint/2010/main" val="35097394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78B66FB-9733-44E6-A0E0-42D246F04280}"/>
              </a:ext>
            </a:extLst>
          </p:cNvPr>
          <p:cNvSpPr>
            <a:spLocks noGrp="1"/>
          </p:cNvSpPr>
          <p:nvPr>
            <p:ph type="title" idx="4294967295"/>
          </p:nvPr>
        </p:nvSpPr>
        <p:spPr>
          <a:xfrm>
            <a:off x="838200" y="0"/>
            <a:ext cx="9015413" cy="11430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1" i="0" u="none" strike="noStrike" kern="1200" cap="none" spc="0" normalizeH="0" baseline="0" noProof="0" dirty="0">
                <a:ln>
                  <a:noFill/>
                </a:ln>
                <a:solidFill>
                  <a:srgbClr val="FFFFFF"/>
                </a:solidFill>
                <a:effectLst/>
                <a:uLnTx/>
                <a:uFillTx/>
                <a:latin typeface="Calibri" panose="020F0502020204030204"/>
                <a:ea typeface="+mn-ea"/>
                <a:cs typeface="+mn-cs"/>
              </a:rPr>
              <a:t>§8389(e)(6)(A)(iv) POTENTIAL GUIDANCE CHANGES</a:t>
            </a:r>
            <a:endParaRPr kumimoji="0" lang="en-US" sz="24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nvGrpSpPr>
          <p:cNvPr id="6" name="object 7" descr="Logo for Office of Energy Infrastructure Safety with picture of transmission tower and underground gas line">
            <a:extLst>
              <a:ext uri="{FF2B5EF4-FFF2-40B4-BE49-F238E27FC236}">
                <a16:creationId xmlns:a16="http://schemas.microsoft.com/office/drawing/2014/main" id="{3DA861BB-8788-4A49-B496-7740548937E5}"/>
              </a:ext>
            </a:extLst>
          </p:cNvPr>
          <p:cNvGrpSpPr/>
          <p:nvPr/>
        </p:nvGrpSpPr>
        <p:grpSpPr>
          <a:xfrm>
            <a:off x="9977506" y="143220"/>
            <a:ext cx="1740285" cy="1740285"/>
            <a:chOff x="1533778" y="1646885"/>
            <a:chExt cx="2871470" cy="2871470"/>
          </a:xfrm>
        </p:grpSpPr>
        <p:pic>
          <p:nvPicPr>
            <p:cNvPr id="7" name="object 8">
              <a:extLst>
                <a:ext uri="{FF2B5EF4-FFF2-40B4-BE49-F238E27FC236}">
                  <a16:creationId xmlns:a16="http://schemas.microsoft.com/office/drawing/2014/main" id="{759FE392-0523-46B1-BB45-802C262D3D31}"/>
                </a:ext>
              </a:extLst>
            </p:cNvPr>
            <p:cNvPicPr/>
            <p:nvPr/>
          </p:nvPicPr>
          <p:blipFill>
            <a:blip r:embed="rId3" cstate="print"/>
            <a:stretch>
              <a:fillRect/>
            </a:stretch>
          </p:blipFill>
          <p:spPr>
            <a:xfrm>
              <a:off x="1533778" y="1646885"/>
              <a:ext cx="2870923" cy="2870934"/>
            </a:xfrm>
            <a:prstGeom prst="rect">
              <a:avLst/>
            </a:prstGeom>
          </p:spPr>
        </p:pic>
        <p:pic>
          <p:nvPicPr>
            <p:cNvPr id="8" name="object 9">
              <a:extLst>
                <a:ext uri="{FF2B5EF4-FFF2-40B4-BE49-F238E27FC236}">
                  <a16:creationId xmlns:a16="http://schemas.microsoft.com/office/drawing/2014/main" id="{2E6CB478-8DB2-49B4-A09E-345F61193D7E}"/>
                </a:ext>
              </a:extLst>
            </p:cNvPr>
            <p:cNvPicPr/>
            <p:nvPr/>
          </p:nvPicPr>
          <p:blipFill>
            <a:blip r:embed="rId4" cstate="print"/>
            <a:stretch>
              <a:fillRect/>
            </a:stretch>
          </p:blipFill>
          <p:spPr>
            <a:xfrm>
              <a:off x="1970066" y="2083169"/>
              <a:ext cx="1998344" cy="1548360"/>
            </a:xfrm>
            <a:prstGeom prst="rect">
              <a:avLst/>
            </a:prstGeom>
          </p:spPr>
        </p:pic>
        <p:sp>
          <p:nvSpPr>
            <p:cNvPr id="9" name="object 10">
              <a:extLst>
                <a:ext uri="{FF2B5EF4-FFF2-40B4-BE49-F238E27FC236}">
                  <a16:creationId xmlns:a16="http://schemas.microsoft.com/office/drawing/2014/main" id="{7D6E6E7C-A642-4969-8D83-21AE22F0CD3E}"/>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dirty="0"/>
            </a:p>
          </p:txBody>
        </p:sp>
        <p:sp>
          <p:nvSpPr>
            <p:cNvPr id="10" name="object 11">
              <a:extLst>
                <a:ext uri="{FF2B5EF4-FFF2-40B4-BE49-F238E27FC236}">
                  <a16:creationId xmlns:a16="http://schemas.microsoft.com/office/drawing/2014/main" id="{3F7213F2-E845-4A32-A01B-B0C69E17A47B}"/>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dirty="0"/>
            </a:p>
          </p:txBody>
        </p:sp>
        <p:pic>
          <p:nvPicPr>
            <p:cNvPr id="11" name="object 12">
              <a:extLst>
                <a:ext uri="{FF2B5EF4-FFF2-40B4-BE49-F238E27FC236}">
                  <a16:creationId xmlns:a16="http://schemas.microsoft.com/office/drawing/2014/main" id="{E752D4D0-263E-4AFD-8E41-927CF42668F4}"/>
                </a:ext>
              </a:extLst>
            </p:cNvPr>
            <p:cNvPicPr/>
            <p:nvPr/>
          </p:nvPicPr>
          <p:blipFill>
            <a:blip r:embed="rId5" cstate="print"/>
            <a:stretch>
              <a:fillRect/>
            </a:stretch>
          </p:blipFill>
          <p:spPr>
            <a:xfrm>
              <a:off x="2912436" y="3706237"/>
              <a:ext cx="113836" cy="200659"/>
            </a:xfrm>
            <a:prstGeom prst="rect">
              <a:avLst/>
            </a:prstGeom>
          </p:spPr>
        </p:pic>
        <p:pic>
          <p:nvPicPr>
            <p:cNvPr id="12" name="object 13">
              <a:extLst>
                <a:ext uri="{FF2B5EF4-FFF2-40B4-BE49-F238E27FC236}">
                  <a16:creationId xmlns:a16="http://schemas.microsoft.com/office/drawing/2014/main" id="{A7040C81-243F-4207-9892-8901E018A7AD}"/>
                </a:ext>
              </a:extLst>
            </p:cNvPr>
            <p:cNvPicPr/>
            <p:nvPr/>
          </p:nvPicPr>
          <p:blipFill>
            <a:blip r:embed="rId6" cstate="print"/>
            <a:stretch>
              <a:fillRect/>
            </a:stretch>
          </p:blipFill>
          <p:spPr>
            <a:xfrm>
              <a:off x="2437237" y="3706237"/>
              <a:ext cx="113836" cy="200659"/>
            </a:xfrm>
            <a:prstGeom prst="rect">
              <a:avLst/>
            </a:prstGeom>
          </p:spPr>
        </p:pic>
        <p:pic>
          <p:nvPicPr>
            <p:cNvPr id="13" name="object 14">
              <a:extLst>
                <a:ext uri="{FF2B5EF4-FFF2-40B4-BE49-F238E27FC236}">
                  <a16:creationId xmlns:a16="http://schemas.microsoft.com/office/drawing/2014/main" id="{FABF25CC-7427-4009-BEC5-359B31863D5A}"/>
                </a:ext>
              </a:extLst>
            </p:cNvPr>
            <p:cNvPicPr/>
            <p:nvPr/>
          </p:nvPicPr>
          <p:blipFill>
            <a:blip r:embed="rId7" cstate="print"/>
            <a:stretch>
              <a:fillRect/>
            </a:stretch>
          </p:blipFill>
          <p:spPr>
            <a:xfrm>
              <a:off x="3388486" y="3706237"/>
              <a:ext cx="113836" cy="200659"/>
            </a:xfrm>
            <a:prstGeom prst="rect">
              <a:avLst/>
            </a:prstGeom>
          </p:spPr>
        </p:pic>
        <p:sp>
          <p:nvSpPr>
            <p:cNvPr id="14" name="object 15">
              <a:extLst>
                <a:ext uri="{FF2B5EF4-FFF2-40B4-BE49-F238E27FC236}">
                  <a16:creationId xmlns:a16="http://schemas.microsoft.com/office/drawing/2014/main" id="{B0F1C55F-CD88-4E2F-91B6-405FEA516326}"/>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dirty="0"/>
            </a:p>
          </p:txBody>
        </p:sp>
        <p:sp>
          <p:nvSpPr>
            <p:cNvPr id="15" name="object 16">
              <a:extLst>
                <a:ext uri="{FF2B5EF4-FFF2-40B4-BE49-F238E27FC236}">
                  <a16:creationId xmlns:a16="http://schemas.microsoft.com/office/drawing/2014/main" id="{B42B008E-7B54-413F-B04A-1CB9ACAB0A8B}"/>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dirty="0"/>
            </a:p>
          </p:txBody>
        </p:sp>
        <p:sp>
          <p:nvSpPr>
            <p:cNvPr id="16" name="object 17">
              <a:extLst>
                <a:ext uri="{FF2B5EF4-FFF2-40B4-BE49-F238E27FC236}">
                  <a16:creationId xmlns:a16="http://schemas.microsoft.com/office/drawing/2014/main" id="{51A1F6FE-61B8-49B7-A04B-17C865A3933B}"/>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dirty="0"/>
            </a:p>
          </p:txBody>
        </p:sp>
        <p:sp>
          <p:nvSpPr>
            <p:cNvPr id="17" name="object 18">
              <a:extLst>
                <a:ext uri="{FF2B5EF4-FFF2-40B4-BE49-F238E27FC236}">
                  <a16:creationId xmlns:a16="http://schemas.microsoft.com/office/drawing/2014/main" id="{ADE5B5CF-773B-482C-85BA-C40FA5A3AE7E}"/>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dirty="0"/>
            </a:p>
          </p:txBody>
        </p:sp>
        <p:sp>
          <p:nvSpPr>
            <p:cNvPr id="18" name="object 19">
              <a:extLst>
                <a:ext uri="{FF2B5EF4-FFF2-40B4-BE49-F238E27FC236}">
                  <a16:creationId xmlns:a16="http://schemas.microsoft.com/office/drawing/2014/main" id="{06A14D8D-D5E4-4B2F-B757-CC39E245B947}"/>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dirty="0"/>
            </a:p>
          </p:txBody>
        </p:sp>
        <p:sp>
          <p:nvSpPr>
            <p:cNvPr id="19" name="object 20">
              <a:extLst>
                <a:ext uri="{FF2B5EF4-FFF2-40B4-BE49-F238E27FC236}">
                  <a16:creationId xmlns:a16="http://schemas.microsoft.com/office/drawing/2014/main" id="{246EF31E-37ED-4E44-9271-E53EE7E3358C}"/>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dirty="0"/>
            </a:p>
          </p:txBody>
        </p:sp>
      </p:grpSp>
      <p:sp>
        <p:nvSpPr>
          <p:cNvPr id="5" name="Text Placeholder 4">
            <a:extLst>
              <a:ext uri="{FF2B5EF4-FFF2-40B4-BE49-F238E27FC236}">
                <a16:creationId xmlns:a16="http://schemas.microsoft.com/office/drawing/2014/main" id="{C6576456-652A-4285-A412-4BEB44DD0CFE}"/>
              </a:ext>
            </a:extLst>
          </p:cNvPr>
          <p:cNvSpPr>
            <a:spLocks noGrp="1"/>
          </p:cNvSpPr>
          <p:nvPr>
            <p:ph type="body" sz="quarter" idx="14"/>
          </p:nvPr>
        </p:nvSpPr>
        <p:spPr>
          <a:xfrm>
            <a:off x="838199" y="1837996"/>
            <a:ext cx="10515595" cy="3971133"/>
          </a:xfrm>
        </p:spPr>
        <p:txBody>
          <a:bodyPr>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rPr>
              <a:t>Potential Guidance Change to §8389(e)(6)(A)(iv) compliance</a:t>
            </a:r>
          </a:p>
          <a:p>
            <a:pPr marL="1028700" marR="0" lvl="1" indent="-3429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Require that all executive compensation structure submissions include a listing of compensation that is not direct monetary or stock-related compensation, the percentage of the total compensation, who is awarded that compensation, and the basis upon which that compensation is awarded.</a:t>
            </a:r>
          </a:p>
          <a:p>
            <a:pPr marL="0" marR="0" lvl="0" indent="0" algn="l" defTabSz="914400" rtl="0" eaLnBrk="1" fontAlgn="auto" latinLnBrk="0" hangingPunct="1">
              <a:lnSpc>
                <a:spcPct val="90000"/>
              </a:lnSpc>
              <a:spcBef>
                <a:spcPts val="1000"/>
              </a:spcBef>
              <a:spcAft>
                <a:spcPts val="0"/>
              </a:spcAft>
              <a:buClrTx/>
              <a:buSzTx/>
              <a:buFontTx/>
              <a:buNone/>
              <a:tabLst/>
              <a:defRPr/>
            </a:pPr>
            <a:endParaRPr kumimoji="0" lang="en-US" sz="32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EBF31DD2-EBBE-402C-8754-05D3908BC22F}"/>
              </a:ext>
            </a:extLst>
          </p:cNvPr>
          <p:cNvSpPr>
            <a:spLocks noGrp="1"/>
          </p:cNvSpPr>
          <p:nvPr>
            <p:ph type="ftr" sz="quarter" idx="12"/>
          </p:nvPr>
        </p:nvSpPr>
        <p:spPr/>
        <p:txBody>
          <a:bodyPr/>
          <a:lstStyle/>
          <a:p>
            <a:r>
              <a:rPr lang="en-US" dirty="0"/>
              <a:t>OFFICE OF ENERGY INFRASTUCTURE SAFETY</a:t>
            </a:r>
          </a:p>
        </p:txBody>
      </p:sp>
      <p:sp>
        <p:nvSpPr>
          <p:cNvPr id="2" name="Slide Number Placeholder 1">
            <a:extLst>
              <a:ext uri="{FF2B5EF4-FFF2-40B4-BE49-F238E27FC236}">
                <a16:creationId xmlns:a16="http://schemas.microsoft.com/office/drawing/2014/main" id="{4167D2FD-C4A0-44E5-B69A-BF0894966B26}"/>
              </a:ext>
            </a:extLst>
          </p:cNvPr>
          <p:cNvSpPr>
            <a:spLocks noGrp="1"/>
          </p:cNvSpPr>
          <p:nvPr>
            <p:ph type="sldNum" sz="quarter" idx="11"/>
          </p:nvPr>
        </p:nvSpPr>
        <p:spPr/>
        <p:txBody>
          <a:bodyPr/>
          <a:lstStyle/>
          <a:p>
            <a:fld id="{5492B78E-5BF9-0B46-B1B8-04BFF5711F33}" type="slidenum">
              <a:rPr lang="en-US" smtClean="0"/>
              <a:pPr/>
              <a:t>21</a:t>
            </a:fld>
            <a:endParaRPr lang="en-US" dirty="0"/>
          </a:p>
        </p:txBody>
      </p:sp>
    </p:spTree>
    <p:extLst>
      <p:ext uri="{BB962C8B-B14F-4D97-AF65-F5344CB8AC3E}">
        <p14:creationId xmlns:p14="http://schemas.microsoft.com/office/powerpoint/2010/main" val="31439334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6A122D2-D8BD-4240-909D-0FB972924F35}"/>
              </a:ext>
            </a:extLst>
          </p:cNvPr>
          <p:cNvSpPr>
            <a:spLocks noGrp="1"/>
          </p:cNvSpPr>
          <p:nvPr>
            <p:ph type="title" idx="4294967295"/>
          </p:nvPr>
        </p:nvSpPr>
        <p:spPr>
          <a:xfrm>
            <a:off x="838200" y="-1325563"/>
            <a:ext cx="10515600" cy="1325563"/>
          </a:xfrm>
        </p:spPr>
        <p:txBody>
          <a:bodyPr vert="horz" lIns="91440" tIns="45720" rIns="91440" bIns="45720" rtlCol="0" anchor="b">
            <a:noAutofit/>
          </a:bodyPr>
          <a:lstStyle/>
          <a:p>
            <a:r>
              <a:rPr lang="en-US" dirty="0"/>
              <a:t>Questions</a:t>
            </a:r>
          </a:p>
        </p:txBody>
      </p:sp>
      <p:sp>
        <p:nvSpPr>
          <p:cNvPr id="2" name="Footer Placeholder 1">
            <a:extLst>
              <a:ext uri="{FF2B5EF4-FFF2-40B4-BE49-F238E27FC236}">
                <a16:creationId xmlns:a16="http://schemas.microsoft.com/office/drawing/2014/main" id="{AA1C27B9-11B6-9F44-95BE-F3FD99C6BF41}"/>
              </a:ext>
            </a:extLst>
          </p:cNvPr>
          <p:cNvSpPr>
            <a:spLocks noGrp="1"/>
          </p:cNvSpPr>
          <p:nvPr>
            <p:ph type="ftr" sz="quarter" idx="11"/>
          </p:nvPr>
        </p:nvSpPr>
        <p:spPr/>
        <p:txBody>
          <a:bodyPr/>
          <a:lstStyle/>
          <a:p>
            <a:r>
              <a:rPr lang="en-US" dirty="0"/>
              <a:t>OFFICE OF ENERGY INFRASTUCTURE SAFETY</a:t>
            </a:r>
          </a:p>
        </p:txBody>
      </p:sp>
      <p:sp>
        <p:nvSpPr>
          <p:cNvPr id="3" name="Slide Number Placeholder 2">
            <a:extLst>
              <a:ext uri="{FF2B5EF4-FFF2-40B4-BE49-F238E27FC236}">
                <a16:creationId xmlns:a16="http://schemas.microsoft.com/office/drawing/2014/main" id="{C22AA10F-7838-EF43-AA4B-D90F8613D18E}"/>
              </a:ext>
            </a:extLst>
          </p:cNvPr>
          <p:cNvSpPr>
            <a:spLocks noGrp="1"/>
          </p:cNvSpPr>
          <p:nvPr>
            <p:ph type="sldNum" sz="quarter" idx="12"/>
          </p:nvPr>
        </p:nvSpPr>
        <p:spPr/>
        <p:txBody>
          <a:bodyPr/>
          <a:lstStyle/>
          <a:p>
            <a:fld id="{5492B78E-5BF9-0B46-B1B8-04BFF5711F33}" type="slidenum">
              <a:rPr lang="en-US" smtClean="0"/>
              <a:t>22</a:t>
            </a:fld>
            <a:endParaRPr lang="en-US" dirty="0"/>
          </a:p>
        </p:txBody>
      </p:sp>
    </p:spTree>
    <p:extLst>
      <p:ext uri="{BB962C8B-B14F-4D97-AF65-F5344CB8AC3E}">
        <p14:creationId xmlns:p14="http://schemas.microsoft.com/office/powerpoint/2010/main" val="40511796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4E65D-EE79-F94D-B216-E650CD2BA300}"/>
              </a:ext>
            </a:extLst>
          </p:cNvPr>
          <p:cNvSpPr>
            <a:spLocks noGrp="1"/>
          </p:cNvSpPr>
          <p:nvPr>
            <p:ph type="ctrTitle"/>
          </p:nvPr>
        </p:nvSpPr>
        <p:spPr/>
        <p:txBody>
          <a:bodyPr/>
          <a:lstStyle/>
          <a:p>
            <a:r>
              <a:rPr lang="en-US" dirty="0"/>
              <a:t>AT LUNCH WE WILL RETURN AT 1 PM</a:t>
            </a:r>
          </a:p>
        </p:txBody>
      </p:sp>
      <p:sp>
        <p:nvSpPr>
          <p:cNvPr id="3" name="Subtitle 2">
            <a:extLst>
              <a:ext uri="{FF2B5EF4-FFF2-40B4-BE49-F238E27FC236}">
                <a16:creationId xmlns:a16="http://schemas.microsoft.com/office/drawing/2014/main" id="{5EA2123A-C0D4-9A43-B98F-A10393A9EB0C}"/>
              </a:ext>
            </a:extLst>
          </p:cNvPr>
          <p:cNvSpPr>
            <a:spLocks noGrp="1"/>
          </p:cNvSpPr>
          <p:nvPr>
            <p:ph type="subTitle" idx="1"/>
          </p:nvPr>
        </p:nvSpPr>
        <p:spPr/>
        <p:txBody>
          <a:bodyPr>
            <a:normAutofit/>
          </a:bodyPr>
          <a:lstStyle/>
          <a:p>
            <a:endParaRPr lang="en-US" dirty="0">
              <a:solidFill>
                <a:schemeClr val="accent4"/>
              </a:solidFill>
            </a:endParaRPr>
          </a:p>
        </p:txBody>
      </p:sp>
    </p:spTree>
    <p:extLst>
      <p:ext uri="{BB962C8B-B14F-4D97-AF65-F5344CB8AC3E}">
        <p14:creationId xmlns:p14="http://schemas.microsoft.com/office/powerpoint/2010/main" val="3826310800"/>
      </p:ext>
    </p:extLst>
  </p:cSld>
  <p:clrMapOvr>
    <a:masterClrMapping/>
  </p:clrMapOvr>
</p:sld>
</file>

<file path=ppt/theme/theme1.xml><?xml version="1.0" encoding="utf-8"?>
<a:theme xmlns:a="http://schemas.openxmlformats.org/drawingml/2006/main" name="OEIS Custom Theme">
  <a:themeElements>
    <a:clrScheme name="OEIS Colors 2">
      <a:dk1>
        <a:srgbClr val="0459A5"/>
      </a:dk1>
      <a:lt1>
        <a:srgbClr val="FFFFFF"/>
      </a:lt1>
      <a:dk2>
        <a:srgbClr val="000000"/>
      </a:dk2>
      <a:lt2>
        <a:srgbClr val="DCEEF5"/>
      </a:lt2>
      <a:accent1>
        <a:srgbClr val="80CBAA"/>
      </a:accent1>
      <a:accent2>
        <a:srgbClr val="E15E30"/>
      </a:accent2>
      <a:accent3>
        <a:srgbClr val="89C8DF"/>
      </a:accent3>
      <a:accent4>
        <a:srgbClr val="F3EC48"/>
      </a:accent4>
      <a:accent5>
        <a:srgbClr val="00A7E5"/>
      </a:accent5>
      <a:accent6>
        <a:srgbClr val="73449E"/>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EIS Simplified Theme - Office">
  <a:themeElements>
    <a:clrScheme name="OEIS Colors 2">
      <a:dk1>
        <a:srgbClr val="0459A5"/>
      </a:dk1>
      <a:lt1>
        <a:srgbClr val="FFFFFF"/>
      </a:lt1>
      <a:dk2>
        <a:srgbClr val="000000"/>
      </a:dk2>
      <a:lt2>
        <a:srgbClr val="DCEEF5"/>
      </a:lt2>
      <a:accent1>
        <a:srgbClr val="80CBAA"/>
      </a:accent1>
      <a:accent2>
        <a:srgbClr val="E15E30"/>
      </a:accent2>
      <a:accent3>
        <a:srgbClr val="89C8DF"/>
      </a:accent3>
      <a:accent4>
        <a:srgbClr val="F3EC48"/>
      </a:accent4>
      <a:accent5>
        <a:srgbClr val="00A7E5"/>
      </a:accent5>
      <a:accent6>
        <a:srgbClr val="73449E"/>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0ea0eb6c-ee70-4a91-9e54-89ed245dd4a0">
      <UserInfo>
        <DisplayName>Leslie, Heather@CNRA</DisplayName>
        <AccountId>31</AccountId>
        <AccountType/>
      </UserInfo>
      <UserInfo>
        <DisplayName>Morgans, Lucy@EnergySafety</DisplayName>
        <AccountId>883</AccountId>
        <AccountType/>
      </UserInfo>
      <UserInfo>
        <DisplayName>Thomas Jacobs, Caroline@EnergySafety</DisplayName>
        <AccountId>28</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4EF3B0658BE8F42A416345DE9D51A56" ma:contentTypeVersion="11" ma:contentTypeDescription="Create a new document." ma:contentTypeScope="" ma:versionID="fe37c4454a753491ca8678b309d533d6">
  <xsd:schema xmlns:xsd="http://www.w3.org/2001/XMLSchema" xmlns:xs="http://www.w3.org/2001/XMLSchema" xmlns:p="http://schemas.microsoft.com/office/2006/metadata/properties" xmlns:ns2="22de1217-337d-48c6-ae41-de18a9e76440" xmlns:ns3="0ea0eb6c-ee70-4a91-9e54-89ed245dd4a0" targetNamespace="http://schemas.microsoft.com/office/2006/metadata/properties" ma:root="true" ma:fieldsID="ce8b601b7fb1b501aa50fed78f0a1865" ns2:_="" ns3:_="">
    <xsd:import namespace="22de1217-337d-48c6-ae41-de18a9e76440"/>
    <xsd:import namespace="0ea0eb6c-ee70-4a91-9e54-89ed245dd4a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2de1217-337d-48c6-ae41-de18a9e764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ea0eb6c-ee70-4a91-9e54-89ed245dd4a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8D980E-CD82-444C-9BB8-97D88FA063A2}">
  <ds:schemaRefs>
    <ds:schemaRef ds:uri="http://schemas.microsoft.com/sharepoint/v3/contenttype/forms"/>
  </ds:schemaRefs>
</ds:datastoreItem>
</file>

<file path=customXml/itemProps2.xml><?xml version="1.0" encoding="utf-8"?>
<ds:datastoreItem xmlns:ds="http://schemas.openxmlformats.org/officeDocument/2006/customXml" ds:itemID="{40956ED0-BFA0-4D60-BD69-5AAEEF683AD4}">
  <ds:schemaRefs>
    <ds:schemaRef ds:uri="0ea0eb6c-ee70-4a91-9e54-89ed245dd4a0"/>
    <ds:schemaRef ds:uri="22de1217-337d-48c6-ae41-de18a9e76440"/>
    <ds:schemaRef ds:uri="http://www.w3.org/XML/1998/namespace"/>
    <ds:schemaRef ds:uri="http://schemas.microsoft.com/office/2006/documentManagement/types"/>
    <ds:schemaRef ds:uri="http://schemas.microsoft.com/office/2006/metadata/properties"/>
    <ds:schemaRef ds:uri="http://schemas.openxmlformats.org/package/2006/metadata/core-properties"/>
    <ds:schemaRef ds:uri="http://purl.org/dc/terms/"/>
    <ds:schemaRef ds:uri="http://schemas.microsoft.com/office/infopath/2007/PartnerControls"/>
    <ds:schemaRef ds:uri="http://purl.org/dc/dcmitype/"/>
    <ds:schemaRef ds:uri="http://purl.org/dc/elements/1.1/"/>
  </ds:schemaRefs>
</ds:datastoreItem>
</file>

<file path=customXml/itemProps3.xml><?xml version="1.0" encoding="utf-8"?>
<ds:datastoreItem xmlns:ds="http://schemas.openxmlformats.org/officeDocument/2006/customXml" ds:itemID="{33494C47-9DE4-46FC-9AC8-04740C0A3B18}">
  <ds:schemaRefs>
    <ds:schemaRef ds:uri="0ea0eb6c-ee70-4a91-9e54-89ed245dd4a0"/>
    <ds:schemaRef ds:uri="22de1217-337d-48c6-ae41-de18a9e7644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6920</TotalTime>
  <Words>2589</Words>
  <Application>Microsoft Office PowerPoint</Application>
  <PresentationFormat>Widescreen</PresentationFormat>
  <Paragraphs>217</Paragraphs>
  <Slides>23</Slides>
  <Notes>23</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23</vt:i4>
      </vt:variant>
    </vt:vector>
  </HeadingPairs>
  <TitlesOfParts>
    <vt:vector size="27" baseType="lpstr">
      <vt:lpstr>Arial</vt:lpstr>
      <vt:lpstr>Calibri</vt:lpstr>
      <vt:lpstr>OEIS Custom Theme</vt:lpstr>
      <vt:lpstr>OEIS Simplified Theme - Office</vt:lpstr>
      <vt:lpstr>EXECUTIVE COMPENSATION GUIDANCE WORKSHOP</vt:lpstr>
      <vt:lpstr>Presentation Agenda </vt:lpstr>
      <vt:lpstr>Objectives</vt:lpstr>
      <vt:lpstr>   Definition of a contract  </vt:lpstr>
      <vt:lpstr>Contracts and §8389(e)(6)(A)</vt:lpstr>
      <vt:lpstr>Who is included  in the executive compensation structure</vt:lpstr>
      <vt:lpstr>PUBLIC UTILITY CODE §8389(e)(6)(A)</vt:lpstr>
      <vt:lpstr>§8389(e)(6)(A) POTENTIAL GUIDANCE CHANGES</vt:lpstr>
      <vt:lpstr>§8389(e)(6)(A) POTENTIAL GUIDANCE CHANGES</vt:lpstr>
      <vt:lpstr>  What qualifies  as a “primary portion” and performance-based pay</vt:lpstr>
      <vt:lpstr>PUBLIC UTILITY CODE §8389(e)(6)(A)(i)(I) and (II)</vt:lpstr>
      <vt:lpstr>§8389(e)(6)(A)(i)(I) POTENTIAL GUIDANCE CHANGES</vt:lpstr>
      <vt:lpstr>§8389(e)(6)(A)(i)(II) POTENTIAL GUIDANCE CHANGES</vt:lpstr>
      <vt:lpstr>  Increasing  long-term compensation transparency  </vt:lpstr>
      <vt:lpstr>PUBLIC UTILITY CODE §8389(e)(6)(A)(iii)</vt:lpstr>
      <vt:lpstr>§8389(e)(6)(A)(iii) POTENTIAL GUIDANCE CHANGES</vt:lpstr>
      <vt:lpstr>§8389(e)(6)(A)(iii) POTENTIAL GUIDANCE CHANGES</vt:lpstr>
      <vt:lpstr> How much indirect and ancillary compensation occurs</vt:lpstr>
      <vt:lpstr>PUBLIC UTILITY CODE §8389(e)(6)(A)(iv)</vt:lpstr>
      <vt:lpstr>§8389(e)(6)(A)(iv) POSSIBLE GUIDANCE CHANGES</vt:lpstr>
      <vt:lpstr>§8389(e)(6)(A)(iv) POTENTIAL GUIDANCE CHANGES</vt:lpstr>
      <vt:lpstr>Questions</vt:lpstr>
      <vt:lpstr>AT LUNCH WE WILL RETURN AT 1 PM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Robin OConnell</dc:creator>
  <cp:lastModifiedBy>Ownby, Adrian@EnergySafety</cp:lastModifiedBy>
  <cp:revision>292</cp:revision>
  <cp:lastPrinted>2021-09-28T19:33:25Z</cp:lastPrinted>
  <dcterms:created xsi:type="dcterms:W3CDTF">2021-04-09T17:39:20Z</dcterms:created>
  <dcterms:modified xsi:type="dcterms:W3CDTF">2021-09-30T21:01:53Z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2fa3fd3-029b-403d-91b4-1dc930cb0e60_Enabled">
    <vt:lpwstr>True</vt:lpwstr>
  </property>
  <property fmtid="{D5CDD505-2E9C-101B-9397-08002B2CF9AE}" pid="3" name="MSIP_Label_82fa3fd3-029b-403d-91b4-1dc930cb0e60_SiteId">
    <vt:lpwstr>4ae48b41-0137-4599-8661-fc641fe77bea</vt:lpwstr>
  </property>
  <property fmtid="{D5CDD505-2E9C-101B-9397-08002B2CF9AE}" pid="4" name="MSIP_Label_82fa3fd3-029b-403d-91b4-1dc930cb0e60_ActionId">
    <vt:lpwstr>4668584a-b875-4fb1-bc92-b2e93558cb7a</vt:lpwstr>
  </property>
  <property fmtid="{D5CDD505-2E9C-101B-9397-08002B2CF9AE}" pid="5" name="MSIP_Label_82fa3fd3-029b-403d-91b4-1dc930cb0e60_Method">
    <vt:lpwstr>Standard</vt:lpwstr>
  </property>
  <property fmtid="{D5CDD505-2E9C-101B-9397-08002B2CF9AE}" pid="6" name="MSIP_Label_82fa3fd3-029b-403d-91b4-1dc930cb0e60_SetDate">
    <vt:lpwstr>2021-05-21T01:57:02Z</vt:lpwstr>
  </property>
  <property fmtid="{D5CDD505-2E9C-101B-9397-08002B2CF9AE}" pid="7" name="MSIP_Label_82fa3fd3-029b-403d-91b4-1dc930cb0e60_Name">
    <vt:lpwstr>82fa3fd3-029b-403d-91b4-1dc930cb0e60</vt:lpwstr>
  </property>
  <property fmtid="{D5CDD505-2E9C-101B-9397-08002B2CF9AE}" pid="8" name="MSIP_Label_82fa3fd3-029b-403d-91b4-1dc930cb0e60_ContentBits">
    <vt:lpwstr>0</vt:lpwstr>
  </property>
  <property fmtid="{D5CDD505-2E9C-101B-9397-08002B2CF9AE}" pid="9" name="ContentTypeId">
    <vt:lpwstr>0x01010094EF3B0658BE8F42A416345DE9D51A56</vt:lpwstr>
  </property>
</Properties>
</file>