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4"/>
  </p:sldMasterIdLst>
  <p:notesMasterIdLst>
    <p:notesMasterId r:id="rId41"/>
  </p:notesMasterIdLst>
  <p:handoutMasterIdLst>
    <p:handoutMasterId r:id="rId42"/>
  </p:handoutMasterIdLst>
  <p:sldIdLst>
    <p:sldId id="327" r:id="rId5"/>
    <p:sldId id="407" r:id="rId6"/>
    <p:sldId id="257" r:id="rId7"/>
    <p:sldId id="299" r:id="rId8"/>
    <p:sldId id="404" r:id="rId9"/>
    <p:sldId id="434" r:id="rId10"/>
    <p:sldId id="435" r:id="rId11"/>
    <p:sldId id="436" r:id="rId12"/>
    <p:sldId id="403" r:id="rId13"/>
    <p:sldId id="443" r:id="rId14"/>
    <p:sldId id="437" r:id="rId15"/>
    <p:sldId id="408" r:id="rId16"/>
    <p:sldId id="438" r:id="rId17"/>
    <p:sldId id="440" r:id="rId18"/>
    <p:sldId id="415" r:id="rId19"/>
    <p:sldId id="439" r:id="rId20"/>
    <p:sldId id="409" r:id="rId21"/>
    <p:sldId id="441" r:id="rId22"/>
    <p:sldId id="410" r:id="rId23"/>
    <p:sldId id="411" r:id="rId24"/>
    <p:sldId id="413" r:id="rId25"/>
    <p:sldId id="442" r:id="rId26"/>
    <p:sldId id="414" r:id="rId27"/>
    <p:sldId id="444" r:id="rId28"/>
    <p:sldId id="412" r:id="rId29"/>
    <p:sldId id="417" r:id="rId30"/>
    <p:sldId id="429" r:id="rId31"/>
    <p:sldId id="421" r:id="rId32"/>
    <p:sldId id="431" r:id="rId33"/>
    <p:sldId id="430" r:id="rId34"/>
    <p:sldId id="422" r:id="rId35"/>
    <p:sldId id="445" r:id="rId36"/>
    <p:sldId id="432" r:id="rId37"/>
    <p:sldId id="418" r:id="rId38"/>
    <p:sldId id="433" r:id="rId39"/>
    <p:sldId id="416" r:id="rId40"/>
  </p:sldIdLst>
  <p:sldSz cx="9144000" cy="6858000" type="screen4x3"/>
  <p:notesSz cx="9388475" cy="71024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04">
          <p15:clr>
            <a:srgbClr val="A4A3A4"/>
          </p15:clr>
        </p15:guide>
        <p15:guide id="2" pos="431">
          <p15:clr>
            <a:srgbClr val="A4A3A4"/>
          </p15:clr>
        </p15:guide>
        <p15:guide id="3" pos="2880">
          <p15:clr>
            <a:srgbClr val="A4A3A4"/>
          </p15:clr>
        </p15:guide>
        <p15:guide id="4" pos="4694">
          <p15:clr>
            <a:srgbClr val="A4A3A4"/>
          </p15:clr>
        </p15:guide>
        <p15:guide id="5" pos="2358">
          <p15:clr>
            <a:srgbClr val="A4A3A4"/>
          </p15:clr>
        </p15:guide>
        <p15:guide id="6" pos="3742">
          <p15:clr>
            <a:srgbClr val="A4A3A4"/>
          </p15:clr>
        </p15:guide>
        <p15:guide id="7" pos="34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235" userDrawn="1">
          <p15:clr>
            <a:srgbClr val="A4A3A4"/>
          </p15:clr>
        </p15:guide>
        <p15:guide id="2" pos="2953" userDrawn="1">
          <p15:clr>
            <a:srgbClr val="A4A3A4"/>
          </p15:clr>
        </p15:guide>
        <p15:guide id="3" orient="horz" pos="2237" userDrawn="1">
          <p15:clr>
            <a:srgbClr val="A4A3A4"/>
          </p15:clr>
        </p15:guide>
        <p15:guide id="4" pos="2957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 Etter" initials="cle" lastIdx="2" clrIdx="0"/>
  <p:cmAuthor id="1" name="DARRELL SMITH" initials="DS" lastIdx="6" clrIdx="1"/>
  <p:cmAuthor id="2" name="Angela Anderson" initials="AA" lastIdx="12" clrIdx="2"/>
  <p:cmAuthor id="3" name="Douglas Bennett" initials="DB" lastIdx="8" clrIdx="3"/>
  <p:cmAuthor id="4" name="DARRELL" initials="D" lastIdx="9" clrIdx="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9CE7"/>
    <a:srgbClr val="BBE0E3"/>
    <a:srgbClr val="9FE6FF"/>
    <a:srgbClr val="FFA7E8"/>
    <a:srgbClr val="FF69D8"/>
    <a:srgbClr val="FFDC97"/>
    <a:srgbClr val="FDCFD9"/>
    <a:srgbClr val="FFCC66"/>
    <a:srgbClr val="66FF99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605" autoAdjust="0"/>
    <p:restoredTop sz="94477" autoAdjust="0"/>
  </p:normalViewPr>
  <p:slideViewPr>
    <p:cSldViewPr>
      <p:cViewPr varScale="1">
        <p:scale>
          <a:sx n="104" d="100"/>
          <a:sy n="104" d="100"/>
        </p:scale>
        <p:origin x="2388" y="102"/>
      </p:cViewPr>
      <p:guideLst>
        <p:guide orient="horz" pos="2704"/>
        <p:guide pos="431"/>
        <p:guide pos="2880"/>
        <p:guide pos="4694"/>
        <p:guide pos="2358"/>
        <p:guide pos="3742"/>
        <p:guide pos="3424"/>
      </p:guideLst>
    </p:cSldViewPr>
  </p:slideViewPr>
  <p:outlineViewPr>
    <p:cViewPr>
      <p:scale>
        <a:sx n="33" d="100"/>
        <a:sy n="33" d="100"/>
      </p:scale>
      <p:origin x="0" y="-2682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notesViewPr>
    <p:cSldViewPr>
      <p:cViewPr varScale="1">
        <p:scale>
          <a:sx n="107" d="100"/>
          <a:sy n="107" d="100"/>
        </p:scale>
        <p:origin x="2490" y="114"/>
      </p:cViewPr>
      <p:guideLst>
        <p:guide orient="horz" pos="2235"/>
        <p:guide pos="2953"/>
        <p:guide orient="horz" pos="2237"/>
        <p:guide pos="2957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commentAuthors" Target="commentAuthor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9" y="3"/>
            <a:ext cx="4069188" cy="35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34" tIns="46566" rIns="93134" bIns="46566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317167" y="3"/>
            <a:ext cx="4069188" cy="35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34" tIns="46566" rIns="93134" bIns="46566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9" y="6745896"/>
            <a:ext cx="4069188" cy="35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34" tIns="46566" rIns="93134" bIns="46566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317167" y="6745896"/>
            <a:ext cx="4069188" cy="35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34" tIns="46566" rIns="93134" bIns="4656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0D9A32D-67A2-4BDF-8083-E0EA2B85BA9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028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9" y="3"/>
            <a:ext cx="4069188" cy="35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34" tIns="46566" rIns="93134" bIns="46566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317167" y="3"/>
            <a:ext cx="4069188" cy="35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34" tIns="46566" rIns="93134" bIns="46566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919413" y="531813"/>
            <a:ext cx="3549650" cy="26638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9700" y="3374162"/>
            <a:ext cx="7509079" cy="3195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34" tIns="46566" rIns="93134" bIns="465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9" y="6745896"/>
            <a:ext cx="4069188" cy="35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34" tIns="46566" rIns="93134" bIns="46566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317167" y="6745896"/>
            <a:ext cx="4069188" cy="35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34" tIns="46566" rIns="93134" bIns="4656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E58F3C-2A81-4AB5-88E3-6645F1BBF3A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4007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56699" indent="-291039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64153" indent="-23283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29816" indent="-23283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95475" indent="-23283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61138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026800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92461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58122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9760176-56FE-4598-8AD3-0FEE40AB7B1E}" type="slidenum">
              <a:rPr lang="en-US"/>
              <a:pPr eaLnBrk="1" hangingPunct="1"/>
              <a:t>0</a:t>
            </a:fld>
            <a:endParaRPr lang="en-US" dirty="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46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891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6699" indent="-291039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64153" indent="-23283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29816" indent="-23283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95475" indent="-23283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61138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26800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92461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58122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3FC39B0-A284-4358-AF28-6C862DF3FCC7}" type="slidenum">
              <a:rPr lang="en-US" smtClean="0"/>
              <a:pPr eaLnBrk="1" hangingPunct="1"/>
              <a:t>2</a:t>
            </a:fld>
            <a:endParaRPr lang="en-US" dirty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 eaLnBrk="1" hangingPunct="1">
              <a:lnSpc>
                <a:spcPct val="80000"/>
              </a:lnSpc>
              <a:tabLst>
                <a:tab pos="347663" algn="l"/>
                <a:tab pos="1947863" algn="l"/>
                <a:tab pos="5486400" algn="l"/>
              </a:tabLst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77478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6699" indent="-291039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64153" indent="-23283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29816" indent="-23283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95475" indent="-23283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61138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26800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92461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58122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98A458A-4BFC-41C1-8924-AE11682251E7}" type="slidenum">
              <a:rPr lang="en-US" smtClean="0"/>
              <a:pPr eaLnBrk="1" hangingPunct="1"/>
              <a:t>3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04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6699" indent="-291039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64153" indent="-23283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29816" indent="-23283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95475" indent="-23283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61138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26800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92461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58122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98A458A-4BFC-41C1-8924-AE11682251E7}" type="slidenum">
              <a:rPr lang="en-US" smtClean="0"/>
              <a:pPr eaLnBrk="1" hangingPunct="1"/>
              <a:t>4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288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6699" indent="-291039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64153" indent="-23283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29816" indent="-23283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95475" indent="-23283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61138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26800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92461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58122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98A458A-4BFC-41C1-8924-AE11682251E7}" type="slidenum">
              <a:rPr lang="en-US" smtClean="0"/>
              <a:pPr eaLnBrk="1" hangingPunct="1"/>
              <a:t>5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2848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6699" indent="-291039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64153" indent="-23283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29816" indent="-23283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95475" indent="-23283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61138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26800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92461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58122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98A458A-4BFC-41C1-8924-AE11682251E7}" type="slidenum">
              <a:rPr lang="en-US" smtClean="0"/>
              <a:pPr eaLnBrk="1" hangingPunct="1"/>
              <a:t>6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72282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6699" indent="-291039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64153" indent="-23283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29816" indent="-23283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95475" indent="-23283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61138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26800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92461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58122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98A458A-4BFC-41C1-8924-AE11682251E7}" type="slidenum">
              <a:rPr lang="en-US" smtClean="0"/>
              <a:pPr eaLnBrk="1" hangingPunct="1"/>
              <a:t>7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0089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6699" indent="-291039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64153" indent="-23283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29816" indent="-23283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95475" indent="-23283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61138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26800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92461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58122" indent="-23283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98A458A-4BFC-41C1-8924-AE11682251E7}" type="slidenum">
              <a:rPr lang="en-US" smtClean="0"/>
              <a:pPr eaLnBrk="1" hangingPunct="1"/>
              <a:t>8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3760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1073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068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815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03248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2925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6340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8073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518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69340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5789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19413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2464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629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44057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8869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46453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06497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431742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6197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61592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56452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41080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92170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114658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52583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59994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E58F3C-2A81-4AB5-88E3-6645F1BBF3AF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6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1580" y="1880828"/>
            <a:ext cx="77724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C64D7D-06F1-4875-8CD9-EDD6FF8A780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19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 cap="sm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76772"/>
            <a:ext cx="8229600" cy="473732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3851920" y="6345324"/>
            <a:ext cx="1424413" cy="368214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5AADC8-B5D7-47E6-9E62-E8EEC6EF539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288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317030-6F29-4456-B4AC-6939014875C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912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DD07F4-2BED-438E-ACBE-939C5BFC2D5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5963" y="6237288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N</a:t>
            </a:r>
            <a:r>
              <a:rPr lang="en-US" sz="1200" dirty="0"/>
              <a:t>ORTH</a:t>
            </a:r>
            <a:r>
              <a:rPr lang="en-US" dirty="0"/>
              <a:t>S</a:t>
            </a:r>
            <a:r>
              <a:rPr lang="en-US" sz="1200" dirty="0"/>
              <a:t>TAR</a:t>
            </a:r>
          </a:p>
        </p:txBody>
      </p:sp>
    </p:spTree>
    <p:extLst>
      <p:ext uri="{BB962C8B-B14F-4D97-AF65-F5344CB8AC3E}">
        <p14:creationId xmlns:p14="http://schemas.microsoft.com/office/powerpoint/2010/main" val="2147598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7435C-1AAC-4C16-9257-0A3081DB2E8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5963" y="6237288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N</a:t>
            </a:r>
            <a:r>
              <a:rPr lang="en-US" sz="1200" dirty="0"/>
              <a:t>ORTH</a:t>
            </a:r>
            <a:r>
              <a:rPr lang="en-US" dirty="0"/>
              <a:t>S</a:t>
            </a:r>
            <a:r>
              <a:rPr lang="en-US" sz="1200" dirty="0"/>
              <a:t>TAR</a:t>
            </a:r>
          </a:p>
        </p:txBody>
      </p:sp>
    </p:spTree>
    <p:extLst>
      <p:ext uri="{BB962C8B-B14F-4D97-AF65-F5344CB8AC3E}">
        <p14:creationId xmlns:p14="http://schemas.microsoft.com/office/powerpoint/2010/main" val="892485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BCEBE5-7FD3-46AA-A5EB-7A1CD2E69A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5963" y="6237288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N</a:t>
            </a:r>
            <a:r>
              <a:rPr lang="en-US" sz="1200" dirty="0"/>
              <a:t>ORTH</a:t>
            </a:r>
            <a:r>
              <a:rPr lang="en-US" dirty="0"/>
              <a:t>S</a:t>
            </a:r>
            <a:r>
              <a:rPr lang="en-US" sz="1200" dirty="0"/>
              <a:t>TAR</a:t>
            </a:r>
          </a:p>
        </p:txBody>
      </p:sp>
    </p:spTree>
    <p:extLst>
      <p:ext uri="{BB962C8B-B14F-4D97-AF65-F5344CB8AC3E}">
        <p14:creationId xmlns:p14="http://schemas.microsoft.com/office/powerpoint/2010/main" val="4235564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3218B-EFF8-4CD6-B19A-C50F0613376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5963" y="6237288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N</a:t>
            </a:r>
            <a:r>
              <a:rPr lang="en-US" sz="1200" dirty="0"/>
              <a:t>ORTH</a:t>
            </a:r>
            <a:r>
              <a:rPr lang="en-US" dirty="0"/>
              <a:t>S</a:t>
            </a:r>
            <a:r>
              <a:rPr lang="en-US" sz="1200" dirty="0"/>
              <a:t>TAR</a:t>
            </a:r>
          </a:p>
        </p:txBody>
      </p:sp>
    </p:spTree>
    <p:extLst>
      <p:ext uri="{BB962C8B-B14F-4D97-AF65-F5344CB8AC3E}">
        <p14:creationId xmlns:p14="http://schemas.microsoft.com/office/powerpoint/2010/main" val="1493898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69686-52C0-4354-A48E-884780DC23C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5963" y="6237288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N</a:t>
            </a:r>
            <a:r>
              <a:rPr lang="en-US" sz="1200" dirty="0"/>
              <a:t>ORTH</a:t>
            </a:r>
            <a:r>
              <a:rPr lang="en-US" dirty="0"/>
              <a:t>S</a:t>
            </a:r>
            <a:r>
              <a:rPr lang="en-US" sz="1200" dirty="0"/>
              <a:t>TAR</a:t>
            </a:r>
          </a:p>
        </p:txBody>
      </p:sp>
    </p:spTree>
    <p:extLst>
      <p:ext uri="{BB962C8B-B14F-4D97-AF65-F5344CB8AC3E}">
        <p14:creationId xmlns:p14="http://schemas.microsoft.com/office/powerpoint/2010/main" val="71147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961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88836"/>
            <a:ext cx="8229600" cy="4737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851920" y="6278563"/>
            <a:ext cx="1424413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1">
                <a:latin typeface="+mn-lt"/>
              </a:defRPr>
            </a:lvl1pPr>
          </a:lstStyle>
          <a:p>
            <a:pPr>
              <a:defRPr/>
            </a:pPr>
            <a:fld id="{69009CE1-740D-4F79-B374-00DECEB02B5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454480" y="1236436"/>
            <a:ext cx="8207375" cy="1524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39999">
                <a:srgbClr val="0A128C">
                  <a:alpha val="90000"/>
                </a:srgbClr>
              </a:gs>
              <a:gs pos="70000">
                <a:srgbClr val="181CC7">
                  <a:alpha val="82500"/>
                </a:srgbClr>
              </a:gs>
              <a:gs pos="88000">
                <a:srgbClr val="7005D4">
                  <a:alpha val="78000"/>
                </a:srgbClr>
              </a:gs>
              <a:gs pos="100000">
                <a:srgbClr val="8C3D91">
                  <a:alpha val="75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4A49E4C-9D44-454C-9CDE-7DBEF7DB07B4}"/>
              </a:ext>
            </a:extLst>
          </p:cNvPr>
          <p:cNvSpPr/>
          <p:nvPr userDrawn="1"/>
        </p:nvSpPr>
        <p:spPr>
          <a:xfrm>
            <a:off x="467544" y="6041761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1400" b="1" cap="small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NorthStar Consulting Group </a:t>
            </a:r>
            <a:endParaRPr lang="en-US" sz="1400" cap="small" baseline="0" dirty="0"/>
          </a:p>
        </p:txBody>
      </p:sp>
      <p:sp>
        <p:nvSpPr>
          <p:cNvPr id="12" name="AutoShape 1">
            <a:extLst>
              <a:ext uri="{FF2B5EF4-FFF2-40B4-BE49-F238E27FC236}">
                <a16:creationId xmlns:a16="http://schemas.microsoft.com/office/drawing/2014/main" id="{47312E61-304B-4871-B829-7908EBCD4D3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30755" y="6084026"/>
            <a:ext cx="540060" cy="476250"/>
          </a:xfrm>
          <a:prstGeom prst="star4">
            <a:avLst>
              <a:gd name="adj" fmla="val 15606"/>
            </a:avLst>
          </a:prstGeom>
          <a:solidFill>
            <a:srgbClr val="3366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 cap="small" baseline="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2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 b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83568" y="1412776"/>
            <a:ext cx="7772400" cy="154817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br>
              <a:rPr lang="en-US" sz="3200" cap="small" dirty="0"/>
            </a:br>
            <a:r>
              <a:rPr lang="en-US" sz="3200" cap="small" dirty="0"/>
              <a:t>Executive Compensation Structure Workshop</a:t>
            </a:r>
            <a:br>
              <a:rPr lang="en-US" sz="3200" cap="small" dirty="0"/>
            </a:br>
            <a:endParaRPr lang="en-US" sz="2000" cap="small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19572" y="3717032"/>
            <a:ext cx="7772400" cy="1728192"/>
          </a:xfrm>
        </p:spPr>
        <p:txBody>
          <a:bodyPr/>
          <a:lstStyle/>
          <a:p>
            <a:pPr eaLnBrk="1" hangingPunct="1">
              <a:defRPr/>
            </a:pPr>
            <a:endParaRPr lang="en-US" sz="2400" cap="small" dirty="0"/>
          </a:p>
          <a:p>
            <a:pPr eaLnBrk="1" hangingPunct="1">
              <a:defRPr/>
            </a:pPr>
            <a:r>
              <a:rPr lang="en-US" sz="2000" cap="small" dirty="0"/>
              <a:t>Prepared for the Office of Energy Infrastructure Safety</a:t>
            </a:r>
          </a:p>
          <a:p>
            <a:pPr eaLnBrk="1" hangingPunct="1">
              <a:defRPr/>
            </a:pPr>
            <a:r>
              <a:rPr lang="en-US" sz="2000" cap="small" dirty="0"/>
              <a:t>September 29, 2021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5891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CCAC1-1E60-4500-9384-FAFDD418AB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NorthStar Background </a:t>
            </a:r>
            <a:br>
              <a:rPr lang="en-US" dirty="0"/>
            </a:br>
            <a:r>
              <a:rPr lang="en-US" dirty="0"/>
              <a:t>and Research Results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36D8C8-FBE6-4518-9414-D894BFC075C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8C64D7D-06F1-4875-8CD9-EDD6FF8A780E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4252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tabLst>
                <a:tab pos="347663" algn="l"/>
                <a:tab pos="1947863" algn="l"/>
                <a:tab pos="5486400" algn="l"/>
              </a:tabLst>
            </a:pPr>
            <a:r>
              <a:rPr lang="en-US" sz="3200" cap="small" dirty="0">
                <a:solidFill>
                  <a:schemeClr val="tx1"/>
                </a:solidFill>
              </a:rPr>
              <a:t>Overview </a:t>
            </a:r>
          </a:p>
        </p:txBody>
      </p:sp>
      <p:sp>
        <p:nvSpPr>
          <p:cNvPr id="20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3548" y="1664804"/>
            <a:ext cx="8136904" cy="4500500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  <a:tabLst>
                <a:tab pos="347663" algn="l"/>
                <a:tab pos="1947863" algn="l"/>
                <a:tab pos="5486400" algn="l"/>
              </a:tabLst>
            </a:pPr>
            <a:r>
              <a:rPr lang="en-US" dirty="0"/>
              <a:t>NorthStar Consulting Group</a:t>
            </a:r>
          </a:p>
          <a:p>
            <a:pPr eaLnBrk="1" hangingPunct="1">
              <a:lnSpc>
                <a:spcPct val="80000"/>
              </a:lnSpc>
              <a:tabLst>
                <a:tab pos="347663" algn="l"/>
                <a:tab pos="1947863" algn="l"/>
                <a:tab pos="5486400" algn="l"/>
              </a:tabLst>
            </a:pPr>
            <a:r>
              <a:rPr lang="en-US" dirty="0"/>
              <a:t>Research Approach</a:t>
            </a:r>
          </a:p>
          <a:p>
            <a:pPr eaLnBrk="1" hangingPunct="1">
              <a:lnSpc>
                <a:spcPct val="80000"/>
              </a:lnSpc>
              <a:tabLst>
                <a:tab pos="347663" algn="l"/>
                <a:tab pos="1947863" algn="l"/>
                <a:tab pos="5486400" algn="l"/>
              </a:tabLst>
            </a:pPr>
            <a:r>
              <a:rPr lang="en-US" dirty="0"/>
              <a:t>Data Collection</a:t>
            </a:r>
          </a:p>
          <a:p>
            <a:pPr eaLnBrk="1" hangingPunct="1">
              <a:lnSpc>
                <a:spcPct val="80000"/>
              </a:lnSpc>
              <a:tabLst>
                <a:tab pos="347663" algn="l"/>
                <a:tab pos="1947863" algn="l"/>
                <a:tab pos="5486400" algn="l"/>
              </a:tabLst>
            </a:pPr>
            <a:r>
              <a:rPr lang="en-US" dirty="0"/>
              <a:t>Results</a:t>
            </a: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4546CFB-6F07-4783-AD6D-871895A49213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044575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  <a:tabLst>
                <a:tab pos="347663" algn="l"/>
                <a:tab pos="1947863" algn="l"/>
                <a:tab pos="5486400" algn="l"/>
              </a:tabLst>
            </a:pPr>
            <a:r>
              <a:rPr lang="en-US" sz="3200" cap="small" dirty="0">
                <a:solidFill>
                  <a:schemeClr val="tx1"/>
                </a:solidFill>
              </a:rPr>
              <a:t>NorthStar Consulting Group</a:t>
            </a:r>
          </a:p>
        </p:txBody>
      </p:sp>
      <p:sp>
        <p:nvSpPr>
          <p:cNvPr id="41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56792"/>
            <a:ext cx="8275948" cy="4356484"/>
          </a:xfrm>
        </p:spPr>
        <p:txBody>
          <a:bodyPr/>
          <a:lstStyle/>
          <a:p>
            <a:r>
              <a:rPr lang="en-US" sz="1800" dirty="0"/>
              <a:t>Providing services to utilities and utility regulators since its founding in 1999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lvl="1"/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Electric, Gas, Water </a:t>
            </a:r>
          </a:p>
          <a:p>
            <a:pPr lvl="1"/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Investor-Owned Utilities (IOU) and Municipal Utilities</a:t>
            </a:r>
          </a:p>
          <a:p>
            <a:pPr lvl="1"/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Stron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g regulatory and operational focus</a:t>
            </a:r>
            <a:endPara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1800" dirty="0">
                <a:latin typeface="Times New Roman" panose="02020603050405020304" pitchFamily="18" charset="0"/>
              </a:rPr>
              <a:t>Extensive knowledge of California regulatory environment, recent proceedings and climate challenges.</a:t>
            </a:r>
          </a:p>
          <a:p>
            <a:pPr lvl="1"/>
            <a:r>
              <a:rPr lang="en-US" sz="1600" dirty="0">
                <a:latin typeface="Times New Roman" panose="02020603050405020304" pitchFamily="18" charset="0"/>
              </a:rPr>
              <a:t>Review of Pacific Gas and Electric Company’s (PG&amp;E) safety culture</a:t>
            </a:r>
          </a:p>
          <a:p>
            <a:pPr lvl="1"/>
            <a:r>
              <a:rPr lang="en-US" sz="1600" dirty="0">
                <a:latin typeface="Times New Roman" panose="02020603050405020304" pitchFamily="18" charset="0"/>
              </a:rPr>
              <a:t>Review of PG&amp;E’s Enhanced Vegetation Management (EVM) Enhanced Oversight Enforcement (EOE) Corrective Action Program  </a:t>
            </a:r>
          </a:p>
          <a:p>
            <a:r>
              <a:rPr lang="en-US" sz="1800" dirty="0">
                <a:latin typeface="Times New Roman" panose="02020603050405020304" pitchFamily="18" charset="0"/>
              </a:rPr>
              <a:t>Reviews of executive compensation and performance measures:</a:t>
            </a:r>
          </a:p>
          <a:p>
            <a:pPr marL="0" indent="0">
              <a:buNone/>
            </a:pPr>
            <a:r>
              <a:rPr lang="en-US" sz="1800" dirty="0"/>
              <a:t> </a:t>
            </a:r>
          </a:p>
        </p:txBody>
      </p:sp>
      <p:graphicFrame>
        <p:nvGraphicFramePr>
          <p:cNvPr id="6" name="Table 2">
            <a:extLst>
              <a:ext uri="{FF2B5EF4-FFF2-40B4-BE49-F238E27FC236}">
                <a16:creationId xmlns:a16="http://schemas.microsoft.com/office/drawing/2014/main" id="{6203F78F-80E6-48A6-B5A5-740EE40669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4847790"/>
              </p:ext>
            </p:extLst>
          </p:nvPr>
        </p:nvGraphicFramePr>
        <p:xfrm>
          <a:off x="1439652" y="4581128"/>
          <a:ext cx="6660740" cy="127249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225835">
                  <a:extLst>
                    <a:ext uri="{9D8B030D-6E8A-4147-A177-3AD203B41FA5}">
                      <a16:colId xmlns:a16="http://schemas.microsoft.com/office/drawing/2014/main" val="3394598493"/>
                    </a:ext>
                  </a:extLst>
                </a:gridCol>
                <a:gridCol w="3434905">
                  <a:extLst>
                    <a:ext uri="{9D8B030D-6E8A-4147-A177-3AD203B41FA5}">
                      <a16:colId xmlns:a16="http://schemas.microsoft.com/office/drawing/2014/main" val="1855297027"/>
                    </a:ext>
                  </a:extLst>
                </a:gridCol>
              </a:tblGrid>
              <a:tr h="227462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</a:rPr>
                        <a:t>National Fuel Gas Distribution Company</a:t>
                      </a:r>
                      <a:endParaRPr lang="en-US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819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2"/>
                          </a:solidFill>
                          <a:effectLst/>
                        </a:rPr>
                        <a:t>Consolidated Edison Company/Orange &amp; Rockland</a:t>
                      </a:r>
                      <a:endParaRPr lang="en-US" sz="1200" b="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819C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5106701"/>
                  </a:ext>
                </a:extLst>
              </a:tr>
              <a:tr h="261257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</a:rPr>
                        <a:t>American Water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Entergy</a:t>
                      </a:r>
                      <a:endParaRPr lang="en-US" sz="12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57492760"/>
                  </a:ext>
                </a:extLst>
              </a:tr>
              <a:tr h="261257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</a:rPr>
                        <a:t>Long Island Power Authority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819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Pacific Gas and Electric Company</a:t>
                      </a:r>
                      <a:endParaRPr lang="en-US" sz="12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819C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2434457"/>
                  </a:ext>
                </a:extLst>
              </a:tr>
              <a:tr h="261257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</a:rPr>
                        <a:t>National Grid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New Jersey Natural Gas</a:t>
                      </a:r>
                      <a:endParaRPr lang="en-US" sz="12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23879976"/>
                  </a:ext>
                </a:extLst>
              </a:tr>
              <a:tr h="261257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Nova Scotia Power</a:t>
                      </a:r>
                    </a:p>
                  </a:txBody>
                  <a:tcPr marL="68580" marR="68580" marT="0" marB="0" anchor="ctr">
                    <a:solidFill>
                      <a:srgbClr val="819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Customer Operations</a:t>
                      </a:r>
                    </a:p>
                  </a:txBody>
                  <a:tcPr marL="68580" marR="68580" marT="0" marB="0" anchor="ctr">
                    <a:solidFill>
                      <a:srgbClr val="819C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5947846"/>
                  </a:ext>
                </a:extLst>
              </a:tr>
            </a:tbl>
          </a:graphicData>
        </a:graphic>
      </p:graphicFrame>
      <p:sp>
        <p:nvSpPr>
          <p:cNvPr id="7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9F0F459-0160-4C9B-8F46-37309BA43E88}" type="slidenum">
              <a:rPr lang="en-US"/>
              <a:pPr>
                <a:defRPr/>
              </a:pPr>
              <a:t>3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61798"/>
          </a:xfrm>
        </p:spPr>
        <p:txBody>
          <a:bodyPr wrap="square" anchor="ctr">
            <a:normAutofit/>
          </a:bodyPr>
          <a:lstStyle/>
          <a:p>
            <a:pPr eaLnBrk="1" hangingPunct="1">
              <a:tabLst>
                <a:tab pos="347663" algn="l"/>
                <a:tab pos="1947863" algn="l"/>
                <a:tab pos="5486400" algn="l"/>
              </a:tabLst>
            </a:pPr>
            <a:r>
              <a:rPr lang="en-US" cap="small" dirty="0"/>
              <a:t>Research Approach</a:t>
            </a:r>
          </a:p>
        </p:txBody>
      </p:sp>
      <p:sp>
        <p:nvSpPr>
          <p:cNvPr id="410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199" y="1628800"/>
            <a:ext cx="8147249" cy="4356484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Wildfire response and executive compensation considerations  </a:t>
            </a:r>
            <a:endParaRPr lang="en-US" dirty="0">
              <a:effectLst/>
            </a:endParaRPr>
          </a:p>
          <a:p>
            <a:pPr lvl="1">
              <a:lnSpc>
                <a:spcPct val="90000"/>
              </a:lnSpc>
            </a:pPr>
            <a:r>
              <a:rPr lang="en-US" dirty="0">
                <a:effectLst/>
              </a:rPr>
              <a:t>Australia</a:t>
            </a:r>
          </a:p>
          <a:p>
            <a:pPr lvl="1">
              <a:lnSpc>
                <a:spcPct val="90000"/>
              </a:lnSpc>
            </a:pPr>
            <a:r>
              <a:rPr lang="en-US" dirty="0">
                <a:effectLst/>
              </a:rPr>
              <a:t>Canada</a:t>
            </a:r>
          </a:p>
          <a:p>
            <a:pPr>
              <a:lnSpc>
                <a:spcPct val="90000"/>
              </a:lnSpc>
            </a:pPr>
            <a:r>
              <a:rPr lang="en-US" dirty="0"/>
              <a:t>Broad industry research </a:t>
            </a:r>
          </a:p>
          <a:p>
            <a:pPr lvl="1">
              <a:lnSpc>
                <a:spcPct val="90000"/>
              </a:lnSpc>
            </a:pPr>
            <a:r>
              <a:rPr lang="en-US" sz="2600" dirty="0"/>
              <a:t>Executive compensation trends</a:t>
            </a:r>
          </a:p>
          <a:p>
            <a:pPr lvl="1">
              <a:lnSpc>
                <a:spcPct val="90000"/>
              </a:lnSpc>
            </a:pPr>
            <a:r>
              <a:rPr lang="en-US" sz="2600" dirty="0"/>
              <a:t>Emphasis on safety</a:t>
            </a:r>
          </a:p>
          <a:p>
            <a:pPr lvl="1">
              <a:lnSpc>
                <a:spcPct val="90000"/>
              </a:lnSpc>
            </a:pPr>
            <a:r>
              <a:rPr lang="en-US" sz="2600" dirty="0"/>
              <a:t>Regulatory requirements</a:t>
            </a:r>
          </a:p>
          <a:p>
            <a:pPr lvl="1">
              <a:lnSpc>
                <a:spcPct val="90000"/>
              </a:lnSpc>
            </a:pPr>
            <a:r>
              <a:rPr lang="en-US" sz="2600" dirty="0"/>
              <a:t>Regulator involvement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851920" y="6278563"/>
            <a:ext cx="1424413" cy="434975"/>
          </a:xfrm>
        </p:spPr>
        <p:txBody>
          <a:bodyPr wrap="square" anchor="t">
            <a:normAutofit/>
          </a:bodyPr>
          <a:lstStyle/>
          <a:p>
            <a:pPr>
              <a:spcAft>
                <a:spcPts val="600"/>
              </a:spcAft>
              <a:defRPr/>
            </a:pPr>
            <a:fld id="{E9F0F459-0160-4C9B-8F46-37309BA43E88}" type="slidenum">
              <a:rPr lang="en-US"/>
              <a:pPr>
                <a:spcAft>
                  <a:spcPts val="600"/>
                </a:spcAft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607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61798"/>
          </a:xfrm>
        </p:spPr>
        <p:txBody>
          <a:bodyPr wrap="square" anchor="ctr">
            <a:normAutofit/>
          </a:bodyPr>
          <a:lstStyle/>
          <a:p>
            <a:pPr eaLnBrk="1" hangingPunct="1">
              <a:tabLst>
                <a:tab pos="347663" algn="l"/>
                <a:tab pos="1947863" algn="l"/>
                <a:tab pos="5486400" algn="l"/>
              </a:tabLst>
            </a:pPr>
            <a:r>
              <a:rPr lang="en-US" cap="small" dirty="0"/>
              <a:t>Research Approach (Cont’d)</a:t>
            </a:r>
          </a:p>
        </p:txBody>
      </p:sp>
      <p:sp>
        <p:nvSpPr>
          <p:cNvPr id="410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199" y="1628800"/>
            <a:ext cx="4618857" cy="4356484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Company specific information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US publicly traded companies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UK/AU 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Other companies as time permitted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Compensation consultant interviews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NorthStar’s prior experience</a:t>
            </a:r>
          </a:p>
        </p:txBody>
      </p:sp>
      <p:graphicFrame>
        <p:nvGraphicFramePr>
          <p:cNvPr id="9" name="Table 2">
            <a:extLst>
              <a:ext uri="{FF2B5EF4-FFF2-40B4-BE49-F238E27FC236}">
                <a16:creationId xmlns:a16="http://schemas.microsoft.com/office/drawing/2014/main" id="{3192811C-A161-4BEB-8F59-432138C340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176350"/>
              </p:ext>
            </p:extLst>
          </p:nvPr>
        </p:nvGraphicFramePr>
        <p:xfrm>
          <a:off x="5184068" y="1772816"/>
          <a:ext cx="3240360" cy="4286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>
                  <a:extLst>
                    <a:ext uri="{9D8B030D-6E8A-4147-A177-3AD203B41FA5}">
                      <a16:colId xmlns:a16="http://schemas.microsoft.com/office/drawing/2014/main" val="3394598493"/>
                    </a:ext>
                  </a:extLst>
                </a:gridCol>
              </a:tblGrid>
              <a:tr h="294492">
                <a:tc>
                  <a:txBody>
                    <a:bodyPr/>
                    <a:lstStyle/>
                    <a:p>
                      <a:r>
                        <a:rPr lang="en-US" sz="1400" dirty="0"/>
                        <a:t>Industry Sectors</a:t>
                      </a:r>
                    </a:p>
                  </a:txBody>
                  <a:tcPr marL="111613" marR="111613" marT="55806" marB="558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7044945"/>
                  </a:ext>
                </a:extLst>
              </a:tr>
              <a:tr h="294492">
                <a:tc>
                  <a:txBody>
                    <a:bodyPr/>
                    <a:lstStyle/>
                    <a:p>
                      <a:r>
                        <a:rPr lang="en-US" sz="1400" dirty="0"/>
                        <a:t>Utilities</a:t>
                      </a:r>
                    </a:p>
                  </a:txBody>
                  <a:tcPr marL="111613" marR="111613" marT="55806" marB="5580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9797923"/>
                  </a:ext>
                </a:extLst>
              </a:tr>
              <a:tr h="294492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Aerospace and Defense, Airline/Aviation</a:t>
                      </a:r>
                    </a:p>
                  </a:txBody>
                  <a:tcPr marL="83710" marR="837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5106701"/>
                  </a:ext>
                </a:extLst>
              </a:tr>
              <a:tr h="294492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Auto, Truck and Motor Parts</a:t>
                      </a:r>
                    </a:p>
                  </a:txBody>
                  <a:tcPr marL="83710" marR="837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7492760"/>
                  </a:ext>
                </a:extLst>
              </a:tr>
              <a:tr h="294492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Biotechnology</a:t>
                      </a:r>
                    </a:p>
                  </a:txBody>
                  <a:tcPr marL="83710" marR="837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2434457"/>
                  </a:ext>
                </a:extLst>
              </a:tr>
              <a:tr h="294492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Mining &amp; Metals, Aluminum, Gold, Iron and Steel</a:t>
                      </a:r>
                    </a:p>
                  </a:txBody>
                  <a:tcPr marL="83710" marR="837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3879976"/>
                  </a:ext>
                </a:extLst>
              </a:tr>
              <a:tr h="294492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Chemicals, Environmental Service &amp; Equipment</a:t>
                      </a:r>
                    </a:p>
                  </a:txBody>
                  <a:tcPr marL="83710" marR="837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5947846"/>
                  </a:ext>
                </a:extLst>
              </a:tr>
              <a:tr h="294492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Construction &amp; Engineering</a:t>
                      </a:r>
                    </a:p>
                  </a:txBody>
                  <a:tcPr marL="83710" marR="837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2477702"/>
                  </a:ext>
                </a:extLst>
              </a:tr>
              <a:tr h="294492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Consumer Goods, Household Products</a:t>
                      </a:r>
                    </a:p>
                  </a:txBody>
                  <a:tcPr marL="83710" marR="837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0685088"/>
                  </a:ext>
                </a:extLst>
              </a:tr>
              <a:tr h="294492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Ground Freight and Logistics</a:t>
                      </a:r>
                    </a:p>
                  </a:txBody>
                  <a:tcPr marL="83710" marR="837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8282034"/>
                  </a:ext>
                </a:extLst>
              </a:tr>
              <a:tr h="294492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/>
                        <a:t>Oil-Related Services &amp; Equipment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710" marR="837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0950928"/>
                  </a:ext>
                </a:extLst>
              </a:tr>
              <a:tr h="294492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/>
                        <a:t>Oil &amp; Gas Drilling/Refining/Exploration &amp; Production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710" marR="837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1403009"/>
                  </a:ext>
                </a:extLst>
              </a:tr>
              <a:tr h="294492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Semiconductors</a:t>
                      </a:r>
                    </a:p>
                  </a:txBody>
                  <a:tcPr marL="83710" marR="837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5420747"/>
                  </a:ext>
                </a:extLst>
              </a:tr>
            </a:tbl>
          </a:graphicData>
        </a:graphic>
      </p:graphicFrame>
      <p:sp>
        <p:nvSpPr>
          <p:cNvPr id="7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851920" y="6278563"/>
            <a:ext cx="1424413" cy="434975"/>
          </a:xfrm>
        </p:spPr>
        <p:txBody>
          <a:bodyPr wrap="square" anchor="t">
            <a:normAutofit/>
          </a:bodyPr>
          <a:lstStyle/>
          <a:p>
            <a:pPr>
              <a:spcAft>
                <a:spcPts val="600"/>
              </a:spcAft>
              <a:defRPr/>
            </a:pPr>
            <a:fld id="{E9F0F459-0160-4C9B-8F46-37309BA43E88}" type="slidenum">
              <a:rPr lang="en-US"/>
              <a:pPr>
                <a:spcAft>
                  <a:spcPts val="600"/>
                </a:spcAft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107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61798"/>
          </a:xfrm>
        </p:spPr>
        <p:txBody>
          <a:bodyPr wrap="square" anchor="ctr">
            <a:normAutofit/>
          </a:bodyPr>
          <a:lstStyle/>
          <a:p>
            <a:pPr eaLnBrk="1" hangingPunct="1">
              <a:tabLst>
                <a:tab pos="347663" algn="l"/>
                <a:tab pos="1947863" algn="l"/>
                <a:tab pos="5486400" algn="l"/>
              </a:tabLst>
            </a:pPr>
            <a:r>
              <a:rPr lang="en-US" cap="small" dirty="0"/>
              <a:t>Company Data Collection</a:t>
            </a:r>
          </a:p>
        </p:txBody>
      </p:sp>
      <p:sp>
        <p:nvSpPr>
          <p:cNvPr id="410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600200"/>
            <a:ext cx="8075240" cy="4525963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Current state of executive compensation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Philosophy and compensation design </a:t>
            </a:r>
          </a:p>
          <a:p>
            <a:pPr lvl="1">
              <a:lnSpc>
                <a:spcPct val="90000"/>
              </a:lnSpc>
            </a:pPr>
            <a:r>
              <a:rPr lang="en-US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Relative proportion of base salary, short-term and long-term incentives</a:t>
            </a:r>
          </a:p>
          <a:p>
            <a:pPr lvl="1">
              <a:lnSpc>
                <a:spcPct val="90000"/>
              </a:lnSpc>
            </a:pPr>
            <a:r>
              <a:rPr lang="en-US" kern="1200" dirty="0">
                <a:solidFill>
                  <a:schemeClr val="dk1"/>
                </a:solidFill>
              </a:rPr>
              <a:t>Other perquisites</a:t>
            </a:r>
            <a:endParaRPr lang="en-US" kern="1200" dirty="0">
              <a:solidFill>
                <a:schemeClr val="dk1"/>
              </a:solidFill>
              <a:effectLst/>
              <a:latin typeface="+mn-lt"/>
              <a:ea typeface="+mn-ea"/>
              <a:cs typeface="+mn-cs"/>
            </a:endParaRPr>
          </a:p>
          <a:p>
            <a:pPr lvl="1">
              <a:lnSpc>
                <a:spcPct val="90000"/>
              </a:lnSpc>
            </a:pPr>
            <a:r>
              <a:rPr lang="en-US" dirty="0"/>
              <a:t>Use of performance modifiers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Use of triggers or minimum performance requirements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Performance Range - Threshold, minimum and maximum 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Level of metric detail reported</a:t>
            </a:r>
            <a:endParaRPr lang="en-US" kern="1200" dirty="0">
              <a:solidFill>
                <a:schemeClr val="dk1"/>
              </a:solidFill>
              <a:effectLst/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</a:pPr>
            <a:endParaRPr lang="en-US" sz="1800" dirty="0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851920" y="6278563"/>
            <a:ext cx="1424413" cy="434975"/>
          </a:xfrm>
        </p:spPr>
        <p:txBody>
          <a:bodyPr wrap="square" anchor="t">
            <a:normAutofit/>
          </a:bodyPr>
          <a:lstStyle/>
          <a:p>
            <a:pPr>
              <a:spcAft>
                <a:spcPts val="600"/>
              </a:spcAft>
              <a:defRPr/>
            </a:pPr>
            <a:fld id="{E9F0F459-0160-4C9B-8F46-37309BA43E88}" type="slidenum">
              <a:rPr lang="en-US"/>
              <a:pPr>
                <a:spcAft>
                  <a:spcPts val="600"/>
                </a:spcAft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487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61798"/>
          </a:xfrm>
        </p:spPr>
        <p:txBody>
          <a:bodyPr wrap="square" anchor="ctr">
            <a:normAutofit/>
          </a:bodyPr>
          <a:lstStyle/>
          <a:p>
            <a:pPr eaLnBrk="1" hangingPunct="1">
              <a:tabLst>
                <a:tab pos="347663" algn="l"/>
                <a:tab pos="1947863" algn="l"/>
                <a:tab pos="5486400" algn="l"/>
              </a:tabLst>
            </a:pPr>
            <a:r>
              <a:rPr lang="en-US" cap="small" dirty="0"/>
              <a:t>Company Data Collection (Cont’d)</a:t>
            </a:r>
          </a:p>
        </p:txBody>
      </p:sp>
      <p:sp>
        <p:nvSpPr>
          <p:cNvPr id="410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600200"/>
            <a:ext cx="8075240" cy="4525963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kern="1200" dirty="0">
                <a:solidFill>
                  <a:schemeClr val="dk1"/>
                </a:solidFill>
              </a:rPr>
              <a:t>Benchmark Comparison Data</a:t>
            </a:r>
            <a:endParaRPr lang="en-US" kern="1200" dirty="0">
              <a:solidFill>
                <a:schemeClr val="dk1"/>
              </a:solidFill>
              <a:effectLst/>
              <a:latin typeface="+mn-lt"/>
              <a:ea typeface="+mn-ea"/>
              <a:cs typeface="+mn-cs"/>
            </a:endParaRPr>
          </a:p>
          <a:p>
            <a:pPr lvl="1">
              <a:lnSpc>
                <a:spcPct val="90000"/>
              </a:lnSpc>
            </a:pPr>
            <a:r>
              <a:rPr lang="en-US" kern="1200" dirty="0">
                <a:solidFill>
                  <a:schemeClr val="dk1"/>
                </a:solidFill>
              </a:rPr>
              <a:t>Target performance incentives as a proportion of base salary 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Short-term incentives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Long-term incentives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Metrics 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851920" y="6278563"/>
            <a:ext cx="1424413" cy="434975"/>
          </a:xfrm>
        </p:spPr>
        <p:txBody>
          <a:bodyPr wrap="square" anchor="t">
            <a:normAutofit/>
          </a:bodyPr>
          <a:lstStyle/>
          <a:p>
            <a:pPr>
              <a:spcAft>
                <a:spcPts val="600"/>
              </a:spcAft>
              <a:defRPr/>
            </a:pPr>
            <a:fld id="{E9F0F459-0160-4C9B-8F46-37309BA43E88}" type="slidenum">
              <a:rPr lang="en-US"/>
              <a:pPr>
                <a:spcAft>
                  <a:spcPts val="600"/>
                </a:spcAft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313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044575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  <a:tabLst>
                <a:tab pos="347663" algn="l"/>
                <a:tab pos="1947863" algn="l"/>
                <a:tab pos="5486400" algn="l"/>
              </a:tabLst>
            </a:pPr>
            <a:r>
              <a:rPr lang="en-US" sz="3200" dirty="0"/>
              <a:t>NorthStar</a:t>
            </a:r>
            <a:br>
              <a:rPr lang="en-US" sz="3200" dirty="0"/>
            </a:br>
            <a:r>
              <a:rPr lang="en-US" sz="3200" dirty="0"/>
              <a:t>Executive Compensation Considerations</a:t>
            </a:r>
          </a:p>
        </p:txBody>
      </p:sp>
      <p:sp>
        <p:nvSpPr>
          <p:cNvPr id="41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6792"/>
            <a:ext cx="8275948" cy="4356484"/>
          </a:xfrm>
        </p:spPr>
        <p:txBody>
          <a:bodyPr/>
          <a:lstStyle/>
          <a:p>
            <a:r>
              <a:rPr lang="en-US" dirty="0"/>
              <a:t>Compensation philosophy – corporate entity versus group focus and associated tradeoffs</a:t>
            </a:r>
          </a:p>
          <a:p>
            <a:r>
              <a:rPr lang="en-US" dirty="0"/>
              <a:t>Tie to an organization’s overall strategy and goals – typically a challenge for some utilities</a:t>
            </a:r>
          </a:p>
          <a:p>
            <a:r>
              <a:rPr lang="en-US" dirty="0"/>
              <a:t>Authority of the Compensation Committee and willingness to exercise that authority</a:t>
            </a:r>
          </a:p>
          <a:p>
            <a:pPr>
              <a:lnSpc>
                <a:spcPct val="90000"/>
              </a:lnSpc>
            </a:pPr>
            <a:r>
              <a:rPr lang="en-US" dirty="0"/>
              <a:t>Incentive measures can be classified in a variety of ways depending on the perspective of the entity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9F0F459-0160-4C9B-8F46-37309BA43E88}" type="slidenum">
              <a:rPr lang="en-US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1033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1C9100-AB7F-41D4-A109-F450778AF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lnSpc>
                <a:spcPct val="90000"/>
              </a:lnSpc>
            </a:pPr>
            <a:r>
              <a:rPr lang="en-US" sz="3200" b="1" cap="small" baseline="0" dirty="0"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rPr>
              <a:t>NorthStar Executive Compensation Considerations (Cont’d)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900758-5DCF-4DF0-B207-A9BC8564F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485299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An individual metric can serve as both a leading and lagging indicator</a:t>
            </a:r>
          </a:p>
          <a:p>
            <a:pPr>
              <a:lnSpc>
                <a:spcPct val="90000"/>
              </a:lnSpc>
            </a:pPr>
            <a:r>
              <a:rPr lang="en-US" dirty="0"/>
              <a:t>Metrics can be “gamed”</a:t>
            </a:r>
          </a:p>
          <a:p>
            <a:pPr>
              <a:lnSpc>
                <a:spcPct val="90000"/>
              </a:lnSpc>
            </a:pPr>
            <a:r>
              <a:rPr lang="en-US" dirty="0"/>
              <a:t>Metrics are frequently described at a high level and employees and executives may not truly understand the nuances of the metric</a:t>
            </a:r>
          </a:p>
          <a:p>
            <a:pPr>
              <a:lnSpc>
                <a:spcPct val="90000"/>
              </a:lnSpc>
            </a:pPr>
            <a:r>
              <a:rPr lang="en-US" dirty="0"/>
              <a:t>You cannot solve everything with metrics</a:t>
            </a:r>
          </a:p>
          <a:p>
            <a:pPr>
              <a:lnSpc>
                <a:spcPct val="90000"/>
              </a:lnSpc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03B5DD-5437-4032-B952-3D0387B7D7D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546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A0788-7EA7-4A92-A3BC-C3711216B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Design</a:t>
            </a:r>
            <a:r>
              <a:rPr lang="en-US" baseline="0" dirty="0"/>
              <a:t> Challenges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2991C9-AA5D-443E-A59F-5FFEB63B26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629315"/>
          </a:xfrm>
        </p:spPr>
        <p:txBody>
          <a:bodyPr/>
          <a:lstStyle/>
          <a:p>
            <a:r>
              <a:rPr lang="en-US" dirty="0"/>
              <a:t>Target setting process</a:t>
            </a:r>
          </a:p>
          <a:p>
            <a:r>
              <a:rPr lang="en-US" dirty="0"/>
              <a:t>Complexity and line of sight throughout the organization </a:t>
            </a:r>
          </a:p>
          <a:p>
            <a:r>
              <a:rPr lang="en-US" dirty="0"/>
              <a:t>Consideration of the potential for unintended consequences (metric or calculation methodology)</a:t>
            </a:r>
          </a:p>
          <a:p>
            <a:r>
              <a:rPr lang="en-US" dirty="0"/>
              <a:t>Choice of peer groups – how payouts are determined</a:t>
            </a:r>
          </a:p>
          <a:p>
            <a:r>
              <a:rPr lang="en-US" dirty="0"/>
              <a:t>Sending the right signals and the right message</a:t>
            </a:r>
          </a:p>
          <a:p>
            <a:r>
              <a:rPr lang="en-US" dirty="0"/>
              <a:t>Mechanics of payouts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D6E05B-CC89-4D26-AD78-6296A243DE3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2D076-45B9-4985-ADB8-51B7CCC61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Australia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DA884-8A64-4341-A4F2-5D11792C9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520788"/>
            <a:ext cx="8229600" cy="4593311"/>
          </a:xfrm>
        </p:spPr>
        <p:txBody>
          <a:bodyPr/>
          <a:lstStyle/>
          <a:p>
            <a:pPr lvl="0">
              <a:lnSpc>
                <a:spcPct val="90000"/>
              </a:lnSpc>
            </a:pPr>
            <a:r>
              <a:rPr lang="en-US" dirty="0"/>
              <a:t>Combination of government-owned and publicly held utilities</a:t>
            </a:r>
          </a:p>
          <a:p>
            <a:pPr lvl="0">
              <a:lnSpc>
                <a:spcPct val="90000"/>
              </a:lnSpc>
            </a:pPr>
            <a:r>
              <a:rPr lang="en-US" dirty="0"/>
              <a:t>Two significant bush fires 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2009 Black Saturday Bushfires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2019/2020 East Victorian Bushfires (aka Black Summer)</a:t>
            </a:r>
          </a:p>
          <a:p>
            <a:pPr lvl="0">
              <a:lnSpc>
                <a:spcPct val="90000"/>
              </a:lnSpc>
            </a:pPr>
            <a:r>
              <a:rPr lang="en-US" dirty="0"/>
              <a:t>To date, limited affect on executive officer compensation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7CE95-4531-4358-96BE-098A1F8AE5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6765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9AFDA-260B-41B5-86FF-53B61F7FB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lnSpc>
                <a:spcPct val="90000"/>
              </a:lnSpc>
            </a:pPr>
            <a:r>
              <a:rPr lang="en-US" dirty="0"/>
              <a:t>Canada</a:t>
            </a:r>
            <a:r>
              <a:rPr lang="en-US" sz="1800" dirty="0"/>
              <a:t> 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9CB075-A9C0-4DAC-A232-0D69A66B18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592796"/>
            <a:ext cx="8229600" cy="452130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Electricity market varies from province to province (and territory)</a:t>
            </a:r>
          </a:p>
          <a:p>
            <a:pPr lvl="1">
              <a:lnSpc>
                <a:spcPct val="9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Vertically integrated utility monopoly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Competitive markets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dirty="0">
                <a:effectLst/>
              </a:rPr>
              <a:t>Use of similar performance metrics, but compensation levels may be lower</a:t>
            </a:r>
          </a:p>
          <a:p>
            <a:pPr>
              <a:lnSpc>
                <a:spcPct val="90000"/>
              </a:lnSpc>
            </a:pPr>
            <a:r>
              <a:rPr lang="en-US" dirty="0">
                <a:effectLst/>
              </a:rPr>
              <a:t>No evidence of reform related to executive compensation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34BEB4-6036-43D4-B8A6-34B6759845E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80740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861B0-8139-4A79-91A6-890F942A7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Canada (Cont’d)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B24FF-0BCC-4302-87A3-C5327C535B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520788"/>
            <a:ext cx="8229600" cy="4593311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In 2020, the Canadian Electricity Association (CEA) developed a best practice “Utility Wildfire Mitigation Guide” to prevent and mitigate the risk of: 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Utility assets igniting a wildfire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Utility assets being impacted by a wildfire</a:t>
            </a:r>
          </a:p>
          <a:p>
            <a:pPr lvl="0">
              <a:lnSpc>
                <a:spcPct val="9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Wildfires are only going to get worse</a:t>
            </a:r>
          </a:p>
          <a:p>
            <a:pPr lvl="0">
              <a:lnSpc>
                <a:spcPct val="9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Many of the best practices are similar to those in California, including proactive de-energization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BEE071-50F6-4A74-9FD8-74BD731DCDD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163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2D076-45B9-4985-ADB8-51B7CCC61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Research Results and Trends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DA884-8A64-4341-A4F2-5D11792C9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5730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Consideration of risks in other countries</a:t>
            </a:r>
          </a:p>
          <a:p>
            <a:pPr>
              <a:lnSpc>
                <a:spcPct val="90000"/>
              </a:lnSpc>
            </a:pPr>
            <a:r>
              <a:rPr lang="en-US" dirty="0"/>
              <a:t>Recent executive compensation trends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Environmental, Social and Corporate Governance (ESG)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COVID-19</a:t>
            </a:r>
          </a:p>
          <a:p>
            <a:pPr lvl="1">
              <a:lnSpc>
                <a:spcPct val="9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Diversity, Equity, and Inclusion (DEI)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Emphasis on safety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More prevalent among utilities but still generally limited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7CE95-4531-4358-96BE-098A1F8AE5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753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110CF-4069-467C-8DCC-C53906CFD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lnSpc>
                <a:spcPct val="90000"/>
              </a:lnSpc>
            </a:pPr>
            <a:r>
              <a:rPr lang="en-US" dirty="0"/>
              <a:t>California on the Forefront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EED2D-D851-4B28-A631-C94295E3D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520788"/>
            <a:ext cx="8229600" cy="4593311"/>
          </a:xfrm>
        </p:spPr>
        <p:txBody>
          <a:bodyPr/>
          <a:lstStyle/>
          <a:p>
            <a:r>
              <a:rPr lang="en-US" dirty="0"/>
              <a:t>California is on the forefront in terms of regulatory oversight of executive compensation to address wildfire concerns</a:t>
            </a:r>
          </a:p>
          <a:p>
            <a:r>
              <a:rPr lang="en-US" dirty="0"/>
              <a:t>Neither NorthStar, nor the compensation consultants interviewed could identify comparable examples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78680B-F471-4263-B0DD-0A472F0CD6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1512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2D076-45B9-4985-ADB8-51B7CCC61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Philosophy and Design Comparison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C8B187-E03A-45BF-AFC9-2590C5FE13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303" y="1402946"/>
            <a:ext cx="8229600" cy="4737327"/>
          </a:xfrm>
        </p:spPr>
        <p:txBody>
          <a:bodyPr/>
          <a:lstStyle/>
          <a:p>
            <a:r>
              <a:rPr lang="en-US" dirty="0"/>
              <a:t>Philosophy and Compensation Design</a:t>
            </a:r>
          </a:p>
          <a:p>
            <a:endParaRPr lang="en-US" dirty="0"/>
          </a:p>
          <a:p>
            <a:pPr>
              <a:spcBef>
                <a:spcPts val="0"/>
              </a:spcBef>
            </a:pPr>
            <a:endParaRPr lang="en-US" dirty="0"/>
          </a:p>
          <a:p>
            <a:pPr>
              <a:spcBef>
                <a:spcPts val="0"/>
              </a:spcBef>
            </a:pPr>
            <a:r>
              <a:rPr lang="en-US" dirty="0"/>
              <a:t>Other Perquisites</a:t>
            </a:r>
          </a:p>
          <a:p>
            <a:endParaRPr lang="en-US" dirty="0"/>
          </a:p>
          <a:p>
            <a:pPr>
              <a:spcBef>
                <a:spcPts val="600"/>
              </a:spcBef>
            </a:pPr>
            <a:r>
              <a:rPr lang="en-US" dirty="0"/>
              <a:t>Use</a:t>
            </a:r>
            <a:r>
              <a:rPr lang="en-US" baseline="0" dirty="0"/>
              <a:t> of Performance Modifiers</a:t>
            </a:r>
          </a:p>
          <a:p>
            <a:pPr>
              <a:spcBef>
                <a:spcPts val="1200"/>
              </a:spcBef>
            </a:pPr>
            <a:endParaRPr lang="en-US" dirty="0"/>
          </a:p>
          <a:p>
            <a:pPr>
              <a:spcBef>
                <a:spcPts val="2400"/>
              </a:spcBef>
            </a:pPr>
            <a:r>
              <a:rPr lang="en-US" dirty="0"/>
              <a:t>Triggers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452C4F3A-D713-4A42-BB9F-41B3AAEB9A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962849"/>
              </p:ext>
            </p:extLst>
          </p:nvPr>
        </p:nvGraphicFramePr>
        <p:xfrm>
          <a:off x="902692" y="1869142"/>
          <a:ext cx="7623758" cy="89385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423018">
                  <a:extLst>
                    <a:ext uri="{9D8B030D-6E8A-4147-A177-3AD203B41FA5}">
                      <a16:colId xmlns:a16="http://schemas.microsoft.com/office/drawing/2014/main" val="2163869153"/>
                    </a:ext>
                  </a:extLst>
                </a:gridCol>
                <a:gridCol w="2200740">
                  <a:extLst>
                    <a:ext uri="{9D8B030D-6E8A-4147-A177-3AD203B41FA5}">
                      <a16:colId xmlns:a16="http://schemas.microsoft.com/office/drawing/2014/main" val="1983364195"/>
                    </a:ext>
                  </a:extLst>
                </a:gridCol>
              </a:tblGrid>
              <a:tr h="361574">
                <a:tc>
                  <a:txBody>
                    <a:bodyPr/>
                    <a:lstStyle/>
                    <a:p>
                      <a:r>
                        <a:rPr lang="en-US" sz="1400" dirty="0"/>
                        <a:t>Typical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CA Utilities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926426"/>
                  </a:ext>
                </a:extLst>
              </a:tr>
              <a:tr h="532281">
                <a:tc>
                  <a:txBody>
                    <a:bodyPr/>
                    <a:lstStyle/>
                    <a:p>
                      <a:r>
                        <a:rPr lang="en-US" sz="1400" dirty="0"/>
                        <a:t>Pay for performance, target market median, </a:t>
                      </a:r>
                      <a:r>
                        <a:rPr lang="en-US" sz="1400" dirty="0" err="1"/>
                        <a:t>clawback</a:t>
                      </a:r>
                      <a:r>
                        <a:rPr lang="en-US" sz="1400" dirty="0"/>
                        <a:t> policy, stock ownership guidelines, no tax gross-ups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Similar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042657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FFE223D-51B2-452F-8F71-06275CDB17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8776556"/>
              </p:ext>
            </p:extLst>
          </p:nvPr>
        </p:nvGraphicFramePr>
        <p:xfrm>
          <a:off x="902692" y="3229193"/>
          <a:ext cx="7623759" cy="6096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56934">
                  <a:extLst>
                    <a:ext uri="{9D8B030D-6E8A-4147-A177-3AD203B41FA5}">
                      <a16:colId xmlns:a16="http://schemas.microsoft.com/office/drawing/2014/main" val="2163869153"/>
                    </a:ext>
                  </a:extLst>
                </a:gridCol>
                <a:gridCol w="1685958">
                  <a:extLst>
                    <a:ext uri="{9D8B030D-6E8A-4147-A177-3AD203B41FA5}">
                      <a16:colId xmlns:a16="http://schemas.microsoft.com/office/drawing/2014/main" val="1983364195"/>
                    </a:ext>
                  </a:extLst>
                </a:gridCol>
                <a:gridCol w="1578533">
                  <a:extLst>
                    <a:ext uri="{9D8B030D-6E8A-4147-A177-3AD203B41FA5}">
                      <a16:colId xmlns:a16="http://schemas.microsoft.com/office/drawing/2014/main" val="766165374"/>
                    </a:ext>
                  </a:extLst>
                </a:gridCol>
                <a:gridCol w="1902334">
                  <a:extLst>
                    <a:ext uri="{9D8B030D-6E8A-4147-A177-3AD203B41FA5}">
                      <a16:colId xmlns:a16="http://schemas.microsoft.com/office/drawing/2014/main" val="1471310223"/>
                    </a:ext>
                  </a:extLst>
                </a:gridCol>
              </a:tblGrid>
              <a:tr h="120312">
                <a:tc>
                  <a:txBody>
                    <a:bodyPr/>
                    <a:lstStyle/>
                    <a:p>
                      <a:r>
                        <a:rPr lang="en-US" sz="1400" dirty="0"/>
                        <a:t>Typical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PG&amp;E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Sempra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EIX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926426"/>
                  </a:ext>
                </a:extLst>
              </a:tr>
              <a:tr h="298332">
                <a:tc>
                  <a:txBody>
                    <a:bodyPr/>
                    <a:lstStyle/>
                    <a:p>
                      <a:r>
                        <a:rPr lang="en-US" sz="1400" dirty="0"/>
                        <a:t>Generally limited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None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926757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083D530-58F6-4004-931C-BE1D54CB4C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39182"/>
              </p:ext>
            </p:extLst>
          </p:nvPr>
        </p:nvGraphicFramePr>
        <p:xfrm>
          <a:off x="902692" y="4276103"/>
          <a:ext cx="7663681" cy="8229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70993">
                  <a:extLst>
                    <a:ext uri="{9D8B030D-6E8A-4147-A177-3AD203B41FA5}">
                      <a16:colId xmlns:a16="http://schemas.microsoft.com/office/drawing/2014/main" val="2163869153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1983364195"/>
                    </a:ext>
                  </a:extLst>
                </a:gridCol>
                <a:gridCol w="1116124">
                  <a:extLst>
                    <a:ext uri="{9D8B030D-6E8A-4147-A177-3AD203B41FA5}">
                      <a16:colId xmlns:a16="http://schemas.microsoft.com/office/drawing/2014/main" val="766165374"/>
                    </a:ext>
                  </a:extLst>
                </a:gridCol>
                <a:gridCol w="2844316">
                  <a:extLst>
                    <a:ext uri="{9D8B030D-6E8A-4147-A177-3AD203B41FA5}">
                      <a16:colId xmlns:a16="http://schemas.microsoft.com/office/drawing/2014/main" val="1471310223"/>
                    </a:ext>
                  </a:extLst>
                </a:gridCol>
              </a:tblGrid>
              <a:tr h="120312">
                <a:tc>
                  <a:txBody>
                    <a:bodyPr/>
                    <a:lstStyle/>
                    <a:p>
                      <a:r>
                        <a:rPr lang="en-US" sz="1400" dirty="0"/>
                        <a:t>Typical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PG&amp;E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Sempra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EIX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926426"/>
                  </a:ext>
                </a:extLst>
              </a:tr>
              <a:tr h="384425">
                <a:tc>
                  <a:txBody>
                    <a:bodyPr/>
                    <a:lstStyle/>
                    <a:p>
                      <a:r>
                        <a:rPr lang="en-US" sz="1400" dirty="0"/>
                        <a:t>Generally limited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Eliminated its IPM, TSR modifier (+/- 25%) in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IPM (5%)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SCE has “foundational goals” which can reduce STIP and an IPM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9267575"/>
                  </a:ext>
                </a:extLst>
              </a:tr>
            </a:tbl>
          </a:graphicData>
        </a:graphic>
      </p:graphicFrame>
      <p:graphicFrame>
        <p:nvGraphicFramePr>
          <p:cNvPr id="11" name="Table 6">
            <a:extLst>
              <a:ext uri="{FF2B5EF4-FFF2-40B4-BE49-F238E27FC236}">
                <a16:creationId xmlns:a16="http://schemas.microsoft.com/office/drawing/2014/main" id="{4AEE47B3-6DD7-4465-814E-692EBF6B68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058351"/>
              </p:ext>
            </p:extLst>
          </p:nvPr>
        </p:nvGraphicFramePr>
        <p:xfrm>
          <a:off x="902691" y="5591686"/>
          <a:ext cx="7623759" cy="6096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423019">
                  <a:extLst>
                    <a:ext uri="{9D8B030D-6E8A-4147-A177-3AD203B41FA5}">
                      <a16:colId xmlns:a16="http://schemas.microsoft.com/office/drawing/2014/main" val="2163869153"/>
                    </a:ext>
                  </a:extLst>
                </a:gridCol>
                <a:gridCol w="2200740">
                  <a:extLst>
                    <a:ext uri="{9D8B030D-6E8A-4147-A177-3AD203B41FA5}">
                      <a16:colId xmlns:a16="http://schemas.microsoft.com/office/drawing/2014/main" val="1983364195"/>
                    </a:ext>
                  </a:extLst>
                </a:gridCol>
              </a:tblGrid>
              <a:tr h="256806">
                <a:tc>
                  <a:txBody>
                    <a:bodyPr/>
                    <a:lstStyle/>
                    <a:p>
                      <a:r>
                        <a:rPr lang="en-US" sz="1400" dirty="0"/>
                        <a:t>Typical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CA Utilities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926426"/>
                  </a:ext>
                </a:extLst>
              </a:tr>
              <a:tr h="291782">
                <a:tc>
                  <a:txBody>
                    <a:bodyPr/>
                    <a:lstStyle/>
                    <a:p>
                      <a:r>
                        <a:rPr lang="en-US" sz="1400" dirty="0"/>
                        <a:t>Infrequent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None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0426573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7CE95-4531-4358-96BE-098A1F8AE5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4375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2D076-45B9-4985-ADB8-51B7CCC61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STI and LTI Design Comparison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C8B187-E03A-45BF-AFC9-2590C5FE13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800"/>
              </a:spcAft>
            </a:pPr>
            <a:r>
              <a:rPr lang="en-US" dirty="0"/>
              <a:t>Target STI as a percent of base salary</a:t>
            </a:r>
          </a:p>
          <a:p>
            <a:endParaRPr lang="en-US" dirty="0"/>
          </a:p>
          <a:p>
            <a:r>
              <a:rPr lang="en-US" dirty="0"/>
              <a:t>Target LTI as a percent of base salary</a:t>
            </a:r>
          </a:p>
          <a:p>
            <a:endParaRPr lang="en-US" baseline="0" dirty="0"/>
          </a:p>
          <a:p>
            <a:endParaRPr lang="en-US" baseline="0" dirty="0"/>
          </a:p>
          <a:p>
            <a:r>
              <a:rPr lang="en-US" baseline="0" dirty="0"/>
              <a:t>Performance Range</a:t>
            </a:r>
            <a:endParaRPr lang="en-US" dirty="0"/>
          </a:p>
        </p:txBody>
      </p:sp>
      <p:graphicFrame>
        <p:nvGraphicFramePr>
          <p:cNvPr id="8" name="Table 6">
            <a:extLst>
              <a:ext uri="{FF2B5EF4-FFF2-40B4-BE49-F238E27FC236}">
                <a16:creationId xmlns:a16="http://schemas.microsoft.com/office/drawing/2014/main" id="{2B51B8D4-A08E-4308-A8B8-1CF75C3DAD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579647"/>
              </p:ext>
            </p:extLst>
          </p:nvPr>
        </p:nvGraphicFramePr>
        <p:xfrm>
          <a:off x="630288" y="1828486"/>
          <a:ext cx="8056512" cy="8229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14128">
                  <a:extLst>
                    <a:ext uri="{9D8B030D-6E8A-4147-A177-3AD203B41FA5}">
                      <a16:colId xmlns:a16="http://schemas.microsoft.com/office/drawing/2014/main" val="2163869153"/>
                    </a:ext>
                  </a:extLst>
                </a:gridCol>
                <a:gridCol w="2269939">
                  <a:extLst>
                    <a:ext uri="{9D8B030D-6E8A-4147-A177-3AD203B41FA5}">
                      <a16:colId xmlns:a16="http://schemas.microsoft.com/office/drawing/2014/main" val="1758665150"/>
                    </a:ext>
                  </a:extLst>
                </a:gridCol>
                <a:gridCol w="1758317">
                  <a:extLst>
                    <a:ext uri="{9D8B030D-6E8A-4147-A177-3AD203B41FA5}">
                      <a16:colId xmlns:a16="http://schemas.microsoft.com/office/drawing/2014/main" val="2062828397"/>
                    </a:ext>
                  </a:extLst>
                </a:gridCol>
                <a:gridCol w="2014128">
                  <a:extLst>
                    <a:ext uri="{9D8B030D-6E8A-4147-A177-3AD203B41FA5}">
                      <a16:colId xmlns:a16="http://schemas.microsoft.com/office/drawing/2014/main" val="1449222787"/>
                    </a:ext>
                  </a:extLst>
                </a:gridCol>
              </a:tblGrid>
              <a:tr h="293364">
                <a:tc>
                  <a:txBody>
                    <a:bodyPr/>
                    <a:lstStyle/>
                    <a:p>
                      <a:r>
                        <a:rPr lang="en-US" sz="1400" dirty="0"/>
                        <a:t>Typical STI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PG&amp;E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Sempra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EIX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926426"/>
                  </a:ext>
                </a:extLst>
              </a:tr>
              <a:tr h="505421"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CEO average 138%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2021:  CEO 130%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2020:  NEO </a:t>
                      </a:r>
                      <a:r>
                        <a:rPr lang="en-US" sz="1400" dirty="0"/>
                        <a:t>45%-75%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2020:  50% - 145%</a:t>
                      </a:r>
                    </a:p>
                    <a:p>
                      <a:endParaRPr lang="en-US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2020:  70%-125%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137147"/>
                  </a:ext>
                </a:extLst>
              </a:tr>
            </a:tbl>
          </a:graphicData>
        </a:graphic>
      </p:graphicFrame>
      <p:graphicFrame>
        <p:nvGraphicFramePr>
          <p:cNvPr id="9" name="Table 6">
            <a:extLst>
              <a:ext uri="{FF2B5EF4-FFF2-40B4-BE49-F238E27FC236}">
                <a16:creationId xmlns:a16="http://schemas.microsoft.com/office/drawing/2014/main" id="{AD8F2B36-F07A-4F51-B2EE-77884B7ED9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117125"/>
              </p:ext>
            </p:extLst>
          </p:nvPr>
        </p:nvGraphicFramePr>
        <p:xfrm>
          <a:off x="650976" y="3119159"/>
          <a:ext cx="8046168" cy="108835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53580">
                  <a:extLst>
                    <a:ext uri="{9D8B030D-6E8A-4147-A177-3AD203B41FA5}">
                      <a16:colId xmlns:a16="http://schemas.microsoft.com/office/drawing/2014/main" val="2163869153"/>
                    </a:ext>
                  </a:extLst>
                </a:gridCol>
                <a:gridCol w="1980220">
                  <a:extLst>
                    <a:ext uri="{9D8B030D-6E8A-4147-A177-3AD203B41FA5}">
                      <a16:colId xmlns:a16="http://schemas.microsoft.com/office/drawing/2014/main" val="1758665150"/>
                    </a:ext>
                  </a:extLst>
                </a:gridCol>
                <a:gridCol w="1692188">
                  <a:extLst>
                    <a:ext uri="{9D8B030D-6E8A-4147-A177-3AD203B41FA5}">
                      <a16:colId xmlns:a16="http://schemas.microsoft.com/office/drawing/2014/main" val="2062828397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1449222787"/>
                    </a:ext>
                  </a:extLst>
                </a:gridCol>
              </a:tblGrid>
              <a:tr h="252761">
                <a:tc>
                  <a:txBody>
                    <a:bodyPr/>
                    <a:lstStyle/>
                    <a:p>
                      <a:r>
                        <a:rPr lang="en-US" sz="1400" dirty="0"/>
                        <a:t>Typical LTI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PG&amp;E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Sempra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EIX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926426"/>
                  </a:ext>
                </a:extLst>
              </a:tr>
              <a:tr h="7835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Similar range to California electric corporations, CEO percentages sometimes higher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2021:  CEO </a:t>
                      </a:r>
                      <a:r>
                        <a:rPr lang="en-US" sz="1400" dirty="0"/>
                        <a:t>685% 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2020:  NEO </a:t>
                      </a:r>
                      <a:r>
                        <a:rPr lang="en-US" sz="1400" dirty="0"/>
                        <a:t>87%-260%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2020:  </a:t>
                      </a:r>
                      <a:r>
                        <a:rPr lang="en-US" sz="1400" dirty="0"/>
                        <a:t>150% - 575%</a:t>
                      </a:r>
                    </a:p>
                    <a:p>
                      <a:endParaRPr lang="en-US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2020:  </a:t>
                      </a:r>
                      <a:r>
                        <a:rPr lang="en-US" sz="1400" dirty="0"/>
                        <a:t>107%-538%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137147"/>
                  </a:ext>
                </a:extLst>
              </a:tr>
            </a:tbl>
          </a:graphicData>
        </a:graphic>
      </p:graphicFrame>
      <p:graphicFrame>
        <p:nvGraphicFramePr>
          <p:cNvPr id="10" name="Table 6">
            <a:extLst>
              <a:ext uri="{FF2B5EF4-FFF2-40B4-BE49-F238E27FC236}">
                <a16:creationId xmlns:a16="http://schemas.microsoft.com/office/drawing/2014/main" id="{B06B3C00-F9CF-47E4-A8E2-C69FCC9B6C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039440"/>
              </p:ext>
            </p:extLst>
          </p:nvPr>
        </p:nvGraphicFramePr>
        <p:xfrm>
          <a:off x="630288" y="4675232"/>
          <a:ext cx="8066856" cy="10363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85528">
                  <a:extLst>
                    <a:ext uri="{9D8B030D-6E8A-4147-A177-3AD203B41FA5}">
                      <a16:colId xmlns:a16="http://schemas.microsoft.com/office/drawing/2014/main" val="2163869153"/>
                    </a:ext>
                  </a:extLst>
                </a:gridCol>
                <a:gridCol w="2004039">
                  <a:extLst>
                    <a:ext uri="{9D8B030D-6E8A-4147-A177-3AD203B41FA5}">
                      <a16:colId xmlns:a16="http://schemas.microsoft.com/office/drawing/2014/main" val="1758665150"/>
                    </a:ext>
                  </a:extLst>
                </a:gridCol>
                <a:gridCol w="1760575">
                  <a:extLst>
                    <a:ext uri="{9D8B030D-6E8A-4147-A177-3AD203B41FA5}">
                      <a16:colId xmlns:a16="http://schemas.microsoft.com/office/drawing/2014/main" val="2062828397"/>
                    </a:ext>
                  </a:extLst>
                </a:gridCol>
                <a:gridCol w="2016714">
                  <a:extLst>
                    <a:ext uri="{9D8B030D-6E8A-4147-A177-3AD203B41FA5}">
                      <a16:colId xmlns:a16="http://schemas.microsoft.com/office/drawing/2014/main" val="1449222787"/>
                    </a:ext>
                  </a:extLst>
                </a:gridCol>
              </a:tblGrid>
              <a:tr h="279448">
                <a:tc>
                  <a:txBody>
                    <a:bodyPr/>
                    <a:lstStyle/>
                    <a:p>
                      <a:r>
                        <a:rPr lang="en-US" sz="1400" dirty="0"/>
                        <a:t>Typical Range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PG&amp;E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Sempra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EIX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926426"/>
                  </a:ext>
                </a:extLst>
              </a:tr>
              <a:tr h="584875">
                <a:tc>
                  <a:txBody>
                    <a:bodyPr/>
                    <a:lstStyle/>
                    <a:p>
                      <a:r>
                        <a:rPr lang="en-US" sz="1400" dirty="0"/>
                        <a:t>0% - 50% - 100% - 200% or </a:t>
                      </a:r>
                    </a:p>
                    <a:p>
                      <a:r>
                        <a:rPr lang="en-US" sz="1400" dirty="0"/>
                        <a:t>0% - 50% - 100% - 150%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Increased STIP cap to 200% in 2021 and reduced LTIP to 200%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STIP – 0%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threshold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- 200%</a:t>
                      </a:r>
                    </a:p>
                    <a:p>
                      <a:endParaRPr lang="en-US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STIP 0% -200%, </a:t>
                      </a:r>
                    </a:p>
                    <a:p>
                      <a:r>
                        <a:rPr lang="en-US" sz="1400" dirty="0"/>
                        <a:t>LTIP 0% - </a:t>
                      </a:r>
                      <a:r>
                        <a:rPr lang="en-US" sz="1400" b="1" dirty="0"/>
                        <a:t>25%</a:t>
                      </a:r>
                      <a:r>
                        <a:rPr lang="en-US" sz="1400" dirty="0"/>
                        <a:t> - 100% - 200%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137147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7CE95-4531-4358-96BE-098A1F8AE5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27872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2D076-45B9-4985-ADB8-51B7CCC61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Relative Compensation Elements - Filings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DA884-8A64-4341-A4F2-5D11792C9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376772"/>
            <a:ext cx="8229600" cy="4392488"/>
          </a:xfrm>
        </p:spPr>
        <p:txBody>
          <a:bodyPr/>
          <a:lstStyle/>
          <a:p>
            <a:pPr marL="0" indent="0" algn="ctr">
              <a:buNone/>
            </a:pPr>
            <a:r>
              <a:rPr lang="en-US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California Electrical Corporations - 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021 Executive Compensation Submissions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000" b="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 1:  PG&amp;E did not provide the percentage by position in its executive compensation submission, not even for the CEO, and numbers cannot be easily interpolated, so the reported average was used.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 2:  SCE reported 2020 Year End actuals, others report 2021 projected.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 3:  President is the only position included in the Executive Compensation Plan.</a:t>
            </a:r>
          </a:p>
          <a:p>
            <a:pPr marL="0" marR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2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Source:  2021 Filings.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9" name="Picture 8" descr="Comparison of Base Salary, short-Term Incentive and Long-Term Incentive as a percent of Total Direct Compensation for the California Electric Corporations">
            <a:extLst>
              <a:ext uri="{FF2B5EF4-FFF2-40B4-BE49-F238E27FC236}">
                <a16:creationId xmlns:a16="http://schemas.microsoft.com/office/drawing/2014/main" id="{EC6A7D23-36F5-4F79-96E0-A807EFEFFA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8906" y="1812500"/>
            <a:ext cx="5486876" cy="3260589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7CE95-4531-4358-96BE-098A1F8AE5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12340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2D076-45B9-4985-ADB8-51B7CCC61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Relative Compensation Elements – Industry Benchmark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DA884-8A64-4341-A4F2-5D11792C9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CEO Base Salary versus Incentive Compensation </a:t>
            </a: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California Electrical Corporations, Benchmark Utilities, and All Other Industries</a:t>
            </a: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5" name="Picture 4" descr="Comparison of base salary, short-term incentives, and long-term incentives as a percent of total direct compensation for the utility benchmark panel, and the non-utility benchmark panel.">
            <a:extLst>
              <a:ext uri="{FF2B5EF4-FFF2-40B4-BE49-F238E27FC236}">
                <a16:creationId xmlns:a16="http://schemas.microsoft.com/office/drawing/2014/main" id="{AB8BEA69-BE97-43B8-ABE0-8840E776A2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72" y="2024844"/>
            <a:ext cx="3986611" cy="20420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9CE1B72-9AAF-4731-91CD-67FDDA1360C4}"/>
              </a:ext>
            </a:extLst>
          </p:cNvPr>
          <p:cNvSpPr txBox="1"/>
          <p:nvPr/>
        </p:nvSpPr>
        <p:spPr>
          <a:xfrm>
            <a:off x="4736736" y="2335970"/>
            <a:ext cx="393972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 1:  Twenty-five utilities.  Does not include the California Electrical Corporations. 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 2:  Thirty-one non-utility companies.</a:t>
            </a:r>
          </a:p>
          <a:p>
            <a:pPr marL="0" marR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4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Source:  NorthStar benchmark analysis, 2021 Proxy Statements.</a:t>
            </a:r>
          </a:p>
        </p:txBody>
      </p:sp>
      <p:pic>
        <p:nvPicPr>
          <p:cNvPr id="6" name="Picture 5" descr="Comparison of base salary, short-term incentives, and long-term incentives as a percent of total direct compensation for PG&amp;E Corporation, Edison International and Sempra Energy.">
            <a:extLst>
              <a:ext uri="{FF2B5EF4-FFF2-40B4-BE49-F238E27FC236}">
                <a16:creationId xmlns:a16="http://schemas.microsoft.com/office/drawing/2014/main" id="{0D11022A-9D28-4D41-B9DE-86CD255E5B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56" y="4081727"/>
            <a:ext cx="5982218" cy="20472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3BDB136-FA67-4C1A-B780-22F3BB2F52F5}"/>
              </a:ext>
            </a:extLst>
          </p:cNvPr>
          <p:cNvSpPr txBox="1"/>
          <p:nvPr/>
        </p:nvSpPr>
        <p:spPr>
          <a:xfrm>
            <a:off x="6361698" y="4628283"/>
            <a:ext cx="25562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Note:  2021 Targets for PG&amp;E, 2020 Targets for EIX and Sempra.</a:t>
            </a:r>
          </a:p>
          <a:p>
            <a:pPr marL="0" marR="0">
              <a:spcBef>
                <a:spcPts val="0"/>
              </a:spcBef>
              <a:spcAft>
                <a:spcPts val="1200"/>
              </a:spcAft>
            </a:pP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Source:  2021 Proxy Statements.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7CE95-4531-4358-96BE-098A1F8AE5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92938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2D076-45B9-4985-ADB8-51B7CCC61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Short-Term Incentives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DA884-8A64-4341-A4F2-5D11792C9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The California electric corporations’ STI programs include a significant number of metrics.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2021 filings included the following individual STIP metrics, some of which may be indices of multiple measures</a:t>
            </a:r>
          </a:p>
          <a:p>
            <a:pPr marL="0" indent="0" algn="ctr">
              <a:lnSpc>
                <a:spcPct val="90000"/>
              </a:lnSpc>
              <a:spcBef>
                <a:spcPts val="900"/>
              </a:spcBef>
              <a:buNone/>
            </a:pPr>
            <a:r>
              <a:rPr lang="en-US" sz="1800" dirty="0"/>
              <a:t>Number of Short-Term Incentive Plan Measures</a:t>
            </a:r>
          </a:p>
          <a:p>
            <a:pPr>
              <a:lnSpc>
                <a:spcPct val="90000"/>
              </a:lnSpc>
            </a:pPr>
            <a:endParaRPr lang="en-US" sz="1800" dirty="0"/>
          </a:p>
          <a:p>
            <a:pPr>
              <a:lnSpc>
                <a:spcPct val="90000"/>
              </a:lnSpc>
            </a:pPr>
            <a:endParaRPr lang="en-US" sz="1800" dirty="0"/>
          </a:p>
          <a:p>
            <a:pPr>
              <a:lnSpc>
                <a:spcPct val="90000"/>
              </a:lnSpc>
            </a:pPr>
            <a:endParaRPr lang="en-US" sz="1000" dirty="0"/>
          </a:p>
          <a:p>
            <a:pPr marL="2055813" indent="0">
              <a:lnSpc>
                <a:spcPct val="90000"/>
              </a:lnSpc>
              <a:spcAft>
                <a:spcPts val="600"/>
              </a:spcAft>
              <a:buNone/>
            </a:pPr>
            <a:r>
              <a:rPr lang="en-US" sz="1400" b="0" dirty="0"/>
              <a:t>Source:  2021 Utility Filings.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It is interesting to note that the single commodity utilities (i.e., electric service only – BVES and SCE) have the smallest and the largest numbers of metrics, respectively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4BAEDAAF-E83E-43F8-832A-EB63CB33D9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2474592"/>
              </p:ext>
            </p:extLst>
          </p:nvPr>
        </p:nvGraphicFramePr>
        <p:xfrm>
          <a:off x="2548118" y="3645024"/>
          <a:ext cx="4068452" cy="7010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17113">
                  <a:extLst>
                    <a:ext uri="{9D8B030D-6E8A-4147-A177-3AD203B41FA5}">
                      <a16:colId xmlns:a16="http://schemas.microsoft.com/office/drawing/2014/main" val="3314650690"/>
                    </a:ext>
                  </a:extLst>
                </a:gridCol>
                <a:gridCol w="1017113">
                  <a:extLst>
                    <a:ext uri="{9D8B030D-6E8A-4147-A177-3AD203B41FA5}">
                      <a16:colId xmlns:a16="http://schemas.microsoft.com/office/drawing/2014/main" val="3960346663"/>
                    </a:ext>
                  </a:extLst>
                </a:gridCol>
                <a:gridCol w="1017113">
                  <a:extLst>
                    <a:ext uri="{9D8B030D-6E8A-4147-A177-3AD203B41FA5}">
                      <a16:colId xmlns:a16="http://schemas.microsoft.com/office/drawing/2014/main" val="1072383494"/>
                    </a:ext>
                  </a:extLst>
                </a:gridCol>
                <a:gridCol w="1017113">
                  <a:extLst>
                    <a:ext uri="{9D8B030D-6E8A-4147-A177-3AD203B41FA5}">
                      <a16:colId xmlns:a16="http://schemas.microsoft.com/office/drawing/2014/main" val="4273513099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BVES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PG&amp;E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SCE 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SDG&amp;E</a:t>
                      </a: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:a16="http://schemas.microsoft.com/office/drawing/2014/main" val="837566658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11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15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24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17</a:t>
                      </a: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:a16="http://schemas.microsoft.com/office/drawing/2014/main" val="3335671533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7CE95-4531-4358-96BE-098A1F8AE5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4101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99998-FA7D-4F12-B78A-F9F1373ED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Short-Term Incentives (Cont’d)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6BD6A1-318E-4A0E-BC22-3A6B394E26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571993"/>
            <a:ext cx="8229600" cy="455730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While high numbers of STI program metrics are more prevalent in the utility industry, it would not typically be considered a best practice.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Lack of clarity regarding priorities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Chasing small compensation components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Poor line of sight for employees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Some utilities address this by creating indices, which, unless it is a commonly-recognized industry index does not solve the problem</a:t>
            </a:r>
          </a:p>
          <a:p>
            <a:pPr marL="2228850" indent="0">
              <a:lnSpc>
                <a:spcPct val="90000"/>
              </a:lnSpc>
              <a:spcBef>
                <a:spcPts val="0"/>
              </a:spcBef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4F86DE-13DF-49EE-9F5F-3A24A118F8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7336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2D076-45B9-4985-ADB8-51B7CCC61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Compensation Consultant Takeaways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DA884-8A64-4341-A4F2-5D11792C9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92796"/>
            <a:ext cx="8229600" cy="452130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Utilities tend to have far more metrics than other industries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Utilities - up to 30 or more STIP metrics</a:t>
            </a:r>
          </a:p>
          <a:p>
            <a:pPr lvl="1">
              <a:lnSpc>
                <a:spcPct val="9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Other industries - 3 to 5 metrics.  </a:t>
            </a:r>
          </a:p>
          <a:p>
            <a:pPr>
              <a:lnSpc>
                <a:spcPct val="9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Utilities have a variety of stakeholders</a:t>
            </a:r>
          </a:p>
          <a:p>
            <a:pPr>
              <a:lnSpc>
                <a:spcPct val="9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There appears to be an inherent belief that if an item is not on the scorecard, it is not important</a:t>
            </a:r>
          </a:p>
          <a:p>
            <a:pPr>
              <a:lnSpc>
                <a:spcPct val="9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leads to an increase in the number of measures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7CE95-4531-4358-96BE-098A1F8AE5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2817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E3DC0-3EAF-4A87-9875-D8D1E3F91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NorthStar Consulting Survey Takeaways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536891-1BF8-4D45-928F-A5D064B7C1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592796"/>
            <a:ext cx="8229600" cy="452130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 average, the utilities included in NorthStar’s benchmark survey had 8 short-term incentive program metrics each</a:t>
            </a:r>
          </a:p>
          <a:p>
            <a:pPr>
              <a:lnSpc>
                <a:spcPct val="9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ther industries had 5 on average</a:t>
            </a:r>
          </a:p>
          <a:p>
            <a:pPr>
              <a:lnSpc>
                <a:spcPct val="9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Among the utilities surveyed, financial measures were still the most common</a:t>
            </a:r>
          </a:p>
          <a:p>
            <a:pPr>
              <a:lnSpc>
                <a:spcPct val="9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ollowed by safety, reliability, and customer satisfaction/customer service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553DB3-AE6C-4F04-AC9C-94AE9503948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7717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2D076-45B9-4985-ADB8-51B7CCC61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Short-Term Incentive – </a:t>
            </a:r>
            <a:br>
              <a:rPr lang="en-US" dirty="0"/>
            </a:br>
            <a:r>
              <a:rPr lang="en-US" dirty="0"/>
              <a:t>CA Metric Comparison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DA58413-48F4-4EC3-9BB8-641783B83688}"/>
              </a:ext>
            </a:extLst>
          </p:cNvPr>
          <p:cNvSpPr txBox="1"/>
          <p:nvPr/>
        </p:nvSpPr>
        <p:spPr>
          <a:xfrm>
            <a:off x="2087724" y="1462760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STIP Weightings</a:t>
            </a:r>
          </a:p>
        </p:txBody>
      </p:sp>
      <p:pic>
        <p:nvPicPr>
          <p:cNvPr id="10" name="Picture 9" descr="Comparison of the types of short-term incentives (e.g., financial, safety, customer) for SDG&amp;E, PG&amp;E Corporation and Edison International.">
            <a:extLst>
              <a:ext uri="{FF2B5EF4-FFF2-40B4-BE49-F238E27FC236}">
                <a16:creationId xmlns:a16="http://schemas.microsoft.com/office/drawing/2014/main" id="{18C1FDE7-A907-4557-BD50-934858BC11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893" y="1801314"/>
            <a:ext cx="8044214" cy="325537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04E001E-5657-4D40-B73F-18581BF2564D}"/>
              </a:ext>
            </a:extLst>
          </p:cNvPr>
          <p:cNvSpPr txBox="1"/>
          <p:nvPr/>
        </p:nvSpPr>
        <p:spPr>
          <a:xfrm>
            <a:off x="790374" y="5234636"/>
            <a:ext cx="759805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Source:  California IOU 2021 proxy statements, 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tility filings.  NorthStar categorization.</a:t>
            </a:r>
            <a:endParaRPr lang="en-US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7CE95-4531-4358-96BE-098A1F8AE5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04860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2D076-45B9-4985-ADB8-51B7CCC61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46101"/>
            <a:ext cx="8229600" cy="961798"/>
          </a:xfrm>
        </p:spPr>
        <p:txBody>
          <a:bodyPr/>
          <a:lstStyle/>
          <a:p>
            <a:r>
              <a:rPr lang="en-US" dirty="0"/>
              <a:t>Short-Term Incentives – Other Utilities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7CE95-4531-4358-96BE-098A1F8AE5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pic>
        <p:nvPicPr>
          <p:cNvPr id="6" name="Picture 5" descr="Comparison of types of short-term incentives for the utility benchmark panel.  Largely financial.">
            <a:extLst>
              <a:ext uri="{FF2B5EF4-FFF2-40B4-BE49-F238E27FC236}">
                <a16:creationId xmlns:a16="http://schemas.microsoft.com/office/drawing/2014/main" id="{C4924625-CDCB-41FA-8A84-5A75A565E5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433458"/>
            <a:ext cx="8542878" cy="45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1440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2D076-45B9-4985-ADB8-51B7CCC61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Short-Term Incentives – Non-Utilities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7CE95-4531-4358-96BE-098A1F8AE5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pic>
        <p:nvPicPr>
          <p:cNvPr id="6" name="Picture 5" descr="Comparison of types of short-term incentives for the non-utility benchmark panel.  Largely financial.">
            <a:extLst>
              <a:ext uri="{FF2B5EF4-FFF2-40B4-BE49-F238E27FC236}">
                <a16:creationId xmlns:a16="http://schemas.microsoft.com/office/drawing/2014/main" id="{62DD5C2A-8480-4AAC-9A9C-28AF50340A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454849"/>
            <a:ext cx="8453282" cy="453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738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E377E-C30C-41DB-8A33-0BEAF66B9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Long-Term Incentives - Benchmarking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AE954D-27E6-4FC6-9F3D-78251879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592796"/>
            <a:ext cx="8229600" cy="4521303"/>
          </a:xfrm>
        </p:spPr>
        <p:txBody>
          <a:bodyPr/>
          <a:lstStyle/>
          <a:p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LTIs that are operationally-based are less common than financial measures, but more prevalent within the utility industry.  </a:t>
            </a:r>
          </a:p>
          <a:p>
            <a:pPr lvl="1"/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Historically, LTIPs have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been based on a company’s financial performance.</a:t>
            </a:r>
          </a:p>
          <a:p>
            <a:pPr lvl="1"/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the 52 companies in NorthStar’s benchmark group (not including the California IOUs), eleven have non-financial measures as part of the LTIP (21 percent).</a:t>
            </a:r>
          </a:p>
          <a:p>
            <a:pPr lvl="1"/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Eight of the eleven are utilities.</a:t>
            </a:r>
          </a:p>
          <a:p>
            <a:pPr lvl="1"/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lvl="1" indent="0" algn="ctr">
              <a:buNone/>
            </a:pPr>
            <a:endParaRPr lang="en-US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0FC719-C8DA-4310-969D-DB4769AFFB0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3706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E377E-C30C-41DB-8A33-0BEAF66B9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lvl="1"/>
            <a:r>
              <a:rPr lang="en-US" dirty="0"/>
              <a:t>Companies with Non-Financial LTIP Measures – Non-Utility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0FC719-C8DA-4310-969D-DB4769AFFB0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93A74A6-EDCE-4F67-8FBC-AD51EA8EB0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359732"/>
              </p:ext>
            </p:extLst>
          </p:nvPr>
        </p:nvGraphicFramePr>
        <p:xfrm>
          <a:off x="553379" y="1808820"/>
          <a:ext cx="8021494" cy="316992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007027">
                  <a:extLst>
                    <a:ext uri="{9D8B030D-6E8A-4147-A177-3AD203B41FA5}">
                      <a16:colId xmlns:a16="http://schemas.microsoft.com/office/drawing/2014/main" val="676320690"/>
                    </a:ext>
                  </a:extLst>
                </a:gridCol>
                <a:gridCol w="5459866">
                  <a:extLst>
                    <a:ext uri="{9D8B030D-6E8A-4147-A177-3AD203B41FA5}">
                      <a16:colId xmlns:a16="http://schemas.microsoft.com/office/drawing/2014/main" val="3709158711"/>
                    </a:ext>
                  </a:extLst>
                </a:gridCol>
                <a:gridCol w="845878">
                  <a:extLst>
                    <a:ext uri="{9D8B030D-6E8A-4147-A177-3AD203B41FA5}">
                      <a16:colId xmlns:a16="http://schemas.microsoft.com/office/drawing/2014/main" val="4070188774"/>
                    </a:ext>
                  </a:extLst>
                </a:gridCol>
                <a:gridCol w="708723">
                  <a:extLst>
                    <a:ext uri="{9D8B030D-6E8A-4147-A177-3AD203B41FA5}">
                      <a16:colId xmlns:a16="http://schemas.microsoft.com/office/drawing/2014/main" val="1297473121"/>
                    </a:ext>
                  </a:extLst>
                </a:gridCol>
              </a:tblGrid>
              <a:tr h="5551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Company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Non-Financial LTIP Measures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LTIP Weight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Year Added</a:t>
                      </a:r>
                    </a:p>
                  </a:txBody>
                  <a:tcPr marL="37931" marR="37931" marT="0" marB="0" anchor="ctr"/>
                </a:tc>
                <a:extLst>
                  <a:ext uri="{0D108BD9-81ED-4DB2-BD59-A6C34878D82A}">
                    <a16:rowId xmlns:a16="http://schemas.microsoft.com/office/drawing/2014/main" val="377038752"/>
                  </a:ext>
                </a:extLst>
              </a:tr>
              <a:tr h="48377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Alcoa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Carbon Intensity:</a:t>
                      </a:r>
                      <a:r>
                        <a:rPr lang="en-US" sz="1600" dirty="0">
                          <a:effectLst/>
                        </a:rPr>
                        <a:t> Consists of two goals: (</a:t>
                      </a:r>
                      <a:r>
                        <a:rPr lang="en-US" sz="1600" dirty="0" err="1">
                          <a:effectLst/>
                        </a:rPr>
                        <a:t>i</a:t>
                      </a:r>
                      <a:r>
                        <a:rPr lang="en-US" sz="1600" dirty="0">
                          <a:effectLst/>
                        </a:rPr>
                        <a:t>) reducing carbon emissions in the refining operations, such that the Company is the lowest carbon dioxide emitter in the industry (12.5%), and (ii) increasing production from direct and purchased renewable energy in the smelting operations (12.5%). 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25%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2020</a:t>
                      </a:r>
                    </a:p>
                  </a:txBody>
                  <a:tcPr marL="37931" marR="37931" marT="0" marB="0"/>
                </a:tc>
                <a:extLst>
                  <a:ext uri="{0D108BD9-81ED-4DB2-BD59-A6C34878D82A}">
                    <a16:rowId xmlns:a16="http://schemas.microsoft.com/office/drawing/2014/main" val="234898519"/>
                  </a:ext>
                </a:extLst>
              </a:tr>
              <a:tr h="3225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Biomarin</a:t>
                      </a:r>
                      <a:r>
                        <a:rPr lang="en-US" sz="1600" dirty="0">
                          <a:effectLst/>
                        </a:rPr>
                        <a:t> Pharma-</a:t>
                      </a:r>
                      <a:r>
                        <a:rPr lang="en-US" sz="1600" dirty="0" err="1">
                          <a:effectLst/>
                        </a:rPr>
                        <a:t>ceutical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Strategic Corporate Goals:  </a:t>
                      </a:r>
                      <a:r>
                        <a:rPr lang="en-US" sz="1600" dirty="0">
                          <a:effectLst/>
                        </a:rPr>
                        <a:t>Earned based on the number and nature of product development regulatory activities over the three-year performance period of 2020 through 2022.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25%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37931" marR="37931" marT="0" marB="0"/>
                </a:tc>
                <a:extLst>
                  <a:ext uri="{0D108BD9-81ED-4DB2-BD59-A6C34878D82A}">
                    <a16:rowId xmlns:a16="http://schemas.microsoft.com/office/drawing/2014/main" val="3712690220"/>
                  </a:ext>
                </a:extLst>
              </a:tr>
              <a:tr h="3225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Delta Airlines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Customer Service Performance: </a:t>
                      </a:r>
                      <a:r>
                        <a:rPr lang="en-US" sz="1600" dirty="0">
                          <a:effectLst/>
                        </a:rPr>
                        <a:t> Based on net promoter score for four operating regions:  Domestic, Latin America, Trans-Atlantic, Trans-Pacific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25%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At least 5 years ago</a:t>
                      </a:r>
                    </a:p>
                  </a:txBody>
                  <a:tcPr marL="37931" marR="37931" marT="0" marB="0"/>
                </a:tc>
                <a:extLst>
                  <a:ext uri="{0D108BD9-81ED-4DB2-BD59-A6C34878D82A}">
                    <a16:rowId xmlns:a16="http://schemas.microsoft.com/office/drawing/2014/main" val="35902665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4829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E377E-C30C-41DB-8A33-0BEAF66B9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Companies with Non-Financial LTIP Measures – Utility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93A74A6-EDCE-4F67-8FBC-AD51EA8EB0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605838"/>
              </p:ext>
            </p:extLst>
          </p:nvPr>
        </p:nvGraphicFramePr>
        <p:xfrm>
          <a:off x="545470" y="1526731"/>
          <a:ext cx="8021494" cy="365760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326230">
                  <a:extLst>
                    <a:ext uri="{9D8B030D-6E8A-4147-A177-3AD203B41FA5}">
                      <a16:colId xmlns:a16="http://schemas.microsoft.com/office/drawing/2014/main" val="676320690"/>
                    </a:ext>
                  </a:extLst>
                </a:gridCol>
                <a:gridCol w="5194453">
                  <a:extLst>
                    <a:ext uri="{9D8B030D-6E8A-4147-A177-3AD203B41FA5}">
                      <a16:colId xmlns:a16="http://schemas.microsoft.com/office/drawing/2014/main" val="370915871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4070188774"/>
                    </a:ext>
                  </a:extLst>
                </a:gridCol>
                <a:gridCol w="708723">
                  <a:extLst>
                    <a:ext uri="{9D8B030D-6E8A-4147-A177-3AD203B41FA5}">
                      <a16:colId xmlns:a16="http://schemas.microsoft.com/office/drawing/2014/main" val="1300626433"/>
                    </a:ext>
                  </a:extLst>
                </a:gridCol>
              </a:tblGrid>
              <a:tr h="32251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Company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Non-Financial LTIP Measures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LTIP Weight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Year Added</a:t>
                      </a:r>
                    </a:p>
                  </a:txBody>
                  <a:tcPr marL="37931" marR="37931" marT="0" marB="0" anchor="ctr"/>
                </a:tc>
                <a:extLst>
                  <a:ext uri="{0D108BD9-81ED-4DB2-BD59-A6C34878D82A}">
                    <a16:rowId xmlns:a16="http://schemas.microsoft.com/office/drawing/2014/main" val="377038752"/>
                  </a:ext>
                </a:extLst>
              </a:tr>
              <a:tr h="3225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Ameren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Clean Energy Transition:</a:t>
                      </a:r>
                      <a:r>
                        <a:rPr lang="en-US" sz="1600" dirty="0">
                          <a:effectLst/>
                        </a:rPr>
                        <a:t>  Measures the MW of renewable generation and energy storage additions over the three-year performance period.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10%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37931" marR="37931" marT="0" marB="0"/>
                </a:tc>
                <a:extLst>
                  <a:ext uri="{0D108BD9-81ED-4DB2-BD59-A6C34878D82A}">
                    <a16:rowId xmlns:a16="http://schemas.microsoft.com/office/drawing/2014/main" val="2224550977"/>
                  </a:ext>
                </a:extLst>
              </a:tr>
              <a:tr h="48377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American Electric Power AEP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Non-Emitting Generating Capacity Growth:  </a:t>
                      </a:r>
                      <a:r>
                        <a:rPr lang="en-US" sz="1600" dirty="0">
                          <a:effectLst/>
                        </a:rPr>
                        <a:t>Non-emitting generation capacity includes nuclear, hydro, wind, solar, energy efficiency, demand response and storage capacity owned or contracted by the Company as a percentage of AEP’s total owned and contracted generating capacity.  Metric added in 2020.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10%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2020</a:t>
                      </a:r>
                    </a:p>
                  </a:txBody>
                  <a:tcPr marL="37931" marR="37931" marT="0" marB="0"/>
                </a:tc>
                <a:extLst>
                  <a:ext uri="{0D108BD9-81ED-4DB2-BD59-A6C34878D82A}">
                    <a16:rowId xmlns:a16="http://schemas.microsoft.com/office/drawing/2014/main" val="918048983"/>
                  </a:ext>
                </a:extLst>
              </a:tr>
              <a:tr h="64503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Consolidated Edison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[Note 1]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Employee and Public Safety:  5 measures.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Environment and Sustainability:  5 measures.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Operational Excellence:  5 measures.</a:t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en-US" sz="1600" dirty="0">
                          <a:effectLst/>
                        </a:rPr>
                        <a:t>Customer Experience:  5 measures.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25%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At least 5 years</a:t>
                      </a:r>
                    </a:p>
                  </a:txBody>
                  <a:tcPr marL="37931" marR="37931" marT="0" marB="0"/>
                </a:tc>
                <a:extLst>
                  <a:ext uri="{0D108BD9-81ED-4DB2-BD59-A6C34878D82A}">
                    <a16:rowId xmlns:a16="http://schemas.microsoft.com/office/drawing/2014/main" val="241923923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4898181A-A269-48AA-A245-FF7471E51E54}"/>
              </a:ext>
            </a:extLst>
          </p:cNvPr>
          <p:cNvSpPr txBox="1"/>
          <p:nvPr/>
        </p:nvSpPr>
        <p:spPr>
          <a:xfrm>
            <a:off x="561253" y="5316868"/>
            <a:ext cx="802149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 1:  The measure counts are for the utility operations. 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Clean Energy Business and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ConEd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Transmission each have 10 measures across three of the four areas (excludes customer experience).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0FC719-C8DA-4310-969D-DB4769AFFB0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8270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4F7FE-1B3E-42B4-8B86-411250444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Companies with Non-Financial LTIP Measures – Utility (Cont’d)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FD9EA9-0EAA-42A1-9E29-EAE2C077337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02CE3AC-24C8-4F0B-A413-8B77EECFE5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8835804"/>
              </p:ext>
            </p:extLst>
          </p:nvPr>
        </p:nvGraphicFramePr>
        <p:xfrm>
          <a:off x="561252" y="1664804"/>
          <a:ext cx="8021495" cy="3903331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993928">
                  <a:extLst>
                    <a:ext uri="{9D8B030D-6E8A-4147-A177-3AD203B41FA5}">
                      <a16:colId xmlns:a16="http://schemas.microsoft.com/office/drawing/2014/main" val="676320690"/>
                    </a:ext>
                  </a:extLst>
                </a:gridCol>
                <a:gridCol w="5609107">
                  <a:extLst>
                    <a:ext uri="{9D8B030D-6E8A-4147-A177-3AD203B41FA5}">
                      <a16:colId xmlns:a16="http://schemas.microsoft.com/office/drawing/2014/main" val="3709158711"/>
                    </a:ext>
                  </a:extLst>
                </a:gridCol>
                <a:gridCol w="756084">
                  <a:extLst>
                    <a:ext uri="{9D8B030D-6E8A-4147-A177-3AD203B41FA5}">
                      <a16:colId xmlns:a16="http://schemas.microsoft.com/office/drawing/2014/main" val="4070188774"/>
                    </a:ext>
                  </a:extLst>
                </a:gridCol>
                <a:gridCol w="662376">
                  <a:extLst>
                    <a:ext uri="{9D8B030D-6E8A-4147-A177-3AD203B41FA5}">
                      <a16:colId xmlns:a16="http://schemas.microsoft.com/office/drawing/2014/main" val="622009192"/>
                    </a:ext>
                  </a:extLst>
                </a:gridCol>
              </a:tblGrid>
              <a:tr h="3257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</a:rPr>
                        <a:t>Company</a:t>
                      </a:r>
                      <a:endParaRPr lang="en-US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</a:rPr>
                        <a:t>Non-Financial LTIP Measures</a:t>
                      </a:r>
                      <a:endParaRPr lang="en-US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</a:rPr>
                        <a:t>LTIP Weight</a:t>
                      </a:r>
                      <a:endParaRPr lang="en-US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Year Added</a:t>
                      </a:r>
                    </a:p>
                  </a:txBody>
                  <a:tcPr marL="37931" marR="37931" marT="0" marB="0" anchor="ctr"/>
                </a:tc>
                <a:extLst>
                  <a:ext uri="{0D108BD9-81ED-4DB2-BD59-A6C34878D82A}">
                    <a16:rowId xmlns:a16="http://schemas.microsoft.com/office/drawing/2014/main" val="377038752"/>
                  </a:ext>
                </a:extLst>
              </a:tr>
              <a:tr h="97725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Duke Energy</a:t>
                      </a: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/>
                          <a:latin typeface="+mj-lt"/>
                        </a:rPr>
                        <a:t>Safety:  </a:t>
                      </a:r>
                      <a:r>
                        <a:rPr lang="en-US" sz="1600" dirty="0">
                          <a:effectLst/>
                          <a:latin typeface="+mj-lt"/>
                        </a:rPr>
                        <a:t>Total Incident Case Rate (TICR) as compared to companies in the Edison Electric Institute (EEI) Group 1 Large Company Index, excluding companies without gas or nuclear operations.</a:t>
                      </a:r>
                      <a:endParaRPr lang="en-US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17.5%</a:t>
                      </a: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2017</a:t>
                      </a:r>
                    </a:p>
                  </a:txBody>
                  <a:tcPr marL="37931" marR="37931" marT="0" marB="0"/>
                </a:tc>
                <a:extLst>
                  <a:ext uri="{0D108BD9-81ED-4DB2-BD59-A6C34878D82A}">
                    <a16:rowId xmlns:a16="http://schemas.microsoft.com/office/drawing/2014/main" val="1854565751"/>
                  </a:ext>
                </a:extLst>
              </a:tr>
              <a:tr h="97725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</a:rPr>
                        <a:t>Next Era Energy</a:t>
                      </a:r>
                      <a:endParaRPr lang="en-US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</a:rPr>
                        <a:t>Operational Goals:  </a:t>
                      </a:r>
                    </a:p>
                    <a:p>
                      <a:pPr marL="285750" marR="0" indent="-28575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</a:rPr>
                        <a:t>1)   3-year average employee safety - OSHA recordables/200,000 hours</a:t>
                      </a:r>
                    </a:p>
                    <a:p>
                      <a:pPr marL="285750" marR="0" indent="-28575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</a:rPr>
                        <a:t>2)   Nuclear industry composite performance index (combined for Florida Power &amp; Light (FPL) and NextEra Energy Resources nuclear facilities).</a:t>
                      </a:r>
                    </a:p>
                    <a:p>
                      <a:pPr marL="285750" marR="0" indent="-28575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</a:rPr>
                        <a:t>3)   3-year average equivalent forced outage rate (fossil and renewable generation).</a:t>
                      </a:r>
                    </a:p>
                    <a:p>
                      <a:pPr marL="285750" marR="0" indent="-28575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</a:rPr>
                        <a:t>4)   FPL 3-year average service reliability—service unavailability (minutes).</a:t>
                      </a:r>
                      <a:endParaRPr lang="en-US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</a:rPr>
                        <a:t>15%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</a:rPr>
                        <a:t>(3.75% each)</a:t>
                      </a:r>
                      <a:endParaRPr lang="en-US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At least 5 years</a:t>
                      </a:r>
                    </a:p>
                  </a:txBody>
                  <a:tcPr marL="37931" marR="37931" marT="0" marB="0"/>
                </a:tc>
                <a:extLst>
                  <a:ext uri="{0D108BD9-81ED-4DB2-BD59-A6C34878D82A}">
                    <a16:rowId xmlns:a16="http://schemas.microsoft.com/office/drawing/2014/main" val="20212781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5040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4F7FE-1B3E-42B4-8B86-411250444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Companies with Non-Financial LTIP Measures – Utility (Cont’d)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FD9EA9-0EAA-42A1-9E29-EAE2C077337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02CE3AC-24C8-4F0B-A413-8B77EECFE5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4088688"/>
              </p:ext>
            </p:extLst>
          </p:nvPr>
        </p:nvGraphicFramePr>
        <p:xfrm>
          <a:off x="561252" y="1596320"/>
          <a:ext cx="8021495" cy="438912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993928">
                  <a:extLst>
                    <a:ext uri="{9D8B030D-6E8A-4147-A177-3AD203B41FA5}">
                      <a16:colId xmlns:a16="http://schemas.microsoft.com/office/drawing/2014/main" val="676320690"/>
                    </a:ext>
                  </a:extLst>
                </a:gridCol>
                <a:gridCol w="5609107">
                  <a:extLst>
                    <a:ext uri="{9D8B030D-6E8A-4147-A177-3AD203B41FA5}">
                      <a16:colId xmlns:a16="http://schemas.microsoft.com/office/drawing/2014/main" val="3709158711"/>
                    </a:ext>
                  </a:extLst>
                </a:gridCol>
                <a:gridCol w="756084">
                  <a:extLst>
                    <a:ext uri="{9D8B030D-6E8A-4147-A177-3AD203B41FA5}">
                      <a16:colId xmlns:a16="http://schemas.microsoft.com/office/drawing/2014/main" val="4070188774"/>
                    </a:ext>
                  </a:extLst>
                </a:gridCol>
                <a:gridCol w="662376">
                  <a:extLst>
                    <a:ext uri="{9D8B030D-6E8A-4147-A177-3AD203B41FA5}">
                      <a16:colId xmlns:a16="http://schemas.microsoft.com/office/drawing/2014/main" val="622009192"/>
                    </a:ext>
                  </a:extLst>
                </a:gridCol>
              </a:tblGrid>
              <a:tr h="3257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Company</a:t>
                      </a:r>
                      <a:endParaRPr lang="en-US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Non-Financial LTIP Measures</a:t>
                      </a:r>
                      <a:endParaRPr lang="en-US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LTIP Weight</a:t>
                      </a:r>
                      <a:endParaRPr lang="en-US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Year Added</a:t>
                      </a:r>
                    </a:p>
                  </a:txBody>
                  <a:tcPr marL="37931" marR="37931" marT="0" marB="0" anchor="ctr"/>
                </a:tc>
                <a:extLst>
                  <a:ext uri="{0D108BD9-81ED-4DB2-BD59-A6C34878D82A}">
                    <a16:rowId xmlns:a16="http://schemas.microsoft.com/office/drawing/2014/main" val="377038752"/>
                  </a:ext>
                </a:extLst>
              </a:tr>
              <a:tr h="81437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NiSource</a:t>
                      </a:r>
                      <a:endParaRPr lang="en-US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Customer Value Framework:</a:t>
                      </a:r>
                    </a:p>
                    <a:p>
                      <a:pPr marL="285750" marR="0" indent="-28575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1)   Safety as measure by the National Safety Council Barometer Survey (NSCBS) Results</a:t>
                      </a:r>
                    </a:p>
                    <a:p>
                      <a:pPr marL="285750" marR="0" indent="-28575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2)   Customer Care – as measured by JD Power surveys.</a:t>
                      </a:r>
                    </a:p>
                    <a:p>
                      <a:pPr marL="285750" marR="0" indent="-28575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3)   Organizational Culture Improvement – as measured through a “Culture Index”</a:t>
                      </a:r>
                    </a:p>
                    <a:p>
                      <a:pPr marL="285750" marR="0" indent="-28575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4)   Environmental Impact – as measured by a Greenhouse Gas Emission reduction goal</a:t>
                      </a:r>
                      <a:endParaRPr lang="en-US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15%</a:t>
                      </a:r>
                      <a:endParaRPr lang="en-US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2018</a:t>
                      </a:r>
                    </a:p>
                  </a:txBody>
                  <a:tcPr marL="37931" marR="37931" marT="0" marB="0"/>
                </a:tc>
                <a:extLst>
                  <a:ext uri="{0D108BD9-81ED-4DB2-BD59-A6C34878D82A}">
                    <a16:rowId xmlns:a16="http://schemas.microsoft.com/office/drawing/2014/main" val="234100130"/>
                  </a:ext>
                </a:extLst>
              </a:tr>
              <a:tr h="81437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Pinnacle West</a:t>
                      </a:r>
                      <a:endParaRPr lang="en-US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Relative Operational Performance:  Based on the following benchmarks: 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tabLst/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1)  Customer reliability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tabLst/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2)  Customer-to-employee improvement ratio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tabLst/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3)  Occupational Safety and Health Administration (OSHA) all incident injury rate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tabLst/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4)  Nuclear capacity factor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tabLst/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5)  Coal capacity factor</a:t>
                      </a:r>
                      <a:endParaRPr lang="en-US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35%</a:t>
                      </a:r>
                      <a:endParaRPr lang="en-US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At least 5 years</a:t>
                      </a:r>
                    </a:p>
                  </a:txBody>
                  <a:tcPr marL="37931" marR="37931" marT="0" marB="0"/>
                </a:tc>
                <a:extLst>
                  <a:ext uri="{0D108BD9-81ED-4DB2-BD59-A6C34878D82A}">
                    <a16:rowId xmlns:a16="http://schemas.microsoft.com/office/drawing/2014/main" val="40109652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91966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4F7FE-1B3E-42B4-8B86-411250444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Companies with Non-Financial LTIP Measures – Utility (Cont’d)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02CE3AC-24C8-4F0B-A413-8B77EECFE5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7256212"/>
              </p:ext>
            </p:extLst>
          </p:nvPr>
        </p:nvGraphicFramePr>
        <p:xfrm>
          <a:off x="561252" y="1760159"/>
          <a:ext cx="8021495" cy="97536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993928">
                  <a:extLst>
                    <a:ext uri="{9D8B030D-6E8A-4147-A177-3AD203B41FA5}">
                      <a16:colId xmlns:a16="http://schemas.microsoft.com/office/drawing/2014/main" val="676320690"/>
                    </a:ext>
                  </a:extLst>
                </a:gridCol>
                <a:gridCol w="5645112">
                  <a:extLst>
                    <a:ext uri="{9D8B030D-6E8A-4147-A177-3AD203B41FA5}">
                      <a16:colId xmlns:a16="http://schemas.microsoft.com/office/drawing/2014/main" val="3709158711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4070188774"/>
                    </a:ext>
                  </a:extLst>
                </a:gridCol>
                <a:gridCol w="662375">
                  <a:extLst>
                    <a:ext uri="{9D8B030D-6E8A-4147-A177-3AD203B41FA5}">
                      <a16:colId xmlns:a16="http://schemas.microsoft.com/office/drawing/2014/main" val="622009192"/>
                    </a:ext>
                  </a:extLst>
                </a:gridCol>
              </a:tblGrid>
              <a:tr h="3257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Company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Non-Financial LTIP Measures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LTIP Weight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Year Added</a:t>
                      </a:r>
                    </a:p>
                  </a:txBody>
                  <a:tcPr marL="37931" marR="37931" marT="0" marB="0" anchor="ctr"/>
                </a:tc>
                <a:extLst>
                  <a:ext uri="{0D108BD9-81ED-4DB2-BD59-A6C34878D82A}">
                    <a16:rowId xmlns:a16="http://schemas.microsoft.com/office/drawing/2014/main" val="377038752"/>
                  </a:ext>
                </a:extLst>
              </a:tr>
              <a:tr h="32575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Southern Company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Environmental:  Greenhouse gas reduction goal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10%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931" marR="37931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37931" marR="37931" marT="0" marB="0"/>
                </a:tc>
                <a:extLst>
                  <a:ext uri="{0D108BD9-81ED-4DB2-BD59-A6C34878D82A}">
                    <a16:rowId xmlns:a16="http://schemas.microsoft.com/office/drawing/2014/main" val="3562181772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40324EF-FCC8-4A7F-BA57-AEA8723A0124}"/>
              </a:ext>
            </a:extLst>
          </p:cNvPr>
          <p:cNvSpPr txBox="1"/>
          <p:nvPr/>
        </p:nvSpPr>
        <p:spPr>
          <a:xfrm>
            <a:off x="508029" y="2735519"/>
            <a:ext cx="805739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1200"/>
              </a:spcAft>
            </a:pP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Source:  NorthStar Database – 2021 Proxy Statements.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FD9EA9-0EAA-42A1-9E29-EAE2C077337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5913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2D076-45B9-4985-ADB8-51B7CCC61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Long-Term Incentive Measures – California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DA884-8A64-4341-A4F2-5D11792C9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376773"/>
            <a:ext cx="8229600" cy="3780420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Only PG&amp;E includes operational and safety metrics in its LTIP</a:t>
            </a:r>
          </a:p>
          <a:p>
            <a:pPr marL="0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000" dirty="0">
                <a:latin typeface="Times New Roman" panose="02020603050405020304" pitchFamily="18" charset="0"/>
              </a:rPr>
              <a:t>California Electrical Corporation 2021 Filings</a:t>
            </a:r>
          </a:p>
          <a:p>
            <a:pPr marL="0" indent="0" algn="ctr">
              <a:spcAft>
                <a:spcPts val="600"/>
              </a:spcAft>
              <a:buNone/>
            </a:pPr>
            <a:endParaRPr lang="en-US" sz="1600" dirty="0">
              <a:latin typeface="Times New Roman" panose="02020603050405020304" pitchFamily="18" charset="0"/>
            </a:endParaRPr>
          </a:p>
          <a:p>
            <a:pPr marL="0" indent="0" algn="ctr">
              <a:spcAft>
                <a:spcPts val="600"/>
              </a:spcAft>
              <a:buNone/>
            </a:pPr>
            <a:endParaRPr lang="en-US" sz="1600" dirty="0">
              <a:latin typeface="Times New Roman" panose="02020603050405020304" pitchFamily="18" charset="0"/>
            </a:endParaRPr>
          </a:p>
          <a:p>
            <a:pPr marL="0" indent="0" algn="ctr">
              <a:spcAft>
                <a:spcPts val="600"/>
              </a:spcAft>
              <a:buNone/>
            </a:pPr>
            <a:endParaRPr lang="en-US" sz="1600" dirty="0">
              <a:latin typeface="Times New Roman" panose="02020603050405020304" pitchFamily="18" charset="0"/>
            </a:endParaRPr>
          </a:p>
          <a:p>
            <a:pPr marL="0" indent="0" algn="ctr">
              <a:spcAft>
                <a:spcPts val="600"/>
              </a:spcAft>
              <a:buNone/>
            </a:pPr>
            <a:endParaRPr lang="en-US" sz="1600" dirty="0">
              <a:latin typeface="Times New Roman" panose="02020603050405020304" pitchFamily="18" charset="0"/>
            </a:endParaRPr>
          </a:p>
          <a:p>
            <a:pPr marL="0" indent="0" algn="ctr">
              <a:spcAft>
                <a:spcPts val="600"/>
              </a:spcAft>
              <a:buNone/>
            </a:pPr>
            <a:endParaRPr lang="en-US" sz="1600" dirty="0">
              <a:latin typeface="Times New Roman" panose="02020603050405020304" pitchFamily="18" charset="0"/>
            </a:endParaRPr>
          </a:p>
          <a:p>
            <a:pPr marL="0" indent="0" algn="ctr">
              <a:spcAft>
                <a:spcPts val="600"/>
              </a:spcAft>
              <a:buNone/>
            </a:pPr>
            <a:endParaRPr lang="en-US" sz="1600" dirty="0">
              <a:latin typeface="Times New Roman" panose="02020603050405020304" pitchFamily="18" charset="0"/>
            </a:endParaRPr>
          </a:p>
          <a:p>
            <a:pPr marL="0" indent="0" algn="ctr">
              <a:spcAft>
                <a:spcPts val="600"/>
              </a:spcAft>
              <a:buNone/>
            </a:pPr>
            <a:endParaRPr lang="en-US" sz="1600" dirty="0">
              <a:latin typeface="Times New Roman" panose="02020603050405020304" pitchFamily="18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CDC9A41E-90BD-44EC-99B7-AE2DC0E83A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3672109"/>
              </p:ext>
            </p:extLst>
          </p:nvPr>
        </p:nvGraphicFramePr>
        <p:xfrm>
          <a:off x="1511660" y="2744924"/>
          <a:ext cx="6120680" cy="268569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79786">
                  <a:extLst>
                    <a:ext uri="{9D8B030D-6E8A-4147-A177-3AD203B41FA5}">
                      <a16:colId xmlns:a16="http://schemas.microsoft.com/office/drawing/2014/main" val="3913280064"/>
                    </a:ext>
                  </a:extLst>
                </a:gridCol>
                <a:gridCol w="2940894">
                  <a:extLst>
                    <a:ext uri="{9D8B030D-6E8A-4147-A177-3AD203B41FA5}">
                      <a16:colId xmlns:a16="http://schemas.microsoft.com/office/drawing/2014/main" val="4198231383"/>
                    </a:ext>
                  </a:extLst>
                </a:gridCol>
              </a:tblGrid>
              <a:tr h="491131">
                <a:tc>
                  <a:txBody>
                    <a:bodyPr/>
                    <a:lstStyle/>
                    <a:p>
                      <a:r>
                        <a:rPr lang="en-US" sz="2000" dirty="0"/>
                        <a:t>CA Electric Corp.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Measures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6348970"/>
                  </a:ext>
                </a:extLst>
              </a:tr>
              <a:tr h="265964">
                <a:tc>
                  <a:txBody>
                    <a:bodyPr/>
                    <a:lstStyle/>
                    <a:p>
                      <a:r>
                        <a:rPr lang="en-US" sz="2000" dirty="0"/>
                        <a:t>BVES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100% financial [Note 1]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2270077"/>
                  </a:ext>
                </a:extLst>
              </a:tr>
              <a:tr h="667255">
                <a:tc>
                  <a:txBody>
                    <a:bodyPr/>
                    <a:lstStyle/>
                    <a:p>
                      <a:r>
                        <a:rPr lang="en-US" sz="2000" dirty="0"/>
                        <a:t>PG&amp;E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30% financial</a:t>
                      </a:r>
                    </a:p>
                    <a:p>
                      <a:r>
                        <a:rPr lang="en-US" sz="2000" dirty="0"/>
                        <a:t>35% customer</a:t>
                      </a:r>
                    </a:p>
                    <a:p>
                      <a:r>
                        <a:rPr lang="en-US" sz="2000" dirty="0"/>
                        <a:t>35% safety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803964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r>
                        <a:rPr lang="en-US" sz="2000" dirty="0"/>
                        <a:t>SCE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100% financial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029373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r>
                        <a:rPr lang="en-US" sz="2000" dirty="0"/>
                        <a:t>SDG&amp;E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100% financial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637733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1D9050F-0BF8-4B90-9DF1-F7445526CEFB}"/>
              </a:ext>
            </a:extLst>
          </p:cNvPr>
          <p:cNvSpPr txBox="1"/>
          <p:nvPr/>
        </p:nvSpPr>
        <p:spPr>
          <a:xfrm>
            <a:off x="747918" y="5548682"/>
            <a:ext cx="76688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dirty="0">
                <a:latin typeface="Times New Roman" panose="02020603050405020304" pitchFamily="18" charset="0"/>
              </a:rPr>
              <a:t>Note </a:t>
            </a:r>
            <a:r>
              <a:rPr lang="en-US" sz="1400" dirty="0">
                <a:latin typeface="Times New Roman" panose="02020603050405020304" pitchFamily="18" charset="0"/>
              </a:rPr>
              <a:t>1</a:t>
            </a:r>
            <a:r>
              <a:rPr lang="en-US" sz="1400" b="0" dirty="0">
                <a:latin typeface="Times New Roman" panose="02020603050405020304" pitchFamily="18" charset="0"/>
              </a:rPr>
              <a:t>:  Based on achievement of Wildfire Mitigation Plan (WMP) Capital Expenditure (</a:t>
            </a:r>
            <a:r>
              <a:rPr lang="en-US" sz="1400" b="0" dirty="0" err="1">
                <a:latin typeface="Times New Roman" panose="02020603050405020304" pitchFamily="18" charset="0"/>
              </a:rPr>
              <a:t>CapEx</a:t>
            </a:r>
            <a:r>
              <a:rPr lang="en-US" sz="1400" b="0" dirty="0">
                <a:latin typeface="Times New Roman" panose="02020603050405020304" pitchFamily="18" charset="0"/>
              </a:rPr>
              <a:t>) targets.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dirty="0">
                <a:latin typeface="Times New Roman" panose="02020603050405020304" pitchFamily="18" charset="0"/>
              </a:rPr>
              <a:t>Source:  2021 Filings and Proxy Statements, NorthStar Classification.</a:t>
            </a:r>
            <a:endParaRPr lang="en-US" sz="1400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7CE95-4531-4358-96BE-098A1F8AE5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4431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2D076-45B9-4985-ADB8-51B7CCC61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61798"/>
          </a:xfrm>
        </p:spPr>
        <p:txBody>
          <a:bodyPr/>
          <a:lstStyle/>
          <a:p>
            <a:r>
              <a:rPr lang="en-US" dirty="0"/>
              <a:t>Long-Term Incentives Mechanisms – California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7CE95-4531-4358-96BE-098A1F8AE5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D9050F-0BF8-4B90-9DF1-F7445526CEFB}"/>
              </a:ext>
            </a:extLst>
          </p:cNvPr>
          <p:cNvSpPr txBox="1"/>
          <p:nvPr/>
        </p:nvSpPr>
        <p:spPr>
          <a:xfrm>
            <a:off x="540672" y="5698582"/>
            <a:ext cx="77167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dirty="0">
                <a:latin typeface="Times New Roman" panose="02020603050405020304" pitchFamily="18" charset="0"/>
              </a:rPr>
              <a:t>Note 1:  </a:t>
            </a:r>
            <a:r>
              <a:rPr lang="en-US" sz="1400" dirty="0">
                <a:latin typeface="Times New Roman" panose="02020603050405020304" pitchFamily="18" charset="0"/>
              </a:rPr>
              <a:t>PG&amp;E’s plan includes RSUs for executives not subject to AB 1054.</a:t>
            </a:r>
            <a:endParaRPr lang="en-US" sz="1400" b="0" dirty="0">
              <a:latin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dirty="0">
                <a:latin typeface="Times New Roman" panose="02020603050405020304" pitchFamily="18" charset="0"/>
              </a:rPr>
              <a:t>Source:  2021 Filings and Proxy Statements.</a:t>
            </a:r>
            <a:endParaRPr lang="en-US" sz="1400" b="0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F852719-3088-4E14-947D-6EE6CB29EF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1665792"/>
              </p:ext>
            </p:extLst>
          </p:nvPr>
        </p:nvGraphicFramePr>
        <p:xfrm>
          <a:off x="539551" y="1552677"/>
          <a:ext cx="8147249" cy="39972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62380">
                  <a:extLst>
                    <a:ext uri="{9D8B030D-6E8A-4147-A177-3AD203B41FA5}">
                      <a16:colId xmlns:a16="http://schemas.microsoft.com/office/drawing/2014/main" val="546489818"/>
                    </a:ext>
                  </a:extLst>
                </a:gridCol>
                <a:gridCol w="2674024">
                  <a:extLst>
                    <a:ext uri="{9D8B030D-6E8A-4147-A177-3AD203B41FA5}">
                      <a16:colId xmlns:a16="http://schemas.microsoft.com/office/drawing/2014/main" val="3169685016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71053554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205152004"/>
                    </a:ext>
                  </a:extLst>
                </a:gridCol>
                <a:gridCol w="1198477">
                  <a:extLst>
                    <a:ext uri="{9D8B030D-6E8A-4147-A177-3AD203B41FA5}">
                      <a16:colId xmlns:a16="http://schemas.microsoft.com/office/drawing/2014/main" val="3664060396"/>
                    </a:ext>
                  </a:extLst>
                </a:gridCol>
              </a:tblGrid>
              <a:tr h="293624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PG&amp;E [Note 1]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SDG&amp;E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BVES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5536635"/>
                  </a:ext>
                </a:extLst>
              </a:tr>
              <a:tr h="293624">
                <a:tc>
                  <a:txBody>
                    <a:bodyPr/>
                    <a:lstStyle/>
                    <a:p>
                      <a:r>
                        <a:rPr lang="en-US" sz="1400" b="1" dirty="0"/>
                        <a:t>Vehicle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Stock options (50%)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170115063"/>
                  </a:ext>
                </a:extLst>
              </a:tr>
              <a:tr h="293624">
                <a:tc>
                  <a:txBody>
                    <a:bodyPr/>
                    <a:lstStyle/>
                    <a:p>
                      <a:r>
                        <a:rPr lang="en-US" sz="1400" b="1" dirty="0"/>
                        <a:t>Vesting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4-year graded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5036317"/>
                  </a:ext>
                </a:extLst>
              </a:tr>
              <a:tr h="293624">
                <a:tc>
                  <a:txBody>
                    <a:bodyPr/>
                    <a:lstStyle/>
                    <a:p>
                      <a:r>
                        <a:rPr lang="en-US" sz="1400" b="1" dirty="0"/>
                        <a:t>Vehicle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RSUs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RSUs  (25%)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821862209"/>
                  </a:ext>
                </a:extLst>
              </a:tr>
              <a:tr h="292968">
                <a:tc>
                  <a:txBody>
                    <a:bodyPr/>
                    <a:lstStyle/>
                    <a:p>
                      <a:r>
                        <a:rPr lang="en-US" sz="1400" b="1" dirty="0"/>
                        <a:t>Vesting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3-year  ratably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3-year cliff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0681421"/>
                  </a:ext>
                </a:extLst>
              </a:tr>
              <a:tr h="499161">
                <a:tc>
                  <a:txBody>
                    <a:bodyPr/>
                    <a:lstStyle/>
                    <a:p>
                      <a:r>
                        <a:rPr lang="en-US" sz="1400" b="1" dirty="0"/>
                        <a:t>Vehicle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PSUs 100%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PSU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PSUs (25%)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Performance Cash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513183676"/>
                  </a:ext>
                </a:extLst>
              </a:tr>
              <a:tr h="370108">
                <a:tc>
                  <a:txBody>
                    <a:bodyPr/>
                    <a:lstStyle/>
                    <a:p>
                      <a:r>
                        <a:rPr lang="en-US" sz="1400" b="1" dirty="0"/>
                        <a:t>Vesting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3-year cliff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3-year performance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3-year cliff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3-year cliff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36164157"/>
                  </a:ext>
                </a:extLst>
              </a:tr>
              <a:tr h="1526844">
                <a:tc>
                  <a:txBody>
                    <a:bodyPr/>
                    <a:lstStyle/>
                    <a:p>
                      <a:r>
                        <a:rPr lang="en-US" sz="1400" b="1" dirty="0"/>
                        <a:t>Measures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/>
                        <a:t>EVM  effectiveness (17.5%), System hardening effectiveness (17.5%)</a:t>
                      </a:r>
                    </a:p>
                    <a:p>
                      <a:pPr algn="l"/>
                      <a:r>
                        <a:rPr lang="en-US" sz="1400" dirty="0"/>
                        <a:t>Customer Sat. (17.5%), PSPS Notification Accuracy (17.5%)</a:t>
                      </a:r>
                    </a:p>
                    <a:p>
                      <a:pPr algn="l"/>
                      <a:r>
                        <a:rPr lang="en-US" sz="1400" dirty="0"/>
                        <a:t>Customer Affordability (15%), Relative TSR (15%)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Relative TSR - 2 S&amp;P 500 Indices</a:t>
                      </a:r>
                    </a:p>
                    <a:p>
                      <a:pPr algn="ctr"/>
                      <a:r>
                        <a:rPr lang="en-US" sz="1400" dirty="0"/>
                        <a:t>EPS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TSR, EPS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WMP Capital Expenditure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61811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20369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2D076-45B9-4985-ADB8-51B7CCC61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Long-Term Incentives - Comparison</a:t>
            </a:r>
          </a:p>
        </p:txBody>
      </p:sp>
      <p:pic>
        <p:nvPicPr>
          <p:cNvPr id="11" name="Picture 10" descr="Utility Benchmark panel Long-Term Incentive Mechanisms.">
            <a:extLst>
              <a:ext uri="{FF2B5EF4-FFF2-40B4-BE49-F238E27FC236}">
                <a16:creationId xmlns:a16="http://schemas.microsoft.com/office/drawing/2014/main" id="{2F5D2F65-6871-4269-B703-C3548131D1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532" y="1460682"/>
            <a:ext cx="4368096" cy="2830622"/>
          </a:xfrm>
          <a:prstGeom prst="rect">
            <a:avLst/>
          </a:prstGeom>
        </p:spPr>
      </p:pic>
      <p:pic>
        <p:nvPicPr>
          <p:cNvPr id="12" name="Content Placeholder 11" descr="Composition of Long-Term Incentives for the benchmark utility panel, the benchmark non-utility panel, PG&amp;E Corporation, Sempra Energy and Edison International.">
            <a:extLst>
              <a:ext uri="{FF2B5EF4-FFF2-40B4-BE49-F238E27FC236}">
                <a16:creationId xmlns:a16="http://schemas.microsoft.com/office/drawing/2014/main" id="{2FBB2160-D66D-492E-B135-B283505E79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572000" y="1460682"/>
            <a:ext cx="4368096" cy="2832390"/>
          </a:xfrm>
          <a:prstGeom prst="rect">
            <a:avLst/>
          </a:prstGeom>
        </p:spPr>
      </p:pic>
      <p:pic>
        <p:nvPicPr>
          <p:cNvPr id="14" name="Picture 13" descr="PG&amp;E Corporation Long-Term Incentive Mechanisms.">
            <a:extLst>
              <a:ext uri="{FF2B5EF4-FFF2-40B4-BE49-F238E27FC236}">
                <a16:creationId xmlns:a16="http://schemas.microsoft.com/office/drawing/2014/main" id="{D47F778F-021E-4B1C-93D4-A1D3BABA22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4515550"/>
            <a:ext cx="2460493" cy="1593077"/>
          </a:xfrm>
          <a:prstGeom prst="rect">
            <a:avLst/>
          </a:prstGeom>
        </p:spPr>
      </p:pic>
      <p:pic>
        <p:nvPicPr>
          <p:cNvPr id="17" name="Picture 16" descr="Sempra Long-Term Incentive Mechanisms.">
            <a:extLst>
              <a:ext uri="{FF2B5EF4-FFF2-40B4-BE49-F238E27FC236}">
                <a16:creationId xmlns:a16="http://schemas.microsoft.com/office/drawing/2014/main" id="{F065DC2D-31ED-4864-BC8C-F13BB32FDC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9559" y="4552712"/>
            <a:ext cx="2463869" cy="1596452"/>
          </a:xfrm>
          <a:prstGeom prst="rect">
            <a:avLst/>
          </a:prstGeom>
        </p:spPr>
      </p:pic>
      <p:pic>
        <p:nvPicPr>
          <p:cNvPr id="15" name="Picture 14" descr="Edison International Long-Term Incentive Mechanisms.">
            <a:extLst>
              <a:ext uri="{FF2B5EF4-FFF2-40B4-BE49-F238E27FC236}">
                <a16:creationId xmlns:a16="http://schemas.microsoft.com/office/drawing/2014/main" id="{B3FE6B86-8F72-449F-9D0F-62F0F6BFD9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9556" y="4549337"/>
            <a:ext cx="2463869" cy="159982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7CE95-4531-4358-96BE-098A1F8AE5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5AADC8-B5D7-47E6-9E62-E8EEC6EF5393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725514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ase_x0020_Number xmlns="ede1289c-8fe3-4d33-b1a3-e5becdd15f84">18-G-0394</Case_x0020_Number>
    <WorkflowName xmlns="http://schemas.microsoft.com/sharepoint/v3" xsi:nil="true"/>
    <Utility xmlns="ede1289c-8fe3-4d33-b1a3-e5becdd15f84">
      <Value>NFG</Value>
    </Utility>
    <Author0 xmlns="ede1289c-8fe3-4d33-b1a3-e5becdd15f84">Consultant</Author0>
    <Secondary_x0020_Case_x0020_Number xmlns="ede1289c-8fe3-4d33-b1a3-e5becdd15f84" xsi:nil="true"/>
    <Recommendation_x0020_Number xmlns="ede1289c-8fe3-4d33-b1a3-e5becdd15f84" xsi:nil="true"/>
    <Document_x0020_Type xmlns="ede1289c-8fe3-4d33-b1a3-e5becdd15f84">Presentation</Document_x0020_Type>
    <Administrative_x0020__x0020_Area xmlns="ede1289c-8fe3-4d33-b1a3-e5becdd15f84">Audit</Administrative_x0020__x0020_Area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B87ADA44DE6B419C3DFD8846FC7952" ma:contentTypeVersion="51" ma:contentTypeDescription="Create a new document." ma:contentTypeScope="" ma:versionID="afc5d839e73f1ff001ef11d09931e591">
  <xsd:schema xmlns:xsd="http://www.w3.org/2001/XMLSchema" xmlns:xs="http://www.w3.org/2001/XMLSchema" xmlns:p="http://schemas.microsoft.com/office/2006/metadata/properties" xmlns:ns1="http://schemas.microsoft.com/sharepoint/v3" xmlns:ns2="ede1289c-8fe3-4d33-b1a3-e5becdd15f84" xmlns:ns3="8306e1a7-935d-45ce-be96-9e6c1c0bb809" xmlns:ns4="e354adfe-c0c2-4ac7-862e-6facc40690bc" targetNamespace="http://schemas.microsoft.com/office/2006/metadata/properties" ma:root="true" ma:fieldsID="1d52b80c894f54ecd506185c1cde76be" ns1:_="" ns2:_="" ns3:_="" ns4:_="">
    <xsd:import namespace="http://schemas.microsoft.com/sharepoint/v3"/>
    <xsd:import namespace="ede1289c-8fe3-4d33-b1a3-e5becdd15f84"/>
    <xsd:import namespace="8306e1a7-935d-45ce-be96-9e6c1c0bb809"/>
    <xsd:import namespace="e354adfe-c0c2-4ac7-862e-6facc40690bc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Case_x0020_Number" minOccurs="0"/>
                <xsd:element ref="ns2:Secondary_x0020_Case_x0020_Number" minOccurs="0"/>
                <xsd:element ref="ns2:Author0" minOccurs="0"/>
                <xsd:element ref="ns2:Recommendation_x0020_Number" minOccurs="0"/>
                <xsd:element ref="ns2:Utility" minOccurs="0"/>
                <xsd:element ref="ns2:Administrative_x0020__x0020_Area"/>
                <xsd:element ref="ns3:SharedWithUsers" minOccurs="0"/>
                <xsd:element ref="ns3:SharedWithDetails" minOccurs="0"/>
                <xsd:element ref="ns4:LastSharedByUser" minOccurs="0"/>
                <xsd:element ref="ns4:LastSharedByTime" minOccurs="0"/>
                <xsd:element ref="ns2:MediaServiceMetadata" minOccurs="0"/>
                <xsd:element ref="ns2:MediaServiceFastMetadata" minOccurs="0"/>
                <xsd:element ref="ns1:WorkflowName" minOccurs="0"/>
                <xsd:element ref="ns2:MediaServiceEventHashCode" minOccurs="0"/>
                <xsd:element ref="ns2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WorkflowName" ma:index="41" nillable="true" ma:displayName="Workflow Name" ma:description="" ma:internalName="WorkflowNam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e1289c-8fe3-4d33-b1a3-e5becdd15f84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2" ma:displayName="Document Type" ma:default="Choose Document Type ..." ma:format="Dropdown" ma:indexed="true" ma:internalName="Document_x0020_Type">
      <xsd:simpleType>
        <xsd:restriction base="dms:Choice">
          <xsd:enumeration value="Choose Document Type ..."/>
          <xsd:enumeration value="Agenda"/>
          <xsd:enumeration value="Bidders' Conference"/>
          <xsd:enumeration value="Briefs"/>
          <xsd:enumeration value="Budget"/>
          <xsd:enumeration value="Certificate"/>
          <xsd:enumeration value="Communication"/>
          <xsd:enumeration value="Contact List"/>
          <xsd:enumeration value="Contract"/>
          <xsd:enumeration value="Dashboard"/>
          <xsd:enumeration value="Database"/>
          <xsd:enumeration value="Exhibit"/>
          <xsd:enumeration value="Financial Report"/>
          <xsd:enumeration value="Financial Statement"/>
          <xsd:enumeration value="Form"/>
          <xsd:enumeration value="Guidelines"/>
          <xsd:enumeration value="Implementation Evidence"/>
          <xsd:enumeration value="Implementation Plan"/>
          <xsd:enumeration value="Interview Notes"/>
          <xsd:enumeration value="Interview Schedule"/>
          <xsd:enumeration value="Invoice"/>
          <xsd:enumeration value="IR"/>
          <xsd:enumeration value="Lessons Learned"/>
          <xsd:enumeration value="Letter"/>
          <xsd:enumeration value="Manual"/>
          <xsd:enumeration value="Material Change Correspondence"/>
          <xsd:enumeration value="Meeting Minutes"/>
          <xsd:enumeration value="Order"/>
          <xsd:enumeration value="Outline"/>
          <xsd:enumeration value="Presentation"/>
          <xsd:enumeration value="Presentation Proposal"/>
          <xsd:enumeration value="Procedure"/>
          <xsd:enumeration value="Progress Report"/>
          <xsd:enumeration value="Proposal"/>
          <xsd:enumeration value="Recommendation Completion"/>
          <xsd:enumeration value="Reference Document"/>
          <xsd:enumeration value="Reference Table"/>
          <xsd:enumeration value="Report"/>
          <xsd:enumeration value="Report Draft"/>
          <xsd:enumeration value="RFP"/>
          <xsd:enumeration value="SAPA"/>
          <xsd:enumeration value="Schedule"/>
          <xsd:enumeration value="Session Documents"/>
          <xsd:enumeration value="SOP"/>
          <xsd:enumeration value="Status Report"/>
          <xsd:enumeration value="Survey"/>
          <xsd:enumeration value="Template"/>
          <xsd:enumeration value="Testimony - Company"/>
          <xsd:enumeration value="Testimony - Staff"/>
          <xsd:enumeration value="Training Plan"/>
          <xsd:enumeration value="Travel Waiver"/>
          <xsd:enumeration value="Work Plan"/>
          <xsd:enumeration value="Workflow History"/>
          <xsd:enumeration value="Working Document"/>
        </xsd:restriction>
      </xsd:simpleType>
    </xsd:element>
    <xsd:element name="Case_x0020_Number" ma:index="3" nillable="true" ma:displayName="Case Number" ma:indexed="true" ma:internalName="Case_x0020_Number">
      <xsd:simpleType>
        <xsd:restriction base="dms:Text">
          <xsd:maxLength value="255"/>
        </xsd:restriction>
      </xsd:simpleType>
    </xsd:element>
    <xsd:element name="Secondary_x0020_Case_x0020_Number" ma:index="4" nillable="true" ma:displayName="Secondary Case Number" ma:internalName="Secondary_x0020_Case_x0020_Number">
      <xsd:simpleType>
        <xsd:restriction base="dms:Text">
          <xsd:maxLength value="255"/>
        </xsd:restriction>
      </xsd:simpleType>
    </xsd:element>
    <xsd:element name="Author0" ma:index="5" nillable="true" ma:displayName="Author" ma:default="Choose One" ma:format="Dropdown" ma:internalName="Author0">
      <xsd:simpleType>
        <xsd:restriction base="dms:Choice">
          <xsd:enumeration value="Choose One"/>
          <xsd:enumeration value="Utility"/>
          <xsd:enumeration value="Consultant"/>
          <xsd:enumeration value="Staff"/>
          <xsd:enumeration value="Other"/>
        </xsd:restriction>
      </xsd:simpleType>
    </xsd:element>
    <xsd:element name="Recommendation_x0020_Number" ma:index="6" nillable="true" ma:displayName="Recommendation Number" ma:description="Enter the recommendation number" ma:internalName="Recommendation_x0020_Number">
      <xsd:simpleType>
        <xsd:restriction base="dms:Text">
          <xsd:maxLength value="255"/>
        </xsd:restriction>
      </xsd:simpleType>
    </xsd:element>
    <xsd:element name="Utility" ma:index="7" nillable="true" ma:displayName="Utility" ma:internalName="Utility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CON ED"/>
                    <xsd:enumeration value="ORU"/>
                    <xsd:enumeration value="NGRID"/>
                    <xsd:enumeration value="KEDNY"/>
                    <xsd:enumeration value="KEDLI"/>
                    <xsd:enumeration value="NFG"/>
                    <xsd:enumeration value="CHGE"/>
                    <xsd:enumeration value="NYSEG"/>
                    <xsd:enumeration value="RGE"/>
                    <xsd:enumeration value="AVANGRID"/>
                    <xsd:enumeration value="NiMo"/>
                    <xsd:enumeration value="Charter"/>
                    <xsd:enumeration value="LIPA"/>
                    <xsd:enumeration value="PSEG LI"/>
                  </xsd:restriction>
                </xsd:simpleType>
              </xsd:element>
            </xsd:sequence>
          </xsd:extension>
        </xsd:complexContent>
      </xsd:complexType>
    </xsd:element>
    <xsd:element name="Administrative_x0020__x0020_Area" ma:index="8" ma:displayName="Administrative  Area" ma:default="Choose Area..." ma:format="Dropdown" ma:indexed="true" ma:internalName="Administrative_x0020__x0020_Area">
      <xsd:simpleType>
        <xsd:restriction base="dms:Choice">
          <xsd:enumeration value="Choose Area..."/>
          <xsd:enumeration value="Audit"/>
          <xsd:enumeration value="Implementation"/>
          <xsd:enumeration value="Rate Case"/>
          <xsd:enumeration value="Policy / Procedure"/>
          <xsd:enumeration value="Training"/>
          <xsd:enumeration value="Other"/>
        </xsd:restriction>
      </xsd:simpleType>
    </xsd:element>
    <xsd:element name="MediaServiceMetadata" ma:index="3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3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4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43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06e1a7-935d-45ce-be96-9e6c1c0bb80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54adfe-c0c2-4ac7-862e-6facc40690bc" elementFormDefault="qualified">
    <xsd:import namespace="http://schemas.microsoft.com/office/2006/documentManagement/types"/>
    <xsd:import namespace="http://schemas.microsoft.com/office/infopath/2007/PartnerControls"/>
    <xsd:element name="LastSharedByUser" ma:index="3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1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7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2F0DD85-E08F-4084-B62C-33F1D5BE9487}">
  <ds:schemaRefs>
    <ds:schemaRef ds:uri="e354adfe-c0c2-4ac7-862e-6facc40690bc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8306e1a7-935d-45ce-be96-9e6c1c0bb809"/>
    <ds:schemaRef ds:uri="http://purl.org/dc/terms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ede1289c-8fe3-4d33-b1a3-e5becdd15f84"/>
    <ds:schemaRef ds:uri="http://schemas.microsoft.com/sharepoint/v3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4BCCACB-68EC-4A71-A35B-B10EEA809B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ede1289c-8fe3-4d33-b1a3-e5becdd15f84"/>
    <ds:schemaRef ds:uri="8306e1a7-935d-45ce-be96-9e6c1c0bb809"/>
    <ds:schemaRef ds:uri="e354adfe-c0c2-4ac7-862e-6facc40690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913E7A-5A18-49D9-9E16-56A22CBD32D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22433</TotalTime>
  <Words>2424</Words>
  <Application>Microsoft Office PowerPoint</Application>
  <PresentationFormat>On-screen Show (4:3)</PresentationFormat>
  <Paragraphs>505</Paragraphs>
  <Slides>36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9" baseType="lpstr">
      <vt:lpstr>Arial</vt:lpstr>
      <vt:lpstr>Times New Roman</vt:lpstr>
      <vt:lpstr>Default Design</vt:lpstr>
      <vt:lpstr> Executive Compensation Structure Workshop </vt:lpstr>
      <vt:lpstr>NorthStar Background  and Research Results</vt:lpstr>
      <vt:lpstr>Overview </vt:lpstr>
      <vt:lpstr>NorthStar Consulting Group</vt:lpstr>
      <vt:lpstr>Research Approach</vt:lpstr>
      <vt:lpstr>Research Approach (Cont’d)</vt:lpstr>
      <vt:lpstr>Company Data Collection</vt:lpstr>
      <vt:lpstr>Company Data Collection (Cont’d)</vt:lpstr>
      <vt:lpstr>NorthStar Executive Compensation Considerations</vt:lpstr>
      <vt:lpstr>NorthStar Executive Compensation Considerations (Cont’d)</vt:lpstr>
      <vt:lpstr>Design Challenges</vt:lpstr>
      <vt:lpstr>Australia</vt:lpstr>
      <vt:lpstr>Canada  </vt:lpstr>
      <vt:lpstr>Canada (Cont’d)</vt:lpstr>
      <vt:lpstr>Research Results and Trends</vt:lpstr>
      <vt:lpstr>California on the Forefront</vt:lpstr>
      <vt:lpstr>Philosophy and Design Comparison</vt:lpstr>
      <vt:lpstr>STI and LTI Design Comparison</vt:lpstr>
      <vt:lpstr>Relative Compensation Elements - Filings</vt:lpstr>
      <vt:lpstr>Relative Compensation Elements – Industry Benchmark</vt:lpstr>
      <vt:lpstr>Short-Term Incentives</vt:lpstr>
      <vt:lpstr>Short-Term Incentives (Cont’d)</vt:lpstr>
      <vt:lpstr>Compensation Consultant Takeaways</vt:lpstr>
      <vt:lpstr>NorthStar Consulting Survey Takeaways</vt:lpstr>
      <vt:lpstr>Short-Term Incentive –  CA Metric Comparison</vt:lpstr>
      <vt:lpstr>Short-Term Incentives – Other Utilities</vt:lpstr>
      <vt:lpstr>Short-Term Incentives – Non-Utilities</vt:lpstr>
      <vt:lpstr>Long-Term Incentives - Benchmarking</vt:lpstr>
      <vt:lpstr>Companies with Non-Financial LTIP Measures – Non-Utility</vt:lpstr>
      <vt:lpstr>Companies with Non-Financial LTIP Measures – Utility</vt:lpstr>
      <vt:lpstr>Companies with Non-Financial LTIP Measures – Utility (Cont’d)</vt:lpstr>
      <vt:lpstr>Companies with Non-Financial LTIP Measures – Utility (Cont’d)</vt:lpstr>
      <vt:lpstr>Companies with Non-Financial LTIP Measures – Utility (Cont’d)</vt:lpstr>
      <vt:lpstr>Long-Term Incentive Measures – California</vt:lpstr>
      <vt:lpstr>Long-Term Incentives Mechanisms – California</vt:lpstr>
      <vt:lpstr>Long-Term Incentives - Comparison</vt:lpstr>
    </vt:vector>
  </TitlesOfParts>
  <Company>NorthStar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TDBU Organization Development</dc:title>
  <dc:creator>DBennett@NorthStarConsultants.com</dc:creator>
  <cp:lastModifiedBy>Ownby, Adrian@EnergySafety</cp:lastModifiedBy>
  <cp:revision>658</cp:revision>
  <cp:lastPrinted>2020-06-17T23:21:31Z</cp:lastPrinted>
  <dcterms:created xsi:type="dcterms:W3CDTF">2005-10-10T16:07:25Z</dcterms:created>
  <dcterms:modified xsi:type="dcterms:W3CDTF">2021-10-04T16:57:09Z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0x01010086B87ADA44DE6B419C3DFD8846FC7952</vt:lpwstr>
  </property>
</Properties>
</file>