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60" r:id="rId4"/>
  </p:sldMasterIdLst>
  <p:notesMasterIdLst>
    <p:notesMasterId r:id="rId30"/>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80" r:id="rId26"/>
    <p:sldId id="277" r:id="rId27"/>
    <p:sldId id="278" r:id="rId28"/>
    <p:sldId id="279" r:id="rId29"/>
  </p:sldIdLst>
  <p:sldSz cx="9144000" cy="6858000" type="screen4x3"/>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wnby, Adrian@EnergySafety" initials="OA" lastIdx="2" clrIdx="0">
    <p:extLst>
      <p:ext uri="{19B8F6BF-5375-455C-9EA6-DF929625EA0E}">
        <p15:presenceInfo xmlns:p15="http://schemas.microsoft.com/office/powerpoint/2012/main" userId="Ownby, Adrian@EnergySafety" providerId="None"/>
      </p:ext>
    </p:extLst>
  </p:cmAuthor>
  <p:cmAuthor id="2" name="John Ellerman" initials="JE" lastIdx="20" clrIdx="1">
    <p:extLst>
      <p:ext uri="{19B8F6BF-5375-455C-9EA6-DF929625EA0E}">
        <p15:presenceInfo xmlns:p15="http://schemas.microsoft.com/office/powerpoint/2012/main" userId="S::John.Ellerman@paygovernance.com::e5ad8b78-947e-45ef-8f66-9bab11de480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342" autoAdjust="0"/>
    <p:restoredTop sz="94660"/>
  </p:normalViewPr>
  <p:slideViewPr>
    <p:cSldViewPr snapToGrid="0">
      <p:cViewPr varScale="1">
        <p:scale>
          <a:sx n="110" d="100"/>
          <a:sy n="110" d="100"/>
        </p:scale>
        <p:origin x="198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989E434B-66E1-45EE-8EBD-3734ED86F937}" type="datetimeFigureOut">
              <a:rPr lang="en-US" smtClean="0"/>
              <a:t>9/30/2021</a:t>
            </a:fld>
            <a:endParaRPr lang="en-US" dirty="0"/>
          </a:p>
        </p:txBody>
      </p:sp>
      <p:sp>
        <p:nvSpPr>
          <p:cNvPr id="4" name="Slide Image Placeholder 3"/>
          <p:cNvSpPr>
            <a:spLocks noGrp="1" noRot="1" noChangeAspect="1"/>
          </p:cNvSpPr>
          <p:nvPr>
            <p:ph type="sldImg" idx="2"/>
          </p:nvPr>
        </p:nvSpPr>
        <p:spPr>
          <a:xfrm>
            <a:off x="1497013" y="1200150"/>
            <a:ext cx="4321175" cy="3240088"/>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3DB02A94-46DB-4817-9C71-1E02C4F76ECE}" type="slidenum">
              <a:rPr lang="en-US" smtClean="0"/>
              <a:t>‹#›</a:t>
            </a:fld>
            <a:endParaRPr lang="en-US" dirty="0"/>
          </a:p>
        </p:txBody>
      </p:sp>
    </p:spTree>
    <p:extLst>
      <p:ext uri="{BB962C8B-B14F-4D97-AF65-F5344CB8AC3E}">
        <p14:creationId xmlns:p14="http://schemas.microsoft.com/office/powerpoint/2010/main" val="12430758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5E4A48E-F736-4EAE-8434-722FD11FE24A}" type="datetimeFigureOut">
              <a:rPr lang="en-US" smtClean="0"/>
              <a:t>9/30/2021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1881E7D-638E-4B22-9D89-F20F2BBBD565}" type="slidenum">
              <a:rPr lang="en-US" smtClean="0"/>
              <a:t>‹#›</a:t>
            </a:fld>
            <a:endParaRPr lang="en-US" dirty="0"/>
          </a:p>
        </p:txBody>
      </p:sp>
    </p:spTree>
    <p:extLst>
      <p:ext uri="{BB962C8B-B14F-4D97-AF65-F5344CB8AC3E}">
        <p14:creationId xmlns:p14="http://schemas.microsoft.com/office/powerpoint/2010/main" val="3154942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E4A48E-F736-4EAE-8434-722FD11FE24A}" type="datetimeFigureOut">
              <a:rPr lang="en-US" smtClean="0"/>
              <a:t>9/30/2021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1881E7D-638E-4B22-9D89-F20F2BBBD565}" type="slidenum">
              <a:rPr lang="en-US" smtClean="0"/>
              <a:t>‹#›</a:t>
            </a:fld>
            <a:endParaRPr lang="en-US" dirty="0"/>
          </a:p>
        </p:txBody>
      </p:sp>
    </p:spTree>
    <p:extLst>
      <p:ext uri="{BB962C8B-B14F-4D97-AF65-F5344CB8AC3E}">
        <p14:creationId xmlns:p14="http://schemas.microsoft.com/office/powerpoint/2010/main" val="2715200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5E4A48E-F736-4EAE-8434-722FD11FE24A}" type="datetimeFigureOut">
              <a:rPr lang="en-US" smtClean="0"/>
              <a:t>9/30/2021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1881E7D-638E-4B22-9D89-F20F2BBBD565}" type="slidenum">
              <a:rPr lang="en-US" smtClean="0"/>
              <a:t>‹#›</a:t>
            </a:fld>
            <a:endParaRPr lang="en-US" dirty="0"/>
          </a:p>
        </p:txBody>
      </p:sp>
    </p:spTree>
    <p:extLst>
      <p:ext uri="{BB962C8B-B14F-4D97-AF65-F5344CB8AC3E}">
        <p14:creationId xmlns:p14="http://schemas.microsoft.com/office/powerpoint/2010/main" val="2351333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5E4A48E-F736-4EAE-8434-722FD11FE24A}" type="datetimeFigureOut">
              <a:rPr lang="en-US" smtClean="0"/>
              <a:t>9/30/2021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1881E7D-638E-4B22-9D89-F20F2BBBD565}" type="slidenum">
              <a:rPr lang="en-US" smtClean="0"/>
              <a:t>‹#›</a:t>
            </a:fld>
            <a:endParaRPr lang="en-US" dirty="0"/>
          </a:p>
        </p:txBody>
      </p:sp>
    </p:spTree>
    <p:extLst>
      <p:ext uri="{BB962C8B-B14F-4D97-AF65-F5344CB8AC3E}">
        <p14:creationId xmlns:p14="http://schemas.microsoft.com/office/powerpoint/2010/main" val="598556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5E4A48E-F736-4EAE-8434-722FD11FE24A}" type="datetimeFigureOut">
              <a:rPr lang="en-US" smtClean="0"/>
              <a:t>9/30/2021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1881E7D-638E-4B22-9D89-F20F2BBBD565}" type="slidenum">
              <a:rPr lang="en-US" smtClean="0"/>
              <a:t>‹#›</a:t>
            </a:fld>
            <a:endParaRPr lang="en-US" dirty="0"/>
          </a:p>
        </p:txBody>
      </p:sp>
    </p:spTree>
    <p:extLst>
      <p:ext uri="{BB962C8B-B14F-4D97-AF65-F5344CB8AC3E}">
        <p14:creationId xmlns:p14="http://schemas.microsoft.com/office/powerpoint/2010/main" val="606374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5E4A48E-F736-4EAE-8434-722FD11FE24A}" type="datetimeFigureOut">
              <a:rPr lang="en-US" smtClean="0"/>
              <a:t>9/30/2021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1881E7D-638E-4B22-9D89-F20F2BBBD565}" type="slidenum">
              <a:rPr lang="en-US" smtClean="0"/>
              <a:t>‹#›</a:t>
            </a:fld>
            <a:endParaRPr lang="en-US" dirty="0"/>
          </a:p>
        </p:txBody>
      </p:sp>
    </p:spTree>
    <p:extLst>
      <p:ext uri="{BB962C8B-B14F-4D97-AF65-F5344CB8AC3E}">
        <p14:creationId xmlns:p14="http://schemas.microsoft.com/office/powerpoint/2010/main" val="40325093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E4A48E-F736-4EAE-8434-722FD11FE24A}" type="datetimeFigureOut">
              <a:rPr lang="en-US" smtClean="0"/>
              <a:t>9/30/2021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1881E7D-638E-4B22-9D89-F20F2BBBD565}" type="slidenum">
              <a:rPr lang="en-US" smtClean="0"/>
              <a:t>‹#›</a:t>
            </a:fld>
            <a:endParaRPr lang="en-US" dirty="0"/>
          </a:p>
        </p:txBody>
      </p:sp>
    </p:spTree>
    <p:extLst>
      <p:ext uri="{BB962C8B-B14F-4D97-AF65-F5344CB8AC3E}">
        <p14:creationId xmlns:p14="http://schemas.microsoft.com/office/powerpoint/2010/main" val="1896693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5E4A48E-F736-4EAE-8434-722FD11FE24A}" type="datetimeFigureOut">
              <a:rPr lang="en-US" smtClean="0"/>
              <a:t>9/30/2021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1881E7D-638E-4B22-9D89-F20F2BBBD565}" type="slidenum">
              <a:rPr lang="en-US" smtClean="0"/>
              <a:t>‹#›</a:t>
            </a:fld>
            <a:endParaRPr lang="en-US" dirty="0"/>
          </a:p>
        </p:txBody>
      </p:sp>
    </p:spTree>
    <p:extLst>
      <p:ext uri="{BB962C8B-B14F-4D97-AF65-F5344CB8AC3E}">
        <p14:creationId xmlns:p14="http://schemas.microsoft.com/office/powerpoint/2010/main" val="415058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5E4A48E-F736-4EAE-8434-722FD11FE24A}" type="datetimeFigureOut">
              <a:rPr lang="en-US" smtClean="0"/>
              <a:t>9/30/2021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1881E7D-638E-4B22-9D89-F20F2BBBD565}" type="slidenum">
              <a:rPr lang="en-US" smtClean="0"/>
              <a:t>‹#›</a:t>
            </a:fld>
            <a:endParaRPr lang="en-US" dirty="0"/>
          </a:p>
        </p:txBody>
      </p:sp>
    </p:spTree>
    <p:extLst>
      <p:ext uri="{BB962C8B-B14F-4D97-AF65-F5344CB8AC3E}">
        <p14:creationId xmlns:p14="http://schemas.microsoft.com/office/powerpoint/2010/main" val="213246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E4A48E-F736-4EAE-8434-722FD11FE24A}" type="datetimeFigureOut">
              <a:rPr lang="en-US" smtClean="0"/>
              <a:t>9/30/2021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1881E7D-638E-4B22-9D89-F20F2BBBD565}" type="slidenum">
              <a:rPr lang="en-US" smtClean="0"/>
              <a:t>‹#›</a:t>
            </a:fld>
            <a:endParaRPr lang="en-US" dirty="0"/>
          </a:p>
        </p:txBody>
      </p:sp>
    </p:spTree>
    <p:extLst>
      <p:ext uri="{BB962C8B-B14F-4D97-AF65-F5344CB8AC3E}">
        <p14:creationId xmlns:p14="http://schemas.microsoft.com/office/powerpoint/2010/main" val="684738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E4A48E-F736-4EAE-8434-722FD11FE24A}" type="datetimeFigureOut">
              <a:rPr lang="en-US" smtClean="0"/>
              <a:t>9/30/2021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1881E7D-638E-4B22-9D89-F20F2BBBD565}" type="slidenum">
              <a:rPr lang="en-US" smtClean="0"/>
              <a:t>‹#›</a:t>
            </a:fld>
            <a:endParaRPr lang="en-US" dirty="0"/>
          </a:p>
        </p:txBody>
      </p:sp>
    </p:spTree>
    <p:extLst>
      <p:ext uri="{BB962C8B-B14F-4D97-AF65-F5344CB8AC3E}">
        <p14:creationId xmlns:p14="http://schemas.microsoft.com/office/powerpoint/2010/main" val="281757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E4A48E-F736-4EAE-8434-722FD11FE24A}" type="datetimeFigureOut">
              <a:rPr lang="en-US" smtClean="0"/>
              <a:t>9/30/2021</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881E7D-638E-4B22-9D89-F20F2BBBD565}" type="slidenum">
              <a:rPr lang="en-US" smtClean="0"/>
              <a:t>‹#›</a:t>
            </a:fld>
            <a:endParaRPr lang="en-US" dirty="0"/>
          </a:p>
        </p:txBody>
      </p:sp>
    </p:spTree>
    <p:extLst>
      <p:ext uri="{BB962C8B-B14F-4D97-AF65-F5344CB8AC3E}">
        <p14:creationId xmlns:p14="http://schemas.microsoft.com/office/powerpoint/2010/main" val="28754028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D1400-AB34-46D1-9587-0FB494B30A98}"/>
              </a:ext>
            </a:extLst>
          </p:cNvPr>
          <p:cNvSpPr>
            <a:spLocks noGrp="1"/>
          </p:cNvSpPr>
          <p:nvPr>
            <p:ph type="ctrTitle"/>
          </p:nvPr>
        </p:nvSpPr>
        <p:spPr/>
        <p:txBody>
          <a:bodyPr>
            <a:normAutofit/>
          </a:bodyPr>
          <a:lstStyle/>
          <a:p>
            <a:r>
              <a:rPr lang="en-US" sz="2400" b="1" i="1" dirty="0"/>
              <a:t>An Overview of Executive Compensation Practices in </a:t>
            </a:r>
            <a:br>
              <a:rPr lang="en-US" sz="2400" b="1" i="1" dirty="0"/>
            </a:br>
            <a:r>
              <a:rPr lang="en-US" sz="2400" b="1" i="1" dirty="0"/>
              <a:t>Investor-Owned Utilities </a:t>
            </a:r>
          </a:p>
        </p:txBody>
      </p:sp>
      <p:sp>
        <p:nvSpPr>
          <p:cNvPr id="3" name="Subtitle 2">
            <a:extLst>
              <a:ext uri="{FF2B5EF4-FFF2-40B4-BE49-F238E27FC236}">
                <a16:creationId xmlns:a16="http://schemas.microsoft.com/office/drawing/2014/main" id="{57D69694-5D10-4A22-AFF7-AA2F91DFB952}"/>
              </a:ext>
            </a:extLst>
          </p:cNvPr>
          <p:cNvSpPr>
            <a:spLocks noGrp="1"/>
          </p:cNvSpPr>
          <p:nvPr>
            <p:ph type="subTitle" idx="1"/>
          </p:nvPr>
        </p:nvSpPr>
        <p:spPr>
          <a:xfrm>
            <a:off x="681605" y="3870486"/>
            <a:ext cx="6858000" cy="1655762"/>
          </a:xfrm>
        </p:spPr>
        <p:txBody>
          <a:bodyPr>
            <a:normAutofit/>
          </a:bodyPr>
          <a:lstStyle/>
          <a:p>
            <a:pPr algn="l">
              <a:spcBef>
                <a:spcPts val="600"/>
              </a:spcBef>
            </a:pPr>
            <a:r>
              <a:rPr lang="en-US" sz="2000" dirty="0"/>
              <a:t>John R. Ellerman</a:t>
            </a:r>
          </a:p>
          <a:p>
            <a:pPr algn="l">
              <a:spcBef>
                <a:spcPts val="600"/>
              </a:spcBef>
            </a:pPr>
            <a:r>
              <a:rPr lang="en-US" sz="2000" dirty="0"/>
              <a:t>September 2021</a:t>
            </a:r>
          </a:p>
        </p:txBody>
      </p:sp>
    </p:spTree>
    <p:extLst>
      <p:ext uri="{BB962C8B-B14F-4D97-AF65-F5344CB8AC3E}">
        <p14:creationId xmlns:p14="http://schemas.microsoft.com/office/powerpoint/2010/main" val="4772130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In today’s workshop, I will focus on the following issues:</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r>
              <a:rPr lang="en-US" sz="1600" dirty="0"/>
              <a:t>The main objectives of executive incentive compensation plans, with specific focus on safety performance</a:t>
            </a:r>
          </a:p>
          <a:p>
            <a:r>
              <a:rPr lang="en-US" sz="1600" dirty="0"/>
              <a:t>Summary of the key standard (minimum) executive incentive compensation practices in the energy industry, with a specific focus on safety performance</a:t>
            </a:r>
          </a:p>
          <a:p>
            <a:r>
              <a:rPr lang="en-US" sz="1600" dirty="0"/>
              <a:t>Summary of the key best practices for executive incentive compensation in the energy industry, with a specific focus on safety performance</a:t>
            </a:r>
          </a:p>
          <a:p>
            <a:r>
              <a:rPr lang="en-US" sz="1600" dirty="0"/>
              <a:t>Other regulatory influences that impact executive compensation design</a:t>
            </a:r>
          </a:p>
          <a:p>
            <a:r>
              <a:rPr lang="en-US" sz="1600" dirty="0"/>
              <a:t>An overview of European executive compensation practices compared with US practices, with a focus on safety performance, specifically in terms of the move to Environmental, Social and Governance (ESG) executive compensation structures in Europe</a:t>
            </a:r>
          </a:p>
          <a:p>
            <a:r>
              <a:rPr lang="en-US" sz="1600" dirty="0"/>
              <a:t>Evidence of changes in executive incentive compensation packages driving a change in performance.  This includes examples of measures that were particularly successful in enhancing safety</a:t>
            </a:r>
          </a:p>
          <a:p>
            <a:r>
              <a:rPr lang="en-US" sz="1600" dirty="0"/>
              <a:t>An explanation of the role of the board compensation committee in determining executive </a:t>
            </a:r>
            <a:r>
              <a:rPr lang="en-US" sz="1600"/>
              <a:t>compensation structures</a:t>
            </a:r>
            <a:endParaRPr lang="en-US" sz="16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1</a:t>
            </a:fld>
            <a:endParaRPr lang="en-US" dirty="0"/>
          </a:p>
        </p:txBody>
      </p:sp>
    </p:spTree>
    <p:extLst>
      <p:ext uri="{BB962C8B-B14F-4D97-AF65-F5344CB8AC3E}">
        <p14:creationId xmlns:p14="http://schemas.microsoft.com/office/powerpoint/2010/main" val="1033075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Executive Compensation is awarded in 5 components</a:t>
            </a:r>
          </a:p>
        </p:txBody>
      </p:sp>
      <p:graphicFrame>
        <p:nvGraphicFramePr>
          <p:cNvPr id="6" name="Table 5">
            <a:extLst>
              <a:ext uri="{FF2B5EF4-FFF2-40B4-BE49-F238E27FC236}">
                <a16:creationId xmlns:a16="http://schemas.microsoft.com/office/drawing/2014/main" id="{FA9736AD-0CDA-4C7C-BCC0-5D72D2991928}"/>
              </a:ext>
            </a:extLst>
          </p:cNvPr>
          <p:cNvGraphicFramePr>
            <a:graphicFrameLocks noGrp="1"/>
          </p:cNvGraphicFramePr>
          <p:nvPr>
            <p:extLst>
              <p:ext uri="{D42A27DB-BD31-4B8C-83A1-F6EECF244321}">
                <p14:modId xmlns:p14="http://schemas.microsoft.com/office/powerpoint/2010/main" val="3942066634"/>
              </p:ext>
            </p:extLst>
          </p:nvPr>
        </p:nvGraphicFramePr>
        <p:xfrm>
          <a:off x="1870744" y="1335867"/>
          <a:ext cx="2326547" cy="4033520"/>
        </p:xfrm>
        <a:graphic>
          <a:graphicData uri="http://schemas.openxmlformats.org/drawingml/2006/table">
            <a:tbl>
              <a:tblPr firstRow="1" bandRow="1">
                <a:tableStyleId>{2D5ABB26-0587-4C30-8999-92F81FD0307C}</a:tableStyleId>
              </a:tblPr>
              <a:tblGrid>
                <a:gridCol w="2326547">
                  <a:extLst>
                    <a:ext uri="{9D8B030D-6E8A-4147-A177-3AD203B41FA5}">
                      <a16:colId xmlns:a16="http://schemas.microsoft.com/office/drawing/2014/main" val="4064973200"/>
                    </a:ext>
                  </a:extLst>
                </a:gridCol>
              </a:tblGrid>
              <a:tr h="335107">
                <a:tc>
                  <a:txBody>
                    <a:bodyPr/>
                    <a:lstStyle/>
                    <a:p>
                      <a:pPr algn="ctr"/>
                      <a:r>
                        <a:rPr lang="en-US" sz="1600" dirty="0"/>
                        <a:t>“Total Executive Compensation”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83184232"/>
                  </a:ext>
                </a:extLst>
              </a:tr>
              <a:tr h="370840">
                <a:tc>
                  <a:txBody>
                    <a:bodyPr/>
                    <a:lstStyle/>
                    <a:p>
                      <a:pPr algn="ctr"/>
                      <a:r>
                        <a:rPr lang="en-US" sz="1600" dirty="0"/>
                        <a:t>Perquisites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34853107"/>
                  </a:ext>
                </a:extLst>
              </a:tr>
              <a:tr h="370840">
                <a:tc>
                  <a:txBody>
                    <a:bodyPr/>
                    <a:lstStyle/>
                    <a:p>
                      <a:pPr algn="ctr"/>
                      <a:r>
                        <a:rPr lang="en-US" sz="1600" dirty="0"/>
                        <a:t>Employee Benefits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19204880"/>
                  </a:ext>
                </a:extLst>
              </a:tr>
              <a:tr h="370840">
                <a:tc>
                  <a:txBody>
                    <a:bodyPr/>
                    <a:lstStyle/>
                    <a:p>
                      <a:pPr algn="ctr"/>
                      <a:endParaRPr lang="en-US" sz="1600" dirty="0"/>
                    </a:p>
                    <a:p>
                      <a:pPr algn="ctr"/>
                      <a:endParaRPr lang="en-US" sz="1600" dirty="0"/>
                    </a:p>
                    <a:p>
                      <a:pPr algn="ctr"/>
                      <a:r>
                        <a:rPr lang="en-US" sz="1600" dirty="0"/>
                        <a:t>Long-term Incentive</a:t>
                      </a:r>
                    </a:p>
                    <a:p>
                      <a:pPr algn="ctr"/>
                      <a:endParaRPr lang="en-US" sz="1600" dirty="0"/>
                    </a:p>
                    <a:p>
                      <a:pPr algn="ct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5152948"/>
                  </a:ext>
                </a:extLst>
              </a:tr>
              <a:tr h="370840">
                <a:tc>
                  <a:txBody>
                    <a:bodyPr/>
                    <a:lstStyle/>
                    <a:p>
                      <a:pPr algn="ctr"/>
                      <a:endParaRPr lang="en-US" sz="1600" dirty="0"/>
                    </a:p>
                    <a:p>
                      <a:pPr algn="ctr"/>
                      <a:r>
                        <a:rPr lang="en-US" sz="1600" dirty="0"/>
                        <a:t>Annual Incentive</a:t>
                      </a:r>
                    </a:p>
                    <a:p>
                      <a:pPr algn="ct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62173501"/>
                  </a:ext>
                </a:extLst>
              </a:tr>
              <a:tr h="370840">
                <a:tc>
                  <a:txBody>
                    <a:bodyPr/>
                    <a:lstStyle/>
                    <a:p>
                      <a:pPr algn="ctr"/>
                      <a:r>
                        <a:rPr lang="en-US" sz="1600" dirty="0"/>
                        <a:t>Base Salary</a:t>
                      </a:r>
                    </a:p>
                    <a:p>
                      <a:pPr algn="ct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04191152"/>
                  </a:ext>
                </a:extLst>
              </a:tr>
            </a:tbl>
          </a:graphicData>
        </a:graphic>
      </p:graphicFrame>
      <p:graphicFrame>
        <p:nvGraphicFramePr>
          <p:cNvPr id="7" name="Table 6">
            <a:extLst>
              <a:ext uri="{FF2B5EF4-FFF2-40B4-BE49-F238E27FC236}">
                <a16:creationId xmlns:a16="http://schemas.microsoft.com/office/drawing/2014/main" id="{A306FC96-6356-4B55-930A-1E4AA70779A2}"/>
              </a:ext>
            </a:extLst>
          </p:cNvPr>
          <p:cNvGraphicFramePr>
            <a:graphicFrameLocks noGrp="1"/>
          </p:cNvGraphicFramePr>
          <p:nvPr>
            <p:extLst>
              <p:ext uri="{D42A27DB-BD31-4B8C-83A1-F6EECF244321}">
                <p14:modId xmlns:p14="http://schemas.microsoft.com/office/powerpoint/2010/main" val="3378127854"/>
              </p:ext>
            </p:extLst>
          </p:nvPr>
        </p:nvGraphicFramePr>
        <p:xfrm>
          <a:off x="4920668" y="1335867"/>
          <a:ext cx="2352588" cy="4033520"/>
        </p:xfrm>
        <a:graphic>
          <a:graphicData uri="http://schemas.openxmlformats.org/drawingml/2006/table">
            <a:tbl>
              <a:tblPr firstRow="1" bandRow="1">
                <a:tableStyleId>{2D5ABB26-0587-4C30-8999-92F81FD0307C}</a:tableStyleId>
              </a:tblPr>
              <a:tblGrid>
                <a:gridCol w="2352588">
                  <a:extLst>
                    <a:ext uri="{9D8B030D-6E8A-4147-A177-3AD203B41FA5}">
                      <a16:colId xmlns:a16="http://schemas.microsoft.com/office/drawing/2014/main" val="3044518563"/>
                    </a:ext>
                  </a:extLst>
                </a:gridCol>
              </a:tblGrid>
              <a:tr h="370840">
                <a:tc>
                  <a:txBody>
                    <a:bodyPr/>
                    <a:lstStyle/>
                    <a:p>
                      <a:pPr algn="ctr"/>
                      <a:r>
                        <a:rPr lang="en-US" sz="1600" dirty="0"/>
                        <a:t>“Total Direct Compensation”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83184232"/>
                  </a:ext>
                </a:extLst>
              </a:tr>
              <a:tr h="370840">
                <a:tc>
                  <a:txBody>
                    <a:bodyPr/>
                    <a:lstStyle/>
                    <a:p>
                      <a:pPr algn="ctr"/>
                      <a:endParaRPr lang="en-US" sz="1600" dirty="0"/>
                    </a:p>
                    <a:p>
                      <a:pPr algn="ctr"/>
                      <a:endParaRPr lang="en-US" sz="1600" dirty="0"/>
                    </a:p>
                    <a:p>
                      <a:pPr algn="ctr"/>
                      <a:r>
                        <a:rPr lang="en-US" sz="1600" dirty="0"/>
                        <a:t>Long-term Incentive</a:t>
                      </a:r>
                    </a:p>
                    <a:p>
                      <a:pPr algn="ctr"/>
                      <a:endParaRPr lang="en-US" sz="1600" dirty="0"/>
                    </a:p>
                    <a:p>
                      <a:pPr algn="ct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34853107"/>
                  </a:ext>
                </a:extLst>
              </a:tr>
              <a:tr h="370840">
                <a:tc>
                  <a:txBody>
                    <a:bodyPr/>
                    <a:lstStyle/>
                    <a:p>
                      <a:pPr algn="ctr"/>
                      <a:endParaRPr lang="en-US" sz="1600" dirty="0"/>
                    </a:p>
                    <a:p>
                      <a:pPr algn="ctr"/>
                      <a:r>
                        <a:rPr lang="en-US" sz="1600" dirty="0"/>
                        <a:t>Annual Incentive</a:t>
                      </a:r>
                    </a:p>
                    <a:p>
                      <a:pPr algn="ct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19204880"/>
                  </a:ext>
                </a:extLst>
              </a:tr>
              <a:tr h="370840">
                <a:tc>
                  <a:txBody>
                    <a:bodyPr/>
                    <a:lstStyle/>
                    <a:p>
                      <a:pPr algn="ctr"/>
                      <a:r>
                        <a:rPr lang="en-US" sz="1600" dirty="0"/>
                        <a:t>Base Salary</a:t>
                      </a:r>
                    </a:p>
                    <a:p>
                      <a:pPr algn="ctr"/>
                      <a:endParaRPr 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5152948"/>
                  </a:ext>
                </a:extLst>
              </a:tr>
              <a:tr h="370840">
                <a:tc>
                  <a:txBody>
                    <a:bodyPr/>
                    <a:lstStyle/>
                    <a:p>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62173501"/>
                  </a:ext>
                </a:extLst>
              </a:tr>
              <a:tr h="370840">
                <a:tc>
                  <a:txBody>
                    <a:bodyPr/>
                    <a:lstStyle/>
                    <a:p>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04191152"/>
                  </a:ext>
                </a:extLst>
              </a:tr>
            </a:tbl>
          </a:graphicData>
        </a:graphic>
      </p:graphicFrame>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a:xfrm>
            <a:off x="654691" y="4102214"/>
            <a:ext cx="7886700" cy="2619261"/>
          </a:xfrm>
        </p:spPr>
        <p:txBody>
          <a:bodyPr>
            <a:normAutofit/>
          </a:bodyPr>
          <a:lstStyle/>
          <a:p>
            <a:endParaRPr lang="en-US" sz="1600" dirty="0"/>
          </a:p>
          <a:p>
            <a:endParaRPr lang="en-US" sz="1600" dirty="0"/>
          </a:p>
          <a:p>
            <a:endParaRPr lang="en-US" sz="1600" dirty="0"/>
          </a:p>
          <a:p>
            <a:endParaRPr lang="en-US" sz="1600" dirty="0"/>
          </a:p>
          <a:p>
            <a:r>
              <a:rPr lang="en-US" sz="1600" dirty="0"/>
              <a:t>Because employee benefits and perquisites are the smallest elements of executive pay, we will focus on total direct compensation and the direct compensation components</a:t>
            </a:r>
          </a:p>
          <a:p>
            <a:r>
              <a:rPr lang="en-US" sz="1600" dirty="0"/>
              <a:t>Employee benefits and perquisites are considered to be not performance-based and may vary significantly from company to company</a:t>
            </a:r>
          </a:p>
        </p:txBody>
      </p:sp>
      <p:sp>
        <p:nvSpPr>
          <p:cNvPr id="4" name="Slide Number Placeholder 3">
            <a:extLst>
              <a:ext uri="{FF2B5EF4-FFF2-40B4-BE49-F238E27FC236}">
                <a16:creationId xmlns:a16="http://schemas.microsoft.com/office/drawing/2014/main" id="{533DE09B-4C36-4AFD-B7C8-FBAB7CB8A2C4}"/>
              </a:ext>
            </a:extLst>
          </p:cNvPr>
          <p:cNvSpPr>
            <a:spLocks noGrp="1"/>
          </p:cNvSpPr>
          <p:nvPr>
            <p:ph type="sldNum" sz="quarter" idx="12"/>
          </p:nvPr>
        </p:nvSpPr>
        <p:spPr/>
        <p:txBody>
          <a:bodyPr/>
          <a:lstStyle/>
          <a:p>
            <a:fld id="{21881E7D-638E-4B22-9D89-F20F2BBBD565}" type="slidenum">
              <a:rPr lang="en-US" smtClean="0"/>
              <a:t>2</a:t>
            </a:fld>
            <a:endParaRPr lang="en-US" dirty="0"/>
          </a:p>
        </p:txBody>
      </p:sp>
    </p:spTree>
    <p:extLst>
      <p:ext uri="{BB962C8B-B14F-4D97-AF65-F5344CB8AC3E}">
        <p14:creationId xmlns:p14="http://schemas.microsoft.com/office/powerpoint/2010/main" val="11126687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Attributes of Total Direct Compensation</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lnSpcReduction="10000"/>
          </a:bodyPr>
          <a:lstStyle/>
          <a:p>
            <a:r>
              <a:rPr lang="en-US" sz="1600" u="sng" dirty="0"/>
              <a:t>Base Salary</a:t>
            </a:r>
            <a:endParaRPr lang="en-US" sz="1600" dirty="0"/>
          </a:p>
          <a:p>
            <a:pPr lvl="1"/>
            <a:r>
              <a:rPr lang="en-US" sz="1400" dirty="0"/>
              <a:t>Fixed compensation cost</a:t>
            </a:r>
          </a:p>
          <a:p>
            <a:pPr lvl="1"/>
            <a:r>
              <a:rPr lang="en-US" sz="1400" dirty="0"/>
              <a:t>Typically, the baseline or foundation for other forms of compensation </a:t>
            </a:r>
          </a:p>
          <a:p>
            <a:pPr lvl="1"/>
            <a:r>
              <a:rPr lang="en-US" sz="1400" dirty="0"/>
              <a:t>Represents 10% to 20% of a CEO’s total direct compensation opportunity</a:t>
            </a:r>
          </a:p>
          <a:p>
            <a:pPr lvl="1"/>
            <a:r>
              <a:rPr lang="en-US" sz="1400" dirty="0"/>
              <a:t>Represents 20% to 30% of the total direct compensation opportunity for other Named Executive Officers (NEOs)</a:t>
            </a:r>
          </a:p>
          <a:p>
            <a:pPr lvl="1"/>
            <a:r>
              <a:rPr lang="en-US" sz="1400" dirty="0"/>
              <a:t>Salaries are reviewed annually and may be adjusted at that time to reflect executive performance, market competitiveness, change in executive responsibilities, etc.</a:t>
            </a:r>
          </a:p>
          <a:p>
            <a:r>
              <a:rPr lang="en-US" sz="1600" u="sng" dirty="0"/>
              <a:t>Annual Incentive</a:t>
            </a:r>
            <a:endParaRPr lang="en-US" sz="1600" dirty="0"/>
          </a:p>
          <a:p>
            <a:pPr lvl="1"/>
            <a:r>
              <a:rPr lang="en-US" sz="1400" dirty="0"/>
              <a:t>Variable compensation cost</a:t>
            </a:r>
          </a:p>
          <a:p>
            <a:pPr lvl="1"/>
            <a:r>
              <a:rPr lang="en-US" sz="1400" dirty="0"/>
              <a:t>Typically expensed as percentage of base salary at target or expected performance level</a:t>
            </a:r>
          </a:p>
          <a:p>
            <a:pPr lvl="1"/>
            <a:r>
              <a:rPr lang="en-US" sz="1400" dirty="0"/>
              <a:t>Performance measurement period is one year or less and typically tied to company fiscal year</a:t>
            </a:r>
          </a:p>
          <a:p>
            <a:pPr lvl="1"/>
            <a:r>
              <a:rPr lang="en-US" sz="1400" dirty="0"/>
              <a:t>Size of annual award and percent of target earned tied to specific performance metrics:  company, division, business unit, and/or individual</a:t>
            </a:r>
          </a:p>
          <a:p>
            <a:pPr lvl="1"/>
            <a:r>
              <a:rPr lang="en-US" sz="1400" dirty="0"/>
              <a:t>More and more companies (utilities as well as other industry sectors) have pushed annual incentive compensation deeper into their organizations</a:t>
            </a:r>
          </a:p>
          <a:p>
            <a:pPr lvl="1"/>
            <a:r>
              <a:rPr lang="en-US" sz="1400" dirty="0"/>
              <a:t>Annual incentives are typically paid in cash within 75 days following completion of fiscal year</a:t>
            </a:r>
          </a:p>
          <a:p>
            <a:pPr lvl="1"/>
            <a:r>
              <a:rPr lang="en-US" sz="1400" dirty="0"/>
              <a:t>Some companies have implemented deferred compensation plans for executives to defer receipt of annual incentives</a:t>
            </a:r>
          </a:p>
          <a:p>
            <a:pPr lvl="1"/>
            <a:endParaRPr lang="en-US" sz="12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3</a:t>
            </a:fld>
            <a:endParaRPr lang="en-US" dirty="0"/>
          </a:p>
        </p:txBody>
      </p:sp>
    </p:spTree>
    <p:extLst>
      <p:ext uri="{BB962C8B-B14F-4D97-AF65-F5344CB8AC3E}">
        <p14:creationId xmlns:p14="http://schemas.microsoft.com/office/powerpoint/2010/main" val="1248701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Attributes of Total Direct Compensation (cont’d)</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r>
              <a:rPr lang="en-US" sz="1600" u="sng" dirty="0"/>
              <a:t>Long-Term Incentive</a:t>
            </a:r>
            <a:endParaRPr lang="en-US" sz="1600" dirty="0"/>
          </a:p>
          <a:p>
            <a:pPr lvl="1"/>
            <a:r>
              <a:rPr lang="en-US" sz="1400" dirty="0"/>
              <a:t>Variable compensation cost</a:t>
            </a:r>
          </a:p>
          <a:p>
            <a:pPr lvl="1"/>
            <a:r>
              <a:rPr lang="en-US" sz="1400" dirty="0"/>
              <a:t>Long-term incentives (LTI) are typically granted on an annual basis </a:t>
            </a:r>
          </a:p>
          <a:p>
            <a:pPr lvl="1"/>
            <a:r>
              <a:rPr lang="en-US" sz="1400" dirty="0"/>
              <a:t>Performance measurement period is greater than one year (typically 3 to 5 years performance measurement period, sometimes as long as 10 years for some vehicles like stock options)</a:t>
            </a:r>
          </a:p>
          <a:p>
            <a:pPr lvl="1"/>
            <a:r>
              <a:rPr lang="en-US" sz="1400" dirty="0"/>
              <a:t>Most LTI plans are directly tied to company stock price </a:t>
            </a:r>
          </a:p>
          <a:p>
            <a:pPr lvl="1"/>
            <a:r>
              <a:rPr lang="en-US" sz="1400" dirty="0"/>
              <a:t>LTI performance plans (e.g., performance shares, performance units, etc.), have replaced stock options as the most prevalent LTI vehicle in both the utility and general industry sectors</a:t>
            </a:r>
          </a:p>
          <a:p>
            <a:pPr lvl="1"/>
            <a:r>
              <a:rPr lang="en-US" sz="1400" dirty="0"/>
              <a:t>LTI compensation represents the largest component of executive pay (CEO annual grant value equal to 5 to 10 times annual base salary) </a:t>
            </a:r>
          </a:p>
          <a:p>
            <a:pPr lvl="1"/>
            <a:r>
              <a:rPr lang="en-US" sz="1400" dirty="0"/>
              <a:t>LTI compensation is subject to complex valuation and accounting measurements</a:t>
            </a:r>
          </a:p>
          <a:p>
            <a:pPr lvl="2"/>
            <a:r>
              <a:rPr lang="en-US" sz="1200" dirty="0"/>
              <a:t>ASC 718</a:t>
            </a:r>
          </a:p>
          <a:p>
            <a:pPr lvl="2"/>
            <a:r>
              <a:rPr lang="en-US" sz="1200" dirty="0"/>
              <a:t>Fair value at date of grant</a:t>
            </a:r>
          </a:p>
          <a:p>
            <a:pPr lvl="2"/>
            <a:r>
              <a:rPr lang="en-US" sz="1200" dirty="0"/>
              <a:t>Realized or realizable compensation measurements </a:t>
            </a:r>
          </a:p>
          <a:p>
            <a:pPr lvl="1"/>
            <a:r>
              <a:rPr lang="en-US" sz="1400" dirty="0"/>
              <a:t>Most LTI awards are paid in the form of company stock</a:t>
            </a:r>
          </a:p>
          <a:p>
            <a:pPr lvl="1"/>
            <a:r>
              <a:rPr lang="en-US" sz="1400" dirty="0"/>
              <a:t>LTI compensation, unlike annual incentive, is more restrictive in its participation than annual incentives</a:t>
            </a:r>
          </a:p>
          <a:p>
            <a:pPr lvl="1"/>
            <a:endParaRPr lang="en-US" sz="1400" dirty="0"/>
          </a:p>
          <a:p>
            <a:pPr lvl="1"/>
            <a:endParaRPr lang="en-US" sz="12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4</a:t>
            </a:fld>
            <a:endParaRPr lang="en-US" dirty="0"/>
          </a:p>
        </p:txBody>
      </p:sp>
    </p:spTree>
    <p:extLst>
      <p:ext uri="{BB962C8B-B14F-4D97-AF65-F5344CB8AC3E}">
        <p14:creationId xmlns:p14="http://schemas.microsoft.com/office/powerpoint/2010/main" val="24553338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Annual Incentive Plan Design and Practices</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a:xfrm>
            <a:off x="587578" y="1847851"/>
            <a:ext cx="7886700" cy="4351338"/>
          </a:xfrm>
        </p:spPr>
        <p:txBody>
          <a:bodyPr>
            <a:normAutofit/>
          </a:bodyPr>
          <a:lstStyle/>
          <a:p>
            <a:r>
              <a:rPr lang="en-US" sz="1600" u="sng" dirty="0"/>
              <a:t>Objectives</a:t>
            </a:r>
            <a:endParaRPr lang="en-US" sz="1600" dirty="0"/>
          </a:p>
          <a:p>
            <a:pPr lvl="1"/>
            <a:r>
              <a:rPr lang="en-US" sz="1400" dirty="0"/>
              <a:t>To communicate key financial, operational, and strategic goals</a:t>
            </a:r>
          </a:p>
          <a:p>
            <a:pPr lvl="1"/>
            <a:r>
              <a:rPr lang="en-US" sz="1400" dirty="0"/>
              <a:t>To offer a variable form of compensation tied directly to performance</a:t>
            </a:r>
          </a:p>
          <a:p>
            <a:pPr lvl="1"/>
            <a:r>
              <a:rPr lang="en-US" sz="1400" dirty="0"/>
              <a:t>To reward high performance</a:t>
            </a:r>
          </a:p>
          <a:p>
            <a:pPr lvl="1"/>
            <a:r>
              <a:rPr lang="en-US" sz="1400" dirty="0"/>
              <a:t>To retain and motivate the best executives and workers</a:t>
            </a:r>
          </a:p>
          <a:p>
            <a:pPr lvl="1"/>
            <a:r>
              <a:rPr lang="en-US" sz="1400" dirty="0"/>
              <a:t>To offer a competitive level of compensation tied to marketplace benchmarks</a:t>
            </a:r>
          </a:p>
          <a:p>
            <a:r>
              <a:rPr lang="en-US" sz="1600" u="sng" dirty="0"/>
              <a:t>Annual Award Opportunity</a:t>
            </a:r>
          </a:p>
          <a:p>
            <a:endParaRPr lang="en-US" sz="1600" u="sng" dirty="0"/>
          </a:p>
          <a:p>
            <a:endParaRPr lang="en-US" sz="1600" u="sng" dirty="0"/>
          </a:p>
          <a:p>
            <a:endParaRPr lang="en-US" sz="1600" u="sng" dirty="0"/>
          </a:p>
          <a:p>
            <a:pPr marL="0" indent="0">
              <a:buNone/>
            </a:pPr>
            <a:r>
              <a:rPr lang="en-US" sz="1600" dirty="0"/>
              <a:t>     </a:t>
            </a:r>
            <a:r>
              <a:rPr lang="en-US" sz="1600" u="sng" dirty="0"/>
              <a:t>Hypothetical Example</a:t>
            </a:r>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graphicFrame>
        <p:nvGraphicFramePr>
          <p:cNvPr id="5" name="Table 4">
            <a:extLst>
              <a:ext uri="{FF2B5EF4-FFF2-40B4-BE49-F238E27FC236}">
                <a16:creationId xmlns:a16="http://schemas.microsoft.com/office/drawing/2014/main" id="{1C63E1D3-7D23-4041-A013-04567A4C6215}"/>
              </a:ext>
            </a:extLst>
          </p:cNvPr>
          <p:cNvGraphicFramePr>
            <a:graphicFrameLocks noGrp="1"/>
          </p:cNvGraphicFramePr>
          <p:nvPr>
            <p:extLst>
              <p:ext uri="{D42A27DB-BD31-4B8C-83A1-F6EECF244321}">
                <p14:modId xmlns:p14="http://schemas.microsoft.com/office/powerpoint/2010/main" val="4244344057"/>
              </p:ext>
            </p:extLst>
          </p:nvPr>
        </p:nvGraphicFramePr>
        <p:xfrm>
          <a:off x="628650" y="4098232"/>
          <a:ext cx="7804557" cy="518160"/>
        </p:xfrm>
        <a:graphic>
          <a:graphicData uri="http://schemas.openxmlformats.org/drawingml/2006/table">
            <a:tbl>
              <a:tblPr firstRow="1" bandRow="1">
                <a:tableStyleId>{5C22544A-7EE6-4342-B048-85BDC9FD1C3A}</a:tableStyleId>
              </a:tblPr>
              <a:tblGrid>
                <a:gridCol w="1093366">
                  <a:extLst>
                    <a:ext uri="{9D8B030D-6E8A-4147-A177-3AD203B41FA5}">
                      <a16:colId xmlns:a16="http://schemas.microsoft.com/office/drawing/2014/main" val="3216842167"/>
                    </a:ext>
                  </a:extLst>
                </a:gridCol>
                <a:gridCol w="461394">
                  <a:extLst>
                    <a:ext uri="{9D8B030D-6E8A-4147-A177-3AD203B41FA5}">
                      <a16:colId xmlns:a16="http://schemas.microsoft.com/office/drawing/2014/main" val="2839665489"/>
                    </a:ext>
                  </a:extLst>
                </a:gridCol>
                <a:gridCol w="1182848">
                  <a:extLst>
                    <a:ext uri="{9D8B030D-6E8A-4147-A177-3AD203B41FA5}">
                      <a16:colId xmlns:a16="http://schemas.microsoft.com/office/drawing/2014/main" val="2211638428"/>
                    </a:ext>
                  </a:extLst>
                </a:gridCol>
                <a:gridCol w="419450">
                  <a:extLst>
                    <a:ext uri="{9D8B030D-6E8A-4147-A177-3AD203B41FA5}">
                      <a16:colId xmlns:a16="http://schemas.microsoft.com/office/drawing/2014/main" val="218374662"/>
                    </a:ext>
                  </a:extLst>
                </a:gridCol>
                <a:gridCol w="1308682">
                  <a:extLst>
                    <a:ext uri="{9D8B030D-6E8A-4147-A177-3AD203B41FA5}">
                      <a16:colId xmlns:a16="http://schemas.microsoft.com/office/drawing/2014/main" val="857991651"/>
                    </a:ext>
                  </a:extLst>
                </a:gridCol>
                <a:gridCol w="411061">
                  <a:extLst>
                    <a:ext uri="{9D8B030D-6E8A-4147-A177-3AD203B41FA5}">
                      <a16:colId xmlns:a16="http://schemas.microsoft.com/office/drawing/2014/main" val="3325428906"/>
                    </a:ext>
                  </a:extLst>
                </a:gridCol>
                <a:gridCol w="1191236">
                  <a:extLst>
                    <a:ext uri="{9D8B030D-6E8A-4147-A177-3AD203B41FA5}">
                      <a16:colId xmlns:a16="http://schemas.microsoft.com/office/drawing/2014/main" val="2252220669"/>
                    </a:ext>
                  </a:extLst>
                </a:gridCol>
                <a:gridCol w="528507">
                  <a:extLst>
                    <a:ext uri="{9D8B030D-6E8A-4147-A177-3AD203B41FA5}">
                      <a16:colId xmlns:a16="http://schemas.microsoft.com/office/drawing/2014/main" val="2009758721"/>
                    </a:ext>
                  </a:extLst>
                </a:gridCol>
                <a:gridCol w="1208013">
                  <a:extLst>
                    <a:ext uri="{9D8B030D-6E8A-4147-A177-3AD203B41FA5}">
                      <a16:colId xmlns:a16="http://schemas.microsoft.com/office/drawing/2014/main" val="2969272398"/>
                    </a:ext>
                  </a:extLst>
                </a:gridCol>
              </a:tblGrid>
              <a:tr h="370840">
                <a:tc>
                  <a:txBody>
                    <a:bodyPr/>
                    <a:lstStyle/>
                    <a:p>
                      <a:pPr algn="ctr"/>
                      <a:r>
                        <a:rPr lang="en-US" sz="1400" dirty="0">
                          <a:solidFill>
                            <a:schemeClr val="tx1"/>
                          </a:solidFill>
                        </a:rPr>
                        <a:t>Annual Base Salary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rPr>
                        <a:t>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US" sz="1400" dirty="0">
                          <a:solidFill>
                            <a:schemeClr val="tx1"/>
                          </a:solidFill>
                        </a:rPr>
                        <a:t>Target AI Opportunity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rPr>
                        <a:t>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US" sz="1400" dirty="0">
                          <a:solidFill>
                            <a:schemeClr val="tx1"/>
                          </a:solidFill>
                        </a:rPr>
                        <a:t>Performance Achieved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rPr>
                        <a:t>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US" sz="1400" dirty="0">
                          <a:solidFill>
                            <a:schemeClr val="tx1"/>
                          </a:solidFill>
                        </a:rPr>
                        <a:t>Modifier (Optional)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US" sz="1400" dirty="0">
                          <a:solidFill>
                            <a:schemeClr val="tx1"/>
                          </a:solidFill>
                        </a:rPr>
                        <a:t>Final Award Earned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09118843"/>
                  </a:ext>
                </a:extLst>
              </a:tr>
            </a:tbl>
          </a:graphicData>
        </a:graphic>
      </p:graphicFrame>
      <p:graphicFrame>
        <p:nvGraphicFramePr>
          <p:cNvPr id="6" name="Table 5">
            <a:extLst>
              <a:ext uri="{FF2B5EF4-FFF2-40B4-BE49-F238E27FC236}">
                <a16:creationId xmlns:a16="http://schemas.microsoft.com/office/drawing/2014/main" id="{03A22D75-9819-4490-957B-0EFAC212188D}"/>
              </a:ext>
            </a:extLst>
          </p:cNvPr>
          <p:cNvGraphicFramePr>
            <a:graphicFrameLocks noGrp="1"/>
          </p:cNvGraphicFramePr>
          <p:nvPr>
            <p:extLst>
              <p:ext uri="{D42A27DB-BD31-4B8C-83A1-F6EECF244321}">
                <p14:modId xmlns:p14="http://schemas.microsoft.com/office/powerpoint/2010/main" val="2853435190"/>
              </p:ext>
            </p:extLst>
          </p:nvPr>
        </p:nvGraphicFramePr>
        <p:xfrm>
          <a:off x="628650" y="5349591"/>
          <a:ext cx="7804557" cy="370840"/>
        </p:xfrm>
        <a:graphic>
          <a:graphicData uri="http://schemas.openxmlformats.org/drawingml/2006/table">
            <a:tbl>
              <a:tblPr firstRow="1" bandRow="1">
                <a:tableStyleId>{5C22544A-7EE6-4342-B048-85BDC9FD1C3A}</a:tableStyleId>
              </a:tblPr>
              <a:tblGrid>
                <a:gridCol w="1093366">
                  <a:extLst>
                    <a:ext uri="{9D8B030D-6E8A-4147-A177-3AD203B41FA5}">
                      <a16:colId xmlns:a16="http://schemas.microsoft.com/office/drawing/2014/main" val="3216842167"/>
                    </a:ext>
                  </a:extLst>
                </a:gridCol>
                <a:gridCol w="461394">
                  <a:extLst>
                    <a:ext uri="{9D8B030D-6E8A-4147-A177-3AD203B41FA5}">
                      <a16:colId xmlns:a16="http://schemas.microsoft.com/office/drawing/2014/main" val="2839665489"/>
                    </a:ext>
                  </a:extLst>
                </a:gridCol>
                <a:gridCol w="1182848">
                  <a:extLst>
                    <a:ext uri="{9D8B030D-6E8A-4147-A177-3AD203B41FA5}">
                      <a16:colId xmlns:a16="http://schemas.microsoft.com/office/drawing/2014/main" val="2211638428"/>
                    </a:ext>
                  </a:extLst>
                </a:gridCol>
                <a:gridCol w="419450">
                  <a:extLst>
                    <a:ext uri="{9D8B030D-6E8A-4147-A177-3AD203B41FA5}">
                      <a16:colId xmlns:a16="http://schemas.microsoft.com/office/drawing/2014/main" val="218374662"/>
                    </a:ext>
                  </a:extLst>
                </a:gridCol>
                <a:gridCol w="1308682">
                  <a:extLst>
                    <a:ext uri="{9D8B030D-6E8A-4147-A177-3AD203B41FA5}">
                      <a16:colId xmlns:a16="http://schemas.microsoft.com/office/drawing/2014/main" val="857991651"/>
                    </a:ext>
                  </a:extLst>
                </a:gridCol>
                <a:gridCol w="411061">
                  <a:extLst>
                    <a:ext uri="{9D8B030D-6E8A-4147-A177-3AD203B41FA5}">
                      <a16:colId xmlns:a16="http://schemas.microsoft.com/office/drawing/2014/main" val="3325428906"/>
                    </a:ext>
                  </a:extLst>
                </a:gridCol>
                <a:gridCol w="1191236">
                  <a:extLst>
                    <a:ext uri="{9D8B030D-6E8A-4147-A177-3AD203B41FA5}">
                      <a16:colId xmlns:a16="http://schemas.microsoft.com/office/drawing/2014/main" val="2252220669"/>
                    </a:ext>
                  </a:extLst>
                </a:gridCol>
                <a:gridCol w="528507">
                  <a:extLst>
                    <a:ext uri="{9D8B030D-6E8A-4147-A177-3AD203B41FA5}">
                      <a16:colId xmlns:a16="http://schemas.microsoft.com/office/drawing/2014/main" val="2009758721"/>
                    </a:ext>
                  </a:extLst>
                </a:gridCol>
                <a:gridCol w="1208013">
                  <a:extLst>
                    <a:ext uri="{9D8B030D-6E8A-4147-A177-3AD203B41FA5}">
                      <a16:colId xmlns:a16="http://schemas.microsoft.com/office/drawing/2014/main" val="2969272398"/>
                    </a:ext>
                  </a:extLst>
                </a:gridCol>
              </a:tblGrid>
              <a:tr h="370840">
                <a:tc>
                  <a:txBody>
                    <a:bodyPr/>
                    <a:lstStyle/>
                    <a:p>
                      <a:pPr algn="ctr"/>
                      <a:r>
                        <a:rPr lang="en-US" sz="1400" dirty="0">
                          <a:solidFill>
                            <a:schemeClr val="tx1"/>
                          </a:solidFill>
                        </a:rPr>
                        <a:t>$1,000,000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rPr>
                        <a:t>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US" sz="1400" dirty="0">
                          <a:solidFill>
                            <a:schemeClr val="tx1"/>
                          </a:solidFill>
                        </a:rPr>
                        <a:t>150%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rPr>
                        <a:t>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US" sz="1400" dirty="0">
                          <a:solidFill>
                            <a:schemeClr val="tx1"/>
                          </a:solidFill>
                        </a:rPr>
                        <a:t>112%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rPr>
                        <a:t>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US" sz="1400" dirty="0">
                          <a:solidFill>
                            <a:schemeClr val="tx1"/>
                          </a:solidFill>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US" sz="1400" dirty="0">
                          <a:solidFill>
                            <a:schemeClr val="tx1"/>
                          </a:solidFill>
                        </a:rPr>
                        <a:t>$1,512,000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09118843"/>
                  </a:ext>
                </a:extLst>
              </a:tr>
            </a:tbl>
          </a:graphicData>
        </a:graphic>
      </p:graphicFrame>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5</a:t>
            </a:fld>
            <a:endParaRPr lang="en-US" dirty="0"/>
          </a:p>
        </p:txBody>
      </p:sp>
    </p:spTree>
    <p:extLst>
      <p:ext uri="{BB962C8B-B14F-4D97-AF65-F5344CB8AC3E}">
        <p14:creationId xmlns:p14="http://schemas.microsoft.com/office/powerpoint/2010/main" val="9539569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Annual Incentive Plan Design and Practices (cont’d)</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r>
              <a:rPr lang="en-US" sz="1600" u="sng" dirty="0"/>
              <a:t>Performance Measurement</a:t>
            </a:r>
            <a:endParaRPr lang="en-US" sz="1600" dirty="0"/>
          </a:p>
          <a:p>
            <a:pPr lvl="1"/>
            <a:r>
              <a:rPr lang="en-US" sz="1400" dirty="0"/>
              <a:t>Most annual incentive plans are 100% formulaic in their application</a:t>
            </a:r>
          </a:p>
          <a:p>
            <a:pPr lvl="1"/>
            <a:r>
              <a:rPr lang="en-US" sz="1400" dirty="0"/>
              <a:t>Performance goals and metrics are typically developed by top management and reviewed/approved by the Board’s compensation committee</a:t>
            </a:r>
          </a:p>
          <a:p>
            <a:pPr lvl="1"/>
            <a:r>
              <a:rPr lang="en-US" sz="1400" dirty="0"/>
              <a:t>Performance goals may include the following metrics (absolute vs. relative)</a:t>
            </a:r>
          </a:p>
          <a:p>
            <a:pPr lvl="2"/>
            <a:r>
              <a:rPr lang="en-US" sz="1200" dirty="0"/>
              <a:t>Financial (EPS, ROCE, Cash Flow, EBITDA, etc.)</a:t>
            </a:r>
          </a:p>
          <a:p>
            <a:pPr lvl="2"/>
            <a:r>
              <a:rPr lang="en-US" sz="1200" dirty="0"/>
              <a:t>Operational (O&amp;M expense, reliability, etc.)</a:t>
            </a:r>
          </a:p>
          <a:p>
            <a:pPr lvl="2"/>
            <a:r>
              <a:rPr lang="en-US" sz="1200" dirty="0"/>
              <a:t>Safety &amp; Environmental (TICR Employees, Reportable Environmental Events, etc.)</a:t>
            </a:r>
          </a:p>
          <a:p>
            <a:pPr lvl="2"/>
            <a:r>
              <a:rPr lang="en-US" sz="1200" dirty="0"/>
              <a:t>Customer Satisfaction (Customer survey results)</a:t>
            </a:r>
          </a:p>
          <a:p>
            <a:pPr lvl="2"/>
            <a:r>
              <a:rPr lang="en-US" sz="1200" dirty="0"/>
              <a:t>Individual Objectives</a:t>
            </a:r>
          </a:p>
          <a:p>
            <a:r>
              <a:rPr lang="en-US" sz="1600" u="sng" dirty="0"/>
              <a:t>Weighting of Performance Metrics</a:t>
            </a:r>
            <a:endParaRPr lang="en-US" sz="1600" dirty="0"/>
          </a:p>
          <a:p>
            <a:pPr lvl="1"/>
            <a:r>
              <a:rPr lang="en-US" sz="1400" dirty="0"/>
              <a:t>Performance metrics are typically weighted to reflect importance of the metrics to business success and annual operating plans</a:t>
            </a:r>
          </a:p>
          <a:p>
            <a:pPr lvl="1"/>
            <a:r>
              <a:rPr lang="en-US" sz="1400" dirty="0"/>
              <a:t>Each metric will typically have:</a:t>
            </a:r>
          </a:p>
          <a:p>
            <a:pPr lvl="2"/>
            <a:endParaRPr lang="en-US" sz="1000" dirty="0"/>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6</a:t>
            </a:fld>
            <a:endParaRPr lang="en-US" dirty="0"/>
          </a:p>
        </p:txBody>
      </p:sp>
      <p:graphicFrame>
        <p:nvGraphicFramePr>
          <p:cNvPr id="7" name="Table 6">
            <a:extLst>
              <a:ext uri="{FF2B5EF4-FFF2-40B4-BE49-F238E27FC236}">
                <a16:creationId xmlns:a16="http://schemas.microsoft.com/office/drawing/2014/main" id="{9F6C07F6-EC0D-4213-A4C3-CF105A5F8735}"/>
              </a:ext>
            </a:extLst>
          </p:cNvPr>
          <p:cNvGraphicFramePr>
            <a:graphicFrameLocks noGrp="1"/>
          </p:cNvGraphicFramePr>
          <p:nvPr>
            <p:extLst>
              <p:ext uri="{D42A27DB-BD31-4B8C-83A1-F6EECF244321}">
                <p14:modId xmlns:p14="http://schemas.microsoft.com/office/powerpoint/2010/main" val="3184849408"/>
              </p:ext>
            </p:extLst>
          </p:nvPr>
        </p:nvGraphicFramePr>
        <p:xfrm>
          <a:off x="3851992" y="5377342"/>
          <a:ext cx="2976647" cy="6949440"/>
        </p:xfrm>
        <a:graphic>
          <a:graphicData uri="http://schemas.openxmlformats.org/drawingml/2006/table">
            <a:tbl>
              <a:tblPr firstRow="1" bandRow="1">
                <a:tableStyleId>{2D5ABB26-0587-4C30-8999-92F81FD0307C}</a:tableStyleId>
              </a:tblPr>
              <a:tblGrid>
                <a:gridCol w="208280">
                  <a:extLst>
                    <a:ext uri="{9D8B030D-6E8A-4147-A177-3AD203B41FA5}">
                      <a16:colId xmlns:a16="http://schemas.microsoft.com/office/drawing/2014/main" val="1351583344"/>
                    </a:ext>
                  </a:extLst>
                </a:gridCol>
                <a:gridCol w="503339">
                  <a:extLst>
                    <a:ext uri="{9D8B030D-6E8A-4147-A177-3AD203B41FA5}">
                      <a16:colId xmlns:a16="http://schemas.microsoft.com/office/drawing/2014/main" val="2426626164"/>
                    </a:ext>
                  </a:extLst>
                </a:gridCol>
                <a:gridCol w="2265028">
                  <a:extLst>
                    <a:ext uri="{9D8B030D-6E8A-4147-A177-3AD203B41FA5}">
                      <a16:colId xmlns:a16="http://schemas.microsoft.com/office/drawing/2014/main" val="4207930867"/>
                    </a:ext>
                  </a:extLst>
                </a:gridCol>
              </a:tblGrid>
              <a:tr h="306198">
                <a:tc>
                  <a:txBody>
                    <a:bodyPr/>
                    <a:lstStyle/>
                    <a:p>
                      <a:pPr algn="r"/>
                      <a:r>
                        <a:rPr lang="en-US" sz="1200" dirty="0"/>
                        <a:t>Below Threshold</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a:r>
                        <a:rPr lang="en-US" sz="1200" dirty="0"/>
                        <a:t>―</a:t>
                      </a:r>
                    </a:p>
                  </a:txBody>
                  <a:tcPr anchor="ctr">
                    <a:lnT w="12700" cap="flat" cmpd="sng" algn="ctr">
                      <a:solidFill>
                        <a:schemeClr val="tx1"/>
                      </a:solidFill>
                      <a:prstDash val="solid"/>
                      <a:round/>
                      <a:headEnd type="none" w="med" len="med"/>
                      <a:tailEnd type="none" w="med" len="med"/>
                    </a:lnT>
                  </a:tcPr>
                </a:tc>
                <a:tc>
                  <a:txBody>
                    <a:bodyPr/>
                    <a:lstStyle/>
                    <a:p>
                      <a:pPr algn="l"/>
                      <a:r>
                        <a:rPr lang="en-US" sz="1200" dirty="0"/>
                        <a:t>0% Achievement (Payout)</a:t>
                      </a: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396223340"/>
                  </a:ext>
                </a:extLst>
              </a:tr>
              <a:tr h="306198">
                <a:tc>
                  <a:txBody>
                    <a:bodyPr/>
                    <a:lstStyle/>
                    <a:p>
                      <a:pPr algn="r"/>
                      <a:r>
                        <a:rPr lang="en-US" sz="1200" dirty="0"/>
                        <a:t>Threshold</a:t>
                      </a:r>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a:ln>
                            <a:noFill/>
                          </a:ln>
                          <a:effectLst/>
                          <a:uLnTx/>
                          <a:uFillTx/>
                        </a:rPr>
                        <a:t>―</a:t>
                      </a:r>
                      <a:endParaRPr kumimoji="0" lang="en-US" sz="1200" b="1" i="0" u="none" strike="noStrike" kern="1200" cap="none" spc="0" normalizeH="0" baseline="0" noProof="0" dirty="0">
                        <a:ln>
                          <a:noFill/>
                        </a:ln>
                        <a:solidFill>
                          <a:prstClr val="white"/>
                        </a:solidFill>
                        <a:effectLst/>
                        <a:uLnTx/>
                        <a:uFillTx/>
                        <a:latin typeface="Calibri" panose="020F0502020204030204"/>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50% Achievement (Payout)</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4123068891"/>
                  </a:ext>
                </a:extLst>
              </a:tr>
              <a:tr h="306198">
                <a:tc>
                  <a:txBody>
                    <a:bodyPr/>
                    <a:lstStyle/>
                    <a:p>
                      <a:pPr algn="r"/>
                      <a:r>
                        <a:rPr lang="en-US" sz="1200" dirty="0"/>
                        <a:t>Target</a:t>
                      </a:r>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a:ln>
                            <a:noFill/>
                          </a:ln>
                          <a:effectLst/>
                          <a:uLnTx/>
                          <a:uFillTx/>
                        </a:rPr>
                        <a:t>―</a:t>
                      </a:r>
                      <a:endParaRPr kumimoji="0" lang="en-US" sz="1200" b="1" i="0" u="none" strike="noStrike" kern="1200" cap="none" spc="0" normalizeH="0" baseline="0" noProof="0" dirty="0">
                        <a:ln>
                          <a:noFill/>
                        </a:ln>
                        <a:solidFill>
                          <a:prstClr val="white"/>
                        </a:solidFill>
                        <a:effectLst/>
                        <a:uLnTx/>
                        <a:uFillTx/>
                        <a:latin typeface="Calibri" panose="020F0502020204030204"/>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100% Achievement (Payout)</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237865039"/>
                  </a:ext>
                </a:extLst>
              </a:tr>
              <a:tr h="306198">
                <a:tc>
                  <a:txBody>
                    <a:bodyPr/>
                    <a:lstStyle/>
                    <a:p>
                      <a:pPr algn="r"/>
                      <a:r>
                        <a:rPr lang="en-US" sz="1200" dirty="0"/>
                        <a:t>Maximum</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a:ln>
                            <a:noFill/>
                          </a:ln>
                          <a:effectLst/>
                          <a:uLnTx/>
                          <a:uFillTx/>
                        </a:rPr>
                        <a:t>―</a:t>
                      </a:r>
                      <a:endParaRPr kumimoji="0" lang="en-US" sz="1200" b="1" i="0" u="none" strike="noStrike" kern="1200" cap="none" spc="0" normalizeH="0" baseline="0" noProof="0" dirty="0">
                        <a:ln>
                          <a:noFill/>
                        </a:ln>
                        <a:solidFill>
                          <a:prstClr val="white"/>
                        </a:solidFill>
                        <a:effectLst/>
                        <a:uLnTx/>
                        <a:uFillTx/>
                        <a:latin typeface="Calibri" panose="020F0502020204030204"/>
                        <a:ea typeface="+mn-ea"/>
                        <a:cs typeface="+mn-cs"/>
                      </a:endParaRPr>
                    </a:p>
                  </a:txBody>
                  <a:tcPr>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200% Achievement (Payout)</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7845896"/>
                  </a:ext>
                </a:extLst>
              </a:tr>
            </a:tbl>
          </a:graphicData>
        </a:graphic>
      </p:graphicFrame>
    </p:spTree>
    <p:extLst>
      <p:ext uri="{BB962C8B-B14F-4D97-AF65-F5344CB8AC3E}">
        <p14:creationId xmlns:p14="http://schemas.microsoft.com/office/powerpoint/2010/main" val="25576155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Annual Incentive Plan Design and Practices (cont’d)</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r>
              <a:rPr lang="en-US" sz="1600" u="sng" dirty="0"/>
              <a:t>Goal-Setting Process</a:t>
            </a:r>
            <a:endParaRPr lang="en-US" sz="1600" dirty="0"/>
          </a:p>
          <a:p>
            <a:pPr lvl="1"/>
            <a:r>
              <a:rPr lang="en-US" sz="1400" dirty="0"/>
              <a:t>Top management develops initial goals and targets as part of the annual planning and budgeting process</a:t>
            </a:r>
          </a:p>
          <a:p>
            <a:pPr lvl="1"/>
            <a:r>
              <a:rPr lang="en-US" sz="1400" dirty="0"/>
              <a:t>For example, annual financial goals and targets are initially reviewed and approved by the Board Finance Committee.  In turn, the Finance Committee recommends financial targets to the Compensation Committee for further review and approval.  The Compensation Committee presents the annual incentive plan goals and targets to the Board of Directors</a:t>
            </a:r>
          </a:p>
          <a:p>
            <a:pPr lvl="1"/>
            <a:r>
              <a:rPr lang="en-US" sz="1400" dirty="0"/>
              <a:t>The Compensation Committee plays a key role in the goal-setting process by rigorously reviewing and approving performance goals/targets at the beginning of the plan year as well as evaluation of actual performance versus goals/targets at the end of the plan year</a:t>
            </a:r>
          </a:p>
          <a:p>
            <a:r>
              <a:rPr lang="en-US" sz="1600" u="sng" dirty="0"/>
              <a:t>Performance Modifier</a:t>
            </a:r>
            <a:endParaRPr lang="en-US" sz="1600" dirty="0"/>
          </a:p>
          <a:p>
            <a:pPr lvl="1"/>
            <a:r>
              <a:rPr lang="en-US" sz="1400" dirty="0"/>
              <a:t>Some companies have “performance modifiers” which can be used to adjust awards.  Modifiers may be positive or negative, or negative only.  Modifiers may be quantitative or qualitative in their application</a:t>
            </a:r>
          </a:p>
          <a:p>
            <a:pPr lvl="1"/>
            <a:r>
              <a:rPr lang="en-US" sz="1400" dirty="0"/>
              <a:t>For example, Duke Energy has a “Safety Modifier” with respect to its annual incentive plan.  If the company experiences a significant positive operational event during the plan year, award payments will be increased by 5%.  If there is a significant negative operational event, incentive payments may be decreased by 5%.  In 2020, Duke Energy reduced annual incentive payouts to its NEOs by 5% due to a work-related fatality</a:t>
            </a:r>
          </a:p>
          <a:p>
            <a:endParaRPr lang="en-US" sz="1400" dirty="0"/>
          </a:p>
          <a:p>
            <a:pPr lvl="2"/>
            <a:endParaRPr lang="en-US" sz="1000" dirty="0"/>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7</a:t>
            </a:fld>
            <a:endParaRPr lang="en-US" dirty="0"/>
          </a:p>
        </p:txBody>
      </p:sp>
    </p:spTree>
    <p:extLst>
      <p:ext uri="{BB962C8B-B14F-4D97-AF65-F5344CB8AC3E}">
        <p14:creationId xmlns:p14="http://schemas.microsoft.com/office/powerpoint/2010/main" val="913235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Annual Incentive Plan Design and Practices (cont’d)</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pPr marL="0" indent="0" algn="ctr">
              <a:spcBef>
                <a:spcPts val="0"/>
              </a:spcBef>
              <a:buNone/>
            </a:pPr>
            <a:r>
              <a:rPr lang="en-US" sz="1600" dirty="0"/>
              <a:t>Example of Annual Incentive Plan Scorecard</a:t>
            </a:r>
          </a:p>
          <a:p>
            <a:pPr marL="0" indent="0" algn="ctr">
              <a:spcBef>
                <a:spcPts val="0"/>
              </a:spcBef>
              <a:buNone/>
            </a:pPr>
            <a:r>
              <a:rPr lang="en-US" sz="1600" dirty="0"/>
              <a:t>Source:  Duke Energy 2021 Proxy Statement</a:t>
            </a:r>
          </a:p>
          <a:p>
            <a:pPr lvl="2"/>
            <a:endParaRPr lang="en-US" sz="1000" dirty="0"/>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pic>
        <p:nvPicPr>
          <p:cNvPr id="5" name="Picture 4" descr="This chart shows the annual incentive scorecard used by Duke Energy as reported in their most recent proxy filing.  The chart reports the 4 major metrics used by Duke in assessing annual incentive compensation performance: Adjusted EPS (weighted 50%); O&amp;M Expense (weighted 10%); Operational Excellence (weighted 10%); and Customer Satisfaction (weighted 10%).">
            <a:extLst>
              <a:ext uri="{FF2B5EF4-FFF2-40B4-BE49-F238E27FC236}">
                <a16:creationId xmlns:a16="http://schemas.microsoft.com/office/drawing/2014/main" id="{3E5ADBF0-C587-4F28-8F14-1A8AC8E82203}"/>
              </a:ext>
            </a:extLst>
          </p:cNvPr>
          <p:cNvPicPr>
            <a:picLocks noChangeAspect="1"/>
          </p:cNvPicPr>
          <p:nvPr/>
        </p:nvPicPr>
        <p:blipFill rotWithShape="1">
          <a:blip r:embed="rId2"/>
          <a:srcRect t="38135" r="83211" b="37838"/>
          <a:stretch/>
        </p:blipFill>
        <p:spPr>
          <a:xfrm>
            <a:off x="628650" y="2492166"/>
            <a:ext cx="3069989" cy="2471349"/>
          </a:xfrm>
          <a:prstGeom prst="rect">
            <a:avLst/>
          </a:prstGeom>
        </p:spPr>
      </p:pic>
      <p:pic>
        <p:nvPicPr>
          <p:cNvPr id="6" name="Picture 5" descr="This chart shows the annual incentive scorecard used by Duke Energy as reported in their most recent proxy filing.  The chart reports the 4 major metrics used by Duke in assessing annual incentive compensation performance: Adjusted EPS (weighted 50%); O&amp;M Expense (weighted 10%); Operational Excellence (weighted 10%); and Customer Satisfaction (weighted 10%).">
            <a:extLst>
              <a:ext uri="{FF2B5EF4-FFF2-40B4-BE49-F238E27FC236}">
                <a16:creationId xmlns:a16="http://schemas.microsoft.com/office/drawing/2014/main" id="{8307AC31-3D19-4030-AFC7-2F2A4AC88929}"/>
              </a:ext>
            </a:extLst>
          </p:cNvPr>
          <p:cNvPicPr>
            <a:picLocks noChangeAspect="1"/>
          </p:cNvPicPr>
          <p:nvPr/>
        </p:nvPicPr>
        <p:blipFill rotWithShape="1">
          <a:blip r:embed="rId2"/>
          <a:srcRect l="67325" t="38135" r="2753" b="36094"/>
          <a:stretch/>
        </p:blipFill>
        <p:spPr>
          <a:xfrm>
            <a:off x="2867111" y="2492172"/>
            <a:ext cx="5471546" cy="2650731"/>
          </a:xfrm>
          <a:prstGeom prst="rect">
            <a:avLst/>
          </a:prstGeom>
        </p:spPr>
      </p:pic>
      <p:sp>
        <p:nvSpPr>
          <p:cNvPr id="8" name="TextBox 7">
            <a:extLst>
              <a:ext uri="{FF2B5EF4-FFF2-40B4-BE49-F238E27FC236}">
                <a16:creationId xmlns:a16="http://schemas.microsoft.com/office/drawing/2014/main" id="{BD4B1E7A-267D-4A9E-821E-E1E28819F2A5}"/>
              </a:ext>
            </a:extLst>
          </p:cNvPr>
          <p:cNvSpPr txBox="1"/>
          <p:nvPr/>
        </p:nvSpPr>
        <p:spPr>
          <a:xfrm>
            <a:off x="663317" y="5098451"/>
            <a:ext cx="8045792" cy="1338828"/>
          </a:xfrm>
          <a:prstGeom prst="rect">
            <a:avLst/>
          </a:prstGeom>
          <a:noFill/>
        </p:spPr>
        <p:txBody>
          <a:bodyPr wrap="none" rtlCol="0">
            <a:spAutoFit/>
          </a:bodyPr>
          <a:lstStyle/>
          <a:p>
            <a:r>
              <a:rPr lang="en-US" sz="900" dirty="0"/>
              <a:t>(1)  For additional information about the calculation of the EPS and O&amp;M expense control objectives, see page 54.</a:t>
            </a:r>
          </a:p>
          <a:p>
            <a:r>
              <a:rPr lang="en-US" sz="900" dirty="0"/>
              <a:t>(2)  A payout of up to 200% of the target opportunity is available for the adjusted EPS objective and a payout of up to 150% of the target opportunity is available </a:t>
            </a:r>
          </a:p>
          <a:p>
            <a:r>
              <a:rPr lang="en-US" sz="900" dirty="0"/>
              <a:t>       for the other objectives.</a:t>
            </a:r>
          </a:p>
          <a:p>
            <a:r>
              <a:rPr lang="en-US" sz="900" dirty="0"/>
              <a:t>(3)  The Compensation and People Development Committee exercised negative discretion to reduce the payout for the EPS performance measure. See page 46 </a:t>
            </a:r>
          </a:p>
          <a:p>
            <a:r>
              <a:rPr lang="en-US" sz="900" dirty="0"/>
              <a:t>       for additional information. If an adjusted basic EPS performance level of at least $4.50 was not achieved (i.e., a performance floor or circuit breaker), the NEOs would </a:t>
            </a:r>
          </a:p>
          <a:p>
            <a:r>
              <a:rPr lang="en-US" sz="900" dirty="0"/>
              <a:t>       not have received a payout under the 2020 STI plan.</a:t>
            </a:r>
          </a:p>
          <a:p>
            <a:r>
              <a:rPr lang="en-US" sz="900" dirty="0"/>
              <a:t>(4)  Each of the two primary operational excellence objectives contains an equal weighting of one-half of the aggregate weighting of 10%.</a:t>
            </a:r>
          </a:p>
          <a:p>
            <a:r>
              <a:rPr lang="en-US" sz="900" dirty="0"/>
              <a:t>(5)  Each reliability metric contains an equal weighting of one-sixth of the aggregate weighting of the reliability objective.</a:t>
            </a:r>
          </a:p>
          <a:p>
            <a:r>
              <a:rPr lang="en-US" sz="900" dirty="0"/>
              <a:t>(6)  Each safety/environmental metric contains an equal weighting of one-half of the aggregate weighting of the safety/environmental objective.</a:t>
            </a:r>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8</a:t>
            </a:fld>
            <a:endParaRPr lang="en-US" dirty="0"/>
          </a:p>
        </p:txBody>
      </p:sp>
    </p:spTree>
    <p:extLst>
      <p:ext uri="{BB962C8B-B14F-4D97-AF65-F5344CB8AC3E}">
        <p14:creationId xmlns:p14="http://schemas.microsoft.com/office/powerpoint/2010/main" val="32140943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Long-Term Incentive (LTI) Plan Design and Practices</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r>
              <a:rPr lang="en-US" sz="1600" u="sng" dirty="0"/>
              <a:t>Objectives</a:t>
            </a:r>
            <a:endParaRPr lang="en-US" sz="1600" dirty="0"/>
          </a:p>
          <a:p>
            <a:pPr lvl="1"/>
            <a:r>
              <a:rPr lang="en-US" sz="1400" dirty="0"/>
              <a:t>To counter-balance short-term focus of annual incentives</a:t>
            </a:r>
          </a:p>
          <a:p>
            <a:pPr lvl="1"/>
            <a:r>
              <a:rPr lang="en-US" sz="1400" dirty="0"/>
              <a:t>To align management interests with the interests of shareholders</a:t>
            </a:r>
          </a:p>
          <a:p>
            <a:pPr lvl="1"/>
            <a:r>
              <a:rPr lang="en-US" sz="1400" dirty="0"/>
              <a:t>To motivate creation of long-term value of the company</a:t>
            </a:r>
          </a:p>
          <a:p>
            <a:pPr lvl="1"/>
            <a:r>
              <a:rPr lang="en-US" sz="1400" dirty="0"/>
              <a:t>To serve as a long-term retention vehicle</a:t>
            </a:r>
          </a:p>
          <a:p>
            <a:pPr lvl="1"/>
            <a:r>
              <a:rPr lang="en-US" sz="1400" dirty="0"/>
              <a:t>To reinforce a pay-for-performance culture</a:t>
            </a:r>
          </a:p>
          <a:p>
            <a:r>
              <a:rPr lang="en-US" sz="1600" u="sng" dirty="0"/>
              <a:t>Types of LTI Vehicles</a:t>
            </a:r>
            <a:endParaRPr lang="en-US" sz="1600" dirty="0"/>
          </a:p>
          <a:p>
            <a:pPr lvl="1"/>
            <a:r>
              <a:rPr lang="en-US" sz="1400" dirty="0"/>
              <a:t>Stock Options</a:t>
            </a:r>
          </a:p>
          <a:p>
            <a:pPr lvl="1"/>
            <a:r>
              <a:rPr lang="en-US" sz="1400" dirty="0"/>
              <a:t>Performance Shares, Performance-Based RSUs, Performance Units</a:t>
            </a:r>
          </a:p>
          <a:p>
            <a:pPr lvl="1"/>
            <a:r>
              <a:rPr lang="en-US" sz="1400" dirty="0"/>
              <a:t>Time-Lapse Restricted Stock</a:t>
            </a:r>
          </a:p>
          <a:p>
            <a:pPr lvl="1"/>
            <a:r>
              <a:rPr lang="en-US" sz="1400" dirty="0"/>
              <a:t>Hybrid Designs</a:t>
            </a:r>
          </a:p>
          <a:p>
            <a:pPr marL="457200" lvl="1" indent="0">
              <a:buNone/>
            </a:pPr>
            <a:r>
              <a:rPr lang="en-US" sz="1400" i="1" dirty="0"/>
              <a:t>Note – many companies implement and use 2 or more LTI vehicles</a:t>
            </a:r>
          </a:p>
          <a:p>
            <a:r>
              <a:rPr lang="en-US" sz="1600" u="sng" dirty="0"/>
              <a:t>Frequency of Grant</a:t>
            </a:r>
            <a:endParaRPr lang="en-US" sz="1600" dirty="0"/>
          </a:p>
          <a:p>
            <a:pPr lvl="1"/>
            <a:r>
              <a:rPr lang="en-US" sz="1400" dirty="0"/>
              <a:t>Annually</a:t>
            </a:r>
          </a:p>
          <a:p>
            <a:pPr lvl="2"/>
            <a:endParaRPr lang="en-US" sz="1000" dirty="0"/>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9</a:t>
            </a:fld>
            <a:endParaRPr lang="en-US" dirty="0"/>
          </a:p>
        </p:txBody>
      </p:sp>
    </p:spTree>
    <p:extLst>
      <p:ext uri="{BB962C8B-B14F-4D97-AF65-F5344CB8AC3E}">
        <p14:creationId xmlns:p14="http://schemas.microsoft.com/office/powerpoint/2010/main" val="25902859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Long-Term Incentive (LTI) Plan Design and Practices (cont’d)</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r>
              <a:rPr lang="en-US" sz="1600" u="sng" dirty="0"/>
              <a:t>Participation</a:t>
            </a:r>
            <a:endParaRPr lang="en-US" sz="1600" dirty="0"/>
          </a:p>
          <a:p>
            <a:pPr lvl="1"/>
            <a:r>
              <a:rPr lang="en-US" sz="1400" dirty="0"/>
              <a:t>Typically limited to top management and key decision-makers</a:t>
            </a:r>
          </a:p>
          <a:p>
            <a:pPr lvl="1"/>
            <a:r>
              <a:rPr lang="en-US" sz="1400" dirty="0"/>
              <a:t>Some organizations have pushed LTI grants into middle management and professional ranks</a:t>
            </a:r>
          </a:p>
          <a:p>
            <a:r>
              <a:rPr lang="en-US" sz="1600" u="sng" dirty="0"/>
              <a:t>Size of Grant Opportunities</a:t>
            </a:r>
            <a:endParaRPr lang="en-US" sz="1600" dirty="0"/>
          </a:p>
          <a:p>
            <a:pPr lvl="1"/>
            <a:r>
              <a:rPr lang="en-US" sz="1400" dirty="0"/>
              <a:t>Like annual incentives, LTI grants are usually expressed as a percentage of participant’s base salary</a:t>
            </a:r>
          </a:p>
          <a:p>
            <a:pPr lvl="1"/>
            <a:r>
              <a:rPr lang="en-US" sz="1400" dirty="0"/>
              <a:t>In a large utility company, LTI annual grant may be 750% of CEO’s base salary or higher</a:t>
            </a:r>
          </a:p>
          <a:p>
            <a:pPr lvl="1"/>
            <a:r>
              <a:rPr lang="en-US" sz="1400" dirty="0"/>
              <a:t>Competitive grants for other NEOs are typically in the range of 200% to 500% of base salary</a:t>
            </a:r>
          </a:p>
          <a:p>
            <a:r>
              <a:rPr lang="en-US" sz="1600" u="sng" dirty="0"/>
              <a:t>Performance Measurement</a:t>
            </a:r>
            <a:endParaRPr lang="en-US" sz="1600" i="1" dirty="0"/>
          </a:p>
          <a:p>
            <a:pPr lvl="1"/>
            <a:r>
              <a:rPr lang="en-US" sz="1400" dirty="0"/>
              <a:t>Performance Shares and other LTI Performance Plans have typical 3-year measurement periods with the following metrics:</a:t>
            </a:r>
          </a:p>
          <a:p>
            <a:pPr lvl="2"/>
            <a:r>
              <a:rPr lang="en-US" sz="1200" dirty="0"/>
              <a:t>Relative TSR (Total Shareholder Return)</a:t>
            </a:r>
          </a:p>
          <a:p>
            <a:pPr lvl="2"/>
            <a:r>
              <a:rPr lang="en-US" sz="1200" dirty="0"/>
              <a:t>Financial Goals (EPS, ROE, Other measured on an absolute or relative basis)</a:t>
            </a:r>
          </a:p>
          <a:p>
            <a:pPr lvl="1"/>
            <a:r>
              <a:rPr lang="en-US" sz="1400" dirty="0"/>
              <a:t>Time-Lapse Restricted Stock, which is granted without ties to a performance metric, may represent 30% of total award opportunity</a:t>
            </a:r>
          </a:p>
          <a:p>
            <a:pPr lvl="1"/>
            <a:r>
              <a:rPr lang="en-US" sz="1400" dirty="0"/>
              <a:t>Operational goals, such as safety or environmental compliance, are rarely included in LTI incentives (although there are exceptions)</a:t>
            </a:r>
          </a:p>
          <a:p>
            <a:pPr lvl="2"/>
            <a:endParaRPr lang="en-US" sz="1000" dirty="0"/>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10</a:t>
            </a:fld>
            <a:endParaRPr lang="en-US" dirty="0"/>
          </a:p>
        </p:txBody>
      </p:sp>
    </p:spTree>
    <p:extLst>
      <p:ext uri="{BB962C8B-B14F-4D97-AF65-F5344CB8AC3E}">
        <p14:creationId xmlns:p14="http://schemas.microsoft.com/office/powerpoint/2010/main" val="28733941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Long-Term Incentive (LTI) Plan Design and Practices (cont’d)</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r>
              <a:rPr lang="en-US" sz="1600" u="sng" dirty="0"/>
              <a:t>Goal-Setting Process</a:t>
            </a:r>
            <a:endParaRPr lang="en-US" sz="1600" dirty="0"/>
          </a:p>
          <a:p>
            <a:pPr lvl="1"/>
            <a:r>
              <a:rPr lang="en-US" sz="1400" dirty="0"/>
              <a:t>The establishment of long-term performance goals and targets is similar to the process used in setting annual incentive goals</a:t>
            </a:r>
          </a:p>
          <a:p>
            <a:pPr lvl="1"/>
            <a:r>
              <a:rPr lang="en-US" sz="1400" dirty="0"/>
              <a:t>Some LTI Performance Plans use a singular 3-year performance target like relative TSR, although some plans will include 2 to 3 metrics which will be weighted</a:t>
            </a:r>
          </a:p>
          <a:p>
            <a:pPr lvl="2"/>
            <a:endParaRPr lang="en-US" sz="1000" dirty="0"/>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11</a:t>
            </a:fld>
            <a:endParaRPr lang="en-US" dirty="0"/>
          </a:p>
        </p:txBody>
      </p:sp>
    </p:spTree>
    <p:extLst>
      <p:ext uri="{BB962C8B-B14F-4D97-AF65-F5344CB8AC3E}">
        <p14:creationId xmlns:p14="http://schemas.microsoft.com/office/powerpoint/2010/main" val="41648217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Long-Term Incentive (LTI) Plan Design and Practices (cont’d)</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a:xfrm>
            <a:off x="628650" y="1690689"/>
            <a:ext cx="7886700" cy="4486274"/>
          </a:xfrm>
        </p:spPr>
        <p:txBody>
          <a:bodyPr>
            <a:normAutofit/>
          </a:bodyPr>
          <a:lstStyle/>
          <a:p>
            <a:pPr marL="0" indent="0" algn="ctr">
              <a:spcBef>
                <a:spcPts val="0"/>
              </a:spcBef>
              <a:buNone/>
            </a:pPr>
            <a:r>
              <a:rPr lang="en-US" sz="1600" dirty="0"/>
              <a:t>Example of LTI Program</a:t>
            </a:r>
          </a:p>
          <a:p>
            <a:pPr marL="0" indent="0" algn="ctr">
              <a:spcBef>
                <a:spcPts val="0"/>
              </a:spcBef>
              <a:buNone/>
            </a:pPr>
            <a:r>
              <a:rPr lang="en-US" sz="1600" dirty="0"/>
              <a:t>Source:  The Southern Company 2021 Annual Proxy</a:t>
            </a:r>
          </a:p>
          <a:p>
            <a:pPr lvl="2"/>
            <a:endParaRPr lang="en-US" sz="1000" dirty="0"/>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pic>
        <p:nvPicPr>
          <p:cNvPr id="7" name="Picture 6" descr="This page includes a chart taken from the Southern Company's most recent proxy explaining their approach to long-term incentive compensation .   The Southern Company grants performance shares with a 3-year performance period.  In the most recent year's grant (2020-2022), the plan measured relative TSR, consolidated EPS, and greenhouse gas reduction (applicable to the CEO only)">
            <a:extLst>
              <a:ext uri="{FF2B5EF4-FFF2-40B4-BE49-F238E27FC236}">
                <a16:creationId xmlns:a16="http://schemas.microsoft.com/office/drawing/2014/main" id="{DE1BFBDA-2515-4868-A3CF-19AB012AA31A}"/>
              </a:ext>
            </a:extLst>
          </p:cNvPr>
          <p:cNvPicPr>
            <a:picLocks noChangeAspect="1"/>
          </p:cNvPicPr>
          <p:nvPr/>
        </p:nvPicPr>
        <p:blipFill>
          <a:blip r:embed="rId2"/>
          <a:stretch>
            <a:fillRect/>
          </a:stretch>
        </p:blipFill>
        <p:spPr>
          <a:xfrm>
            <a:off x="1333380" y="2186593"/>
            <a:ext cx="7023511" cy="4352320"/>
          </a:xfrm>
          <a:prstGeom prst="rect">
            <a:avLst/>
          </a:prstGeom>
        </p:spPr>
      </p:pic>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12</a:t>
            </a:fld>
            <a:endParaRPr lang="en-US" dirty="0"/>
          </a:p>
        </p:txBody>
      </p:sp>
    </p:spTree>
    <p:extLst>
      <p:ext uri="{BB962C8B-B14F-4D97-AF65-F5344CB8AC3E}">
        <p14:creationId xmlns:p14="http://schemas.microsoft.com/office/powerpoint/2010/main" val="34771640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Long-Term Incentive (LTI) Plan Design and Practices (cont’d)</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pPr marL="0" indent="0" algn="ctr">
              <a:spcBef>
                <a:spcPts val="0"/>
              </a:spcBef>
              <a:buNone/>
            </a:pPr>
            <a:r>
              <a:rPr lang="en-US" sz="1600" dirty="0"/>
              <a:t>Example of LTI Program</a:t>
            </a:r>
          </a:p>
          <a:p>
            <a:pPr marL="0" indent="0" algn="ctr">
              <a:spcBef>
                <a:spcPts val="0"/>
              </a:spcBef>
              <a:buNone/>
            </a:pPr>
            <a:r>
              <a:rPr lang="en-US" sz="1600" dirty="0"/>
              <a:t>Source:  Duke Energy 2021 Annual Proxy</a:t>
            </a:r>
          </a:p>
          <a:p>
            <a:r>
              <a:rPr lang="en-US" sz="1600" dirty="0"/>
              <a:t>Duke Energy Performance Shares have 3 performance metrics</a:t>
            </a:r>
          </a:p>
          <a:p>
            <a:pPr lvl="1"/>
            <a:r>
              <a:rPr lang="en-US" sz="1400" dirty="0"/>
              <a:t>EPS 3-year metric – weighted 50%</a:t>
            </a:r>
          </a:p>
          <a:p>
            <a:pPr lvl="1"/>
            <a:r>
              <a:rPr lang="en-US" sz="1400" dirty="0"/>
              <a:t>Relative TSR Versus Peers 3-year metric –weighted 25%</a:t>
            </a:r>
          </a:p>
          <a:p>
            <a:pPr lvl="1"/>
            <a:r>
              <a:rPr lang="en-US" sz="1400" dirty="0"/>
              <a:t>Safety 3-year metric – weighted 25%</a:t>
            </a:r>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pic>
        <p:nvPicPr>
          <p:cNvPr id="5" name="Picture 4" descr="This slide is an extract from the Duke Energy most recent proxy which explains the performance metrics of their long-term incentive grants (3-year performance shares).  The performance metrics include 3-year EPS, relative TSR for 3 years compared to a designed peer group, and safety measured over a 3-year period.  The metrics are weighted in the calculation and include EPs (50%), TSR (weighted 25%), and safety (weighted 25%).">
            <a:extLst>
              <a:ext uri="{FF2B5EF4-FFF2-40B4-BE49-F238E27FC236}">
                <a16:creationId xmlns:a16="http://schemas.microsoft.com/office/drawing/2014/main" id="{76B0415D-F17D-4654-AF19-33DF0C882AED}"/>
              </a:ext>
            </a:extLst>
          </p:cNvPr>
          <p:cNvPicPr>
            <a:picLocks noChangeAspect="1"/>
          </p:cNvPicPr>
          <p:nvPr/>
        </p:nvPicPr>
        <p:blipFill>
          <a:blip r:embed="rId2"/>
          <a:stretch>
            <a:fillRect/>
          </a:stretch>
        </p:blipFill>
        <p:spPr>
          <a:xfrm>
            <a:off x="1466143" y="3709858"/>
            <a:ext cx="6312381" cy="2716190"/>
          </a:xfrm>
          <a:prstGeom prst="rect">
            <a:avLst/>
          </a:prstGeom>
        </p:spPr>
      </p:pic>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13</a:t>
            </a:fld>
            <a:endParaRPr lang="en-US" dirty="0"/>
          </a:p>
        </p:txBody>
      </p:sp>
    </p:spTree>
    <p:extLst>
      <p:ext uri="{BB962C8B-B14F-4D97-AF65-F5344CB8AC3E}">
        <p14:creationId xmlns:p14="http://schemas.microsoft.com/office/powerpoint/2010/main" val="28153047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Long-Term Incentive (LTI) Plan Design and Practices (cont’d)</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r>
              <a:rPr lang="en-US" sz="1600" dirty="0"/>
              <a:t>Duke’s LTI program is one of the few utility companies that measures safety in its long-term incentives</a:t>
            </a:r>
          </a:p>
          <a:p>
            <a:r>
              <a:rPr lang="en-US" sz="1600" dirty="0"/>
              <a:t>Duke’s safety metric is measured on its TICR for employees as compared to companies in the EEI Group 1 Large Company Index (excluding companies without gas or nuclear operations) according to the following payout schedule:</a:t>
            </a:r>
          </a:p>
          <a:p>
            <a:endParaRPr lang="en-US" sz="1600" dirty="0"/>
          </a:p>
          <a:p>
            <a:endParaRPr lang="en-US" sz="1600" dirty="0"/>
          </a:p>
          <a:p>
            <a:endParaRPr lang="en-US" sz="1600" dirty="0"/>
          </a:p>
          <a:p>
            <a:endParaRPr lang="en-US" sz="1600" dirty="0"/>
          </a:p>
          <a:p>
            <a:endParaRPr lang="en-US" sz="1600" dirty="0"/>
          </a:p>
          <a:p>
            <a:endParaRPr lang="en-US" sz="1600" dirty="0"/>
          </a:p>
          <a:p>
            <a:pPr marL="0" indent="0">
              <a:buNone/>
            </a:pPr>
            <a:endParaRPr lang="en-US" sz="1600" i="1" dirty="0"/>
          </a:p>
          <a:p>
            <a:pPr marL="0" indent="0">
              <a:buNone/>
            </a:pPr>
            <a:r>
              <a:rPr lang="en-US" sz="1600" i="1" dirty="0"/>
              <a:t>*TICR is a measure of the number of occupational injuries and illnesses per 100 employees</a:t>
            </a:r>
          </a:p>
          <a:p>
            <a:endParaRPr lang="en-US" sz="1600" dirty="0"/>
          </a:p>
          <a:p>
            <a:pPr lvl="2"/>
            <a:endParaRPr lang="en-US" sz="1000" dirty="0"/>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sp>
        <p:nvSpPr>
          <p:cNvPr id="7" name="TextBox 6">
            <a:extLst>
              <a:ext uri="{FF2B5EF4-FFF2-40B4-BE49-F238E27FC236}">
                <a16:creationId xmlns:a16="http://schemas.microsoft.com/office/drawing/2014/main" id="{C9FD8B54-F922-4991-AB39-14EEC1BB332A}"/>
              </a:ext>
            </a:extLst>
          </p:cNvPr>
          <p:cNvSpPr txBox="1"/>
          <p:nvPr/>
        </p:nvSpPr>
        <p:spPr>
          <a:xfrm>
            <a:off x="2988789" y="3344741"/>
            <a:ext cx="2866170" cy="523220"/>
          </a:xfrm>
          <a:prstGeom prst="rect">
            <a:avLst/>
          </a:prstGeom>
          <a:noFill/>
        </p:spPr>
        <p:txBody>
          <a:bodyPr wrap="none" rtlCol="0">
            <a:spAutoFit/>
          </a:bodyPr>
          <a:lstStyle/>
          <a:p>
            <a:pPr algn="ctr"/>
            <a:r>
              <a:rPr lang="en-US" sz="1400" u="sng" dirty="0">
                <a:ln>
                  <a:solidFill>
                    <a:schemeClr val="tx1"/>
                  </a:solidFill>
                </a:ln>
              </a:rPr>
              <a:t>Relative TICR Performance Schedule</a:t>
            </a:r>
          </a:p>
          <a:p>
            <a:pPr algn="ctr"/>
            <a:r>
              <a:rPr lang="en-US" sz="1400" u="sng" dirty="0">
                <a:ln>
                  <a:solidFill>
                    <a:schemeClr val="tx1"/>
                  </a:solidFill>
                </a:ln>
              </a:rPr>
              <a:t>Weighting – 25%</a:t>
            </a:r>
          </a:p>
        </p:txBody>
      </p:sp>
      <p:pic>
        <p:nvPicPr>
          <p:cNvPr id="5" name="Picture 4" descr="This page includes a chart of the performance scale used by Duke Energy in measuring its performance on the safety metric.  Duke measures its safety performance based upon TICR compared to an EEI peer group with Duke earning no award for performance below the 75th percentile of the peer group, 50% earned at the 75th percentile, 100% for attaining the 90th percentile, and 200% earned for achieving safety performance  at the highest reported company in the relative peer group.">
            <a:extLst>
              <a:ext uri="{FF2B5EF4-FFF2-40B4-BE49-F238E27FC236}">
                <a16:creationId xmlns:a16="http://schemas.microsoft.com/office/drawing/2014/main" id="{8F99BAE5-A48E-466B-A250-3FFFB2878D4D}"/>
              </a:ext>
            </a:extLst>
          </p:cNvPr>
          <p:cNvPicPr>
            <a:picLocks noChangeAspect="1"/>
          </p:cNvPicPr>
          <p:nvPr/>
        </p:nvPicPr>
        <p:blipFill>
          <a:blip r:embed="rId2"/>
          <a:stretch>
            <a:fillRect/>
          </a:stretch>
        </p:blipFill>
        <p:spPr>
          <a:xfrm>
            <a:off x="1637595" y="3606351"/>
            <a:ext cx="2229045" cy="1724800"/>
          </a:xfrm>
          <a:prstGeom prst="rect">
            <a:avLst/>
          </a:prstGeom>
        </p:spPr>
      </p:pic>
      <p:pic>
        <p:nvPicPr>
          <p:cNvPr id="6" name="Picture 5">
            <a:extLst>
              <a:ext uri="{FF2B5EF4-FFF2-40B4-BE49-F238E27FC236}">
                <a16:creationId xmlns:a16="http://schemas.microsoft.com/office/drawing/2014/main" id="{FAE4FCFA-8239-4E35-B765-F97DB07A6228}"/>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987468" y="3606351"/>
            <a:ext cx="2417415" cy="1787520"/>
          </a:xfrm>
          <a:prstGeom prst="rect">
            <a:avLst/>
          </a:prstGeom>
        </p:spPr>
      </p:pic>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14</a:t>
            </a:fld>
            <a:endParaRPr lang="en-US" dirty="0"/>
          </a:p>
        </p:txBody>
      </p:sp>
    </p:spTree>
    <p:extLst>
      <p:ext uri="{BB962C8B-B14F-4D97-AF65-F5344CB8AC3E}">
        <p14:creationId xmlns:p14="http://schemas.microsoft.com/office/powerpoint/2010/main" val="1161136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Long-Term Incentive (LTI) Plan Design and Practices (cont’d)</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r>
              <a:rPr lang="en-US" sz="1600" u="sng" dirty="0"/>
              <a:t>Share Retention</a:t>
            </a:r>
            <a:endParaRPr lang="en-US" sz="1600" dirty="0"/>
          </a:p>
          <a:p>
            <a:pPr lvl="1"/>
            <a:r>
              <a:rPr lang="en-US" sz="1400" dirty="0"/>
              <a:t>Most LTI programs are subject to elaborate  share vesting, ownership, and/or retention guidelines</a:t>
            </a:r>
          </a:p>
          <a:p>
            <a:pPr lvl="1"/>
            <a:r>
              <a:rPr lang="en-US" sz="1400" dirty="0"/>
              <a:t>A large company utility CEO will typically have a share ownership guideline of 6x base salary</a:t>
            </a:r>
          </a:p>
          <a:p>
            <a:pPr lvl="1"/>
            <a:r>
              <a:rPr lang="en-US" sz="1400" dirty="0"/>
              <a:t>Institutional investors carefully monitor top management share ownership</a:t>
            </a:r>
          </a:p>
          <a:p>
            <a:pPr lvl="1"/>
            <a:r>
              <a:rPr lang="en-US" sz="1400" dirty="0"/>
              <a:t>Performance shares and related performance-based company stock must be earned before it counts towards share ownership guidelines</a:t>
            </a:r>
          </a:p>
          <a:p>
            <a:r>
              <a:rPr lang="en-US" sz="1600" u="sng" dirty="0"/>
              <a:t>Other Considerations</a:t>
            </a:r>
            <a:endParaRPr lang="en-US" sz="1600" dirty="0"/>
          </a:p>
          <a:p>
            <a:pPr lvl="1"/>
            <a:r>
              <a:rPr lang="en-US" sz="1400" dirty="0"/>
              <a:t>The number of shares granted each year, the number of shares held in LTI plan reserves, and new requests for authority to grant additional shares (subject to shareholder approval) are carefully watched with respect to prospective dilution (share utilization, stock overhang)</a:t>
            </a:r>
          </a:p>
          <a:p>
            <a:pPr lvl="2"/>
            <a:endParaRPr lang="en-US" sz="1000" dirty="0"/>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15</a:t>
            </a:fld>
            <a:endParaRPr lang="en-US" dirty="0"/>
          </a:p>
        </p:txBody>
      </p:sp>
    </p:spTree>
    <p:extLst>
      <p:ext uri="{BB962C8B-B14F-4D97-AF65-F5344CB8AC3E}">
        <p14:creationId xmlns:p14="http://schemas.microsoft.com/office/powerpoint/2010/main" val="23219577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Inclusion of Safety in Incentive Plan Performance Metrics</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a:xfrm>
            <a:off x="596900" y="1767840"/>
            <a:ext cx="7886700" cy="5090160"/>
          </a:xfrm>
        </p:spPr>
        <p:txBody>
          <a:bodyPr>
            <a:normAutofit/>
          </a:bodyPr>
          <a:lstStyle/>
          <a:p>
            <a:r>
              <a:rPr lang="en-US" sz="1600" u="sng" dirty="0"/>
              <a:t>Competitive Overview </a:t>
            </a:r>
            <a:endParaRPr lang="en-US" sz="1600" dirty="0"/>
          </a:p>
          <a:p>
            <a:pPr lvl="1"/>
            <a:r>
              <a:rPr lang="en-US" sz="1400" dirty="0"/>
              <a:t>The vast majority of investor-owned utilities evaluate safety solely from the measurement of employee safety</a:t>
            </a:r>
          </a:p>
          <a:p>
            <a:pPr lvl="1"/>
            <a:r>
              <a:rPr lang="en-US" sz="1400" dirty="0"/>
              <a:t>Three utility organizations have expanded their measurement of safety to encompass both employee safety and public safety</a:t>
            </a:r>
          </a:p>
          <a:p>
            <a:pPr lvl="2"/>
            <a:r>
              <a:rPr lang="en-US" sz="1200" dirty="0"/>
              <a:t>Consolidated Edison</a:t>
            </a:r>
          </a:p>
          <a:p>
            <a:pPr lvl="2"/>
            <a:r>
              <a:rPr lang="en-US" sz="1200" dirty="0"/>
              <a:t>Sempra Energy</a:t>
            </a:r>
          </a:p>
          <a:p>
            <a:pPr lvl="2"/>
            <a:r>
              <a:rPr lang="en-US" sz="1200" dirty="0"/>
              <a:t>Xcel Energy</a:t>
            </a:r>
          </a:p>
          <a:p>
            <a:r>
              <a:rPr lang="en-US" sz="1600" u="sng" dirty="0"/>
              <a:t>Competitive Practices in Safety Incentives</a:t>
            </a:r>
            <a:endParaRPr lang="en-US" sz="1600" dirty="0"/>
          </a:p>
          <a:p>
            <a:pPr lvl="2"/>
            <a:endParaRPr lang="en-US" sz="1000" dirty="0"/>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16</a:t>
            </a:fld>
            <a:endParaRPr lang="en-US" dirty="0"/>
          </a:p>
        </p:txBody>
      </p:sp>
      <p:graphicFrame>
        <p:nvGraphicFramePr>
          <p:cNvPr id="5" name="Table 4">
            <a:extLst>
              <a:ext uri="{FF2B5EF4-FFF2-40B4-BE49-F238E27FC236}">
                <a16:creationId xmlns:a16="http://schemas.microsoft.com/office/drawing/2014/main" id="{434B03CC-917D-462E-8D34-22ED3C57CC4E}"/>
              </a:ext>
            </a:extLst>
          </p:cNvPr>
          <p:cNvGraphicFramePr>
            <a:graphicFrameLocks noGrp="1"/>
          </p:cNvGraphicFramePr>
          <p:nvPr>
            <p:extLst>
              <p:ext uri="{D42A27DB-BD31-4B8C-83A1-F6EECF244321}">
                <p14:modId xmlns:p14="http://schemas.microsoft.com/office/powerpoint/2010/main" val="4257620623"/>
              </p:ext>
            </p:extLst>
          </p:nvPr>
        </p:nvGraphicFramePr>
        <p:xfrm>
          <a:off x="718658" y="4144161"/>
          <a:ext cx="7326384" cy="2470470"/>
        </p:xfrm>
        <a:graphic>
          <a:graphicData uri="http://schemas.openxmlformats.org/drawingml/2006/table">
            <a:tbl>
              <a:tblPr firstRow="1" bandRow="1">
                <a:tableStyleId>{2D5ABB26-0587-4C30-8999-92F81FD0307C}</a:tableStyleId>
              </a:tblPr>
              <a:tblGrid>
                <a:gridCol w="1445701">
                  <a:extLst>
                    <a:ext uri="{9D8B030D-6E8A-4147-A177-3AD203B41FA5}">
                      <a16:colId xmlns:a16="http://schemas.microsoft.com/office/drawing/2014/main" val="1351583344"/>
                    </a:ext>
                  </a:extLst>
                </a:gridCol>
                <a:gridCol w="1249960">
                  <a:extLst>
                    <a:ext uri="{9D8B030D-6E8A-4147-A177-3AD203B41FA5}">
                      <a16:colId xmlns:a16="http://schemas.microsoft.com/office/drawing/2014/main" val="2426626164"/>
                    </a:ext>
                  </a:extLst>
                </a:gridCol>
                <a:gridCol w="1375795">
                  <a:extLst>
                    <a:ext uri="{9D8B030D-6E8A-4147-A177-3AD203B41FA5}">
                      <a16:colId xmlns:a16="http://schemas.microsoft.com/office/drawing/2014/main" val="658949987"/>
                    </a:ext>
                  </a:extLst>
                </a:gridCol>
                <a:gridCol w="3254928">
                  <a:extLst>
                    <a:ext uri="{9D8B030D-6E8A-4147-A177-3AD203B41FA5}">
                      <a16:colId xmlns:a16="http://schemas.microsoft.com/office/drawing/2014/main" val="4207930867"/>
                    </a:ext>
                  </a:extLst>
                </a:gridCol>
              </a:tblGrid>
              <a:tr h="213519">
                <a:tc>
                  <a:txBody>
                    <a:bodyPr/>
                    <a:lstStyle/>
                    <a:p>
                      <a:pPr algn="l"/>
                      <a:r>
                        <a:rPr lang="en-US" sz="800" b="1" dirty="0"/>
                        <a:t>Company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800" b="1" dirty="0"/>
                        <a:t>Annual Incentive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800" b="1" dirty="0"/>
                        <a:t>Long-Term Incentive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US" sz="800" b="1" dirty="0"/>
                        <a:t>Comments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96223340"/>
                  </a:ext>
                </a:extLst>
              </a:tr>
              <a:tr h="213519">
                <a:tc>
                  <a:txBody>
                    <a:bodyPr/>
                    <a:lstStyle/>
                    <a:p>
                      <a:pPr algn="l"/>
                      <a:r>
                        <a:rPr lang="en-US" sz="800" dirty="0"/>
                        <a:t>American Electric Power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prstClr val="white"/>
                        </a:solidFill>
                        <a:effectLst/>
                        <a:uLnTx/>
                        <a:uFillTx/>
                        <a:latin typeface="Calibri" panose="020F050202020403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t>No mention of safety incentives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23068891"/>
                  </a:ext>
                </a:extLst>
              </a:tr>
              <a:tr h="213519">
                <a:tc>
                  <a:txBody>
                    <a:bodyPr/>
                    <a:lstStyle/>
                    <a:p>
                      <a:pPr algn="l"/>
                      <a:r>
                        <a:rPr lang="en-US" sz="800" dirty="0"/>
                        <a:t>Consolidated Edison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tx1"/>
                          </a:solidFill>
                          <a:effectLst/>
                          <a:uLnTx/>
                          <a:uFillTx/>
                          <a:latin typeface="Calibri" panose="020F0502020204030204"/>
                          <a:ea typeface="+mn-ea"/>
                          <a:cs typeface="+mn-cs"/>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t>Employee and public safety – weighted 25% of operating goals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37865039"/>
                  </a:ext>
                </a:extLst>
              </a:tr>
              <a:tr h="213519">
                <a:tc>
                  <a:txBody>
                    <a:bodyPr/>
                    <a:lstStyle/>
                    <a:p>
                      <a:pPr algn="l"/>
                      <a:r>
                        <a:rPr lang="en-US" sz="800" dirty="0"/>
                        <a:t>Dominion Energy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tx1"/>
                          </a:solidFill>
                          <a:effectLst/>
                          <a:uLnTx/>
                          <a:uFillTx/>
                          <a:latin typeface="+mn-lt"/>
                          <a:ea typeface="+mn-ea"/>
                          <a:cs typeface="+mn-cs"/>
                        </a:rPr>
                        <a:t>X</a:t>
                      </a:r>
                      <a:endParaRPr kumimoji="0" lang="en-US" sz="800" b="1" i="0" u="none" strike="noStrike" kern="1200" cap="none" spc="0" normalizeH="0" baseline="0" noProof="0" dirty="0">
                        <a:ln>
                          <a:noFill/>
                        </a:ln>
                        <a:solidFill>
                          <a:prstClr val="white"/>
                        </a:solidFill>
                        <a:effectLst/>
                        <a:uLnTx/>
                        <a:uFillTx/>
                        <a:latin typeface="Calibri" panose="020F050202020403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t>Reduction in lost days and OSHA recordable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7845896"/>
                  </a:ext>
                </a:extLst>
              </a:tr>
              <a:tr h="213519">
                <a:tc>
                  <a:txBody>
                    <a:bodyPr/>
                    <a:lstStyle/>
                    <a:p>
                      <a:pPr algn="l"/>
                      <a:r>
                        <a:rPr lang="en-US" sz="800" dirty="0"/>
                        <a:t>Duke Energy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tx1"/>
                          </a:solidFill>
                          <a:effectLst/>
                          <a:uLnTx/>
                          <a:uFillTx/>
                          <a:latin typeface="+mn-lt"/>
                          <a:ea typeface="+mn-ea"/>
                          <a:cs typeface="+mn-cs"/>
                        </a:rPr>
                        <a:t>X</a:t>
                      </a:r>
                      <a:endParaRPr kumimoji="0" lang="en-US" sz="800" b="1" i="0" u="none" strike="noStrike" kern="1200" cap="none" spc="0" normalizeH="0" baseline="0" noProof="0" dirty="0">
                        <a:ln>
                          <a:noFill/>
                        </a:ln>
                        <a:solidFill>
                          <a:prstClr val="white"/>
                        </a:solidFill>
                        <a:effectLst/>
                        <a:uLnTx/>
                        <a:uFillTx/>
                        <a:latin typeface="Calibri" panose="020F050202020403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tx1"/>
                          </a:solidFill>
                          <a:effectLst/>
                          <a:uLnTx/>
                          <a:uFillTx/>
                          <a:latin typeface="+mn-lt"/>
                          <a:ea typeface="+mn-ea"/>
                          <a:cs typeface="+mn-cs"/>
                        </a:rPr>
                        <a:t>X</a:t>
                      </a:r>
                      <a:endParaRPr lang="en-US"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t>Annual incentive – TICR vs. relative EEI Index</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t>Long-term incentive – 3-year relative TICE vs. EEI Index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96873843"/>
                  </a:ext>
                </a:extLst>
              </a:tr>
              <a:tr h="213519">
                <a:tc>
                  <a:txBody>
                    <a:bodyPr/>
                    <a:lstStyle/>
                    <a:p>
                      <a:pPr algn="l"/>
                      <a:r>
                        <a:rPr lang="en-US" sz="800" dirty="0"/>
                        <a:t>Entergy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tx1"/>
                          </a:solidFill>
                          <a:effectLst/>
                          <a:uLnTx/>
                          <a:uFillTx/>
                          <a:latin typeface="+mn-lt"/>
                          <a:ea typeface="+mn-ea"/>
                          <a:cs typeface="+mn-cs"/>
                        </a:rPr>
                        <a:t>X</a:t>
                      </a:r>
                      <a:endParaRPr kumimoji="0" lang="en-US" sz="800" b="1" i="0" u="none" strike="noStrike" kern="1200" cap="none" spc="0" normalizeH="0" baseline="0" noProof="0" dirty="0">
                        <a:ln>
                          <a:noFill/>
                        </a:ln>
                        <a:solidFill>
                          <a:prstClr val="white"/>
                        </a:solidFill>
                        <a:effectLst/>
                        <a:uLnTx/>
                        <a:uFillTx/>
                        <a:latin typeface="Calibri" panose="020F050202020403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t>Safety, serious injuries, fatalities per 100 employees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93355360"/>
                  </a:ext>
                </a:extLst>
              </a:tr>
              <a:tr h="213519">
                <a:tc>
                  <a:txBody>
                    <a:bodyPr/>
                    <a:lstStyle/>
                    <a:p>
                      <a:pPr algn="l"/>
                      <a:r>
                        <a:rPr lang="en-US" sz="800" dirty="0"/>
                        <a:t>Exelon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prstClr val="white"/>
                        </a:solidFill>
                        <a:effectLst/>
                        <a:uLnTx/>
                        <a:uFillTx/>
                        <a:latin typeface="Calibri" panose="020F050202020403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t>No mention of safety incentives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96548618"/>
                  </a:ext>
                </a:extLst>
              </a:tr>
              <a:tr h="213519">
                <a:tc>
                  <a:txBody>
                    <a:bodyPr/>
                    <a:lstStyle/>
                    <a:p>
                      <a:pPr algn="l"/>
                      <a:r>
                        <a:rPr lang="en-US" sz="800" dirty="0"/>
                        <a:t>NextEra Energy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tx1"/>
                          </a:solidFill>
                          <a:effectLst/>
                          <a:uLnTx/>
                          <a:uFillTx/>
                          <a:latin typeface="+mn-lt"/>
                          <a:ea typeface="+mn-ea"/>
                          <a:cs typeface="+mn-cs"/>
                        </a:rPr>
                        <a:t>X</a:t>
                      </a:r>
                      <a:endParaRPr kumimoji="0" lang="en-US" sz="800" b="1" i="0" u="none" strike="noStrike" kern="1200" cap="none" spc="0" normalizeH="0" baseline="0" noProof="0" dirty="0">
                        <a:ln>
                          <a:noFill/>
                        </a:ln>
                        <a:solidFill>
                          <a:prstClr val="white"/>
                        </a:solidFill>
                        <a:effectLst/>
                        <a:uLnTx/>
                        <a:uFillTx/>
                        <a:latin typeface="Calibri" panose="020F050202020403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t>OSHA recordable incidents per 200,000 hours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6076691"/>
                  </a:ext>
                </a:extLst>
              </a:tr>
              <a:tr h="213519">
                <a:tc>
                  <a:txBody>
                    <a:bodyPr/>
                    <a:lstStyle/>
                    <a:p>
                      <a:pPr algn="l"/>
                      <a:r>
                        <a:rPr lang="en-US" sz="800" dirty="0"/>
                        <a:t>Sempra Energy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tx1"/>
                          </a:solidFill>
                          <a:effectLst/>
                          <a:uLnTx/>
                          <a:uFillTx/>
                          <a:latin typeface="+mn-lt"/>
                          <a:ea typeface="+mn-ea"/>
                          <a:cs typeface="+mn-cs"/>
                        </a:rPr>
                        <a:t>X</a:t>
                      </a:r>
                      <a:endParaRPr kumimoji="0" lang="en-US" sz="800" b="1" i="0" u="none" strike="noStrike" kern="1200" cap="none" spc="0" normalizeH="0" baseline="0" noProof="0" dirty="0">
                        <a:ln>
                          <a:noFill/>
                        </a:ln>
                        <a:solidFill>
                          <a:prstClr val="white"/>
                        </a:solidFill>
                        <a:effectLst/>
                        <a:uLnTx/>
                        <a:uFillTx/>
                        <a:latin typeface="Calibri" panose="020F050202020403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t>Employee and public safety, weighted 15% with customer service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01414415"/>
                  </a:ext>
                </a:extLst>
              </a:tr>
              <a:tr h="213519">
                <a:tc>
                  <a:txBody>
                    <a:bodyPr/>
                    <a:lstStyle/>
                    <a:p>
                      <a:pPr algn="l"/>
                      <a:r>
                        <a:rPr lang="en-US" sz="800" dirty="0"/>
                        <a:t>The Southern Company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tx1"/>
                          </a:solidFill>
                          <a:effectLst/>
                          <a:uLnTx/>
                          <a:uFillTx/>
                          <a:latin typeface="+mn-lt"/>
                          <a:ea typeface="+mn-ea"/>
                          <a:cs typeface="+mn-cs"/>
                        </a:rPr>
                        <a:t>X</a:t>
                      </a:r>
                      <a:endParaRPr kumimoji="0" lang="en-US" sz="800" b="1" i="0" u="none" strike="noStrike" kern="1200" cap="none" spc="0" normalizeH="0" baseline="0" noProof="0" dirty="0">
                        <a:ln>
                          <a:noFill/>
                        </a:ln>
                        <a:solidFill>
                          <a:prstClr val="white"/>
                        </a:solidFill>
                        <a:effectLst/>
                        <a:uLnTx/>
                        <a:uFillTx/>
                        <a:latin typeface="Calibri" panose="020F050202020403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t>Reduce serious injuries by 10% or greater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98020438"/>
                  </a:ext>
                </a:extLst>
              </a:tr>
              <a:tr h="213519">
                <a:tc>
                  <a:txBody>
                    <a:bodyPr/>
                    <a:lstStyle/>
                    <a:p>
                      <a:pPr algn="l"/>
                      <a:r>
                        <a:rPr lang="en-US" sz="800" dirty="0"/>
                        <a:t>Xcel Energy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tx1"/>
                          </a:solidFill>
                          <a:effectLst/>
                          <a:uLnTx/>
                          <a:uFillTx/>
                          <a:latin typeface="+mn-lt"/>
                          <a:ea typeface="+mn-ea"/>
                          <a:cs typeface="+mn-cs"/>
                        </a:rPr>
                        <a:t>X</a:t>
                      </a:r>
                      <a:endParaRPr kumimoji="0" lang="en-US" sz="800" b="1" i="0" u="none" strike="noStrike" kern="1200" cap="none" spc="0" normalizeH="0" baseline="0" noProof="0" dirty="0">
                        <a:ln>
                          <a:noFill/>
                        </a:ln>
                        <a:solidFill>
                          <a:prstClr val="white"/>
                        </a:solidFill>
                        <a:effectLst/>
                        <a:uLnTx/>
                        <a:uFillTx/>
                        <a:latin typeface="Calibri" panose="020F0502020204030204"/>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t>Employee safety and public safety weighted 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24986906"/>
                  </a:ext>
                </a:extLst>
              </a:tr>
            </a:tbl>
          </a:graphicData>
        </a:graphic>
      </p:graphicFrame>
    </p:spTree>
    <p:extLst>
      <p:ext uri="{BB962C8B-B14F-4D97-AF65-F5344CB8AC3E}">
        <p14:creationId xmlns:p14="http://schemas.microsoft.com/office/powerpoint/2010/main" val="32988082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The Emergence of ESG as a Governance Principle</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r>
              <a:rPr lang="en-US" sz="1600" u="sng" dirty="0"/>
              <a:t>E</a:t>
            </a:r>
            <a:r>
              <a:rPr lang="en-US" sz="1600" dirty="0"/>
              <a:t>nvironmental, </a:t>
            </a:r>
            <a:r>
              <a:rPr lang="en-US" sz="1600" u="sng" dirty="0"/>
              <a:t>S</a:t>
            </a:r>
            <a:r>
              <a:rPr lang="en-US" sz="1600" dirty="0"/>
              <a:t>ocial, and </a:t>
            </a:r>
            <a:r>
              <a:rPr lang="en-US" sz="1600" u="sng" dirty="0"/>
              <a:t>G</a:t>
            </a:r>
            <a:r>
              <a:rPr lang="en-US" sz="1600" dirty="0"/>
              <a:t>overnance criteria are of critical importance to all stakeholders that can measure the ethical impact and sustainability of investment in a company</a:t>
            </a:r>
          </a:p>
          <a:p>
            <a:r>
              <a:rPr lang="en-US" sz="1600" dirty="0"/>
              <a:t>Over the course of the past 5 years, ESG has become a leading governance principle and appears to be replacing Shareholder Primacy at many companies</a:t>
            </a:r>
          </a:p>
          <a:p>
            <a:r>
              <a:rPr lang="en-US" sz="1600" dirty="0"/>
              <a:t>Many prominent institutional investors promote ESG governance theory, including BlackRock, State Street, Vanguard, CalPers, and others</a:t>
            </a:r>
          </a:p>
          <a:p>
            <a:r>
              <a:rPr lang="en-US" sz="1600" dirty="0"/>
              <a:t>U.S. companies are cautiously adopting ESG metrics into compensation plans</a:t>
            </a:r>
          </a:p>
          <a:p>
            <a:r>
              <a:rPr lang="en-US" sz="1600" dirty="0"/>
              <a:t>UK/EU companies are 1-2 years ahead of U.S. companies in ESG incentive adoption</a:t>
            </a:r>
          </a:p>
          <a:p>
            <a:r>
              <a:rPr lang="en-US" sz="1600" dirty="0"/>
              <a:t>We will need to wait until the 2022 proxy season to obtain a clearer picture of the ESG inputs</a:t>
            </a:r>
          </a:p>
          <a:p>
            <a:r>
              <a:rPr lang="en-US" sz="1600" dirty="0"/>
              <a:t>The use of ESG incentives may be the biggest change in executive compensation delivery in the past 20 years</a:t>
            </a:r>
            <a:endParaRPr lang="en-US" sz="1400" dirty="0"/>
          </a:p>
          <a:p>
            <a:pPr lvl="2"/>
            <a:endParaRPr lang="en-US" sz="1000" dirty="0"/>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17</a:t>
            </a:fld>
            <a:endParaRPr lang="en-US" dirty="0"/>
          </a:p>
        </p:txBody>
      </p:sp>
    </p:spTree>
    <p:extLst>
      <p:ext uri="{BB962C8B-B14F-4D97-AF65-F5344CB8AC3E}">
        <p14:creationId xmlns:p14="http://schemas.microsoft.com/office/powerpoint/2010/main" val="29564936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What Future Developments in ESG Can We Expect?</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r>
              <a:rPr lang="en-US" sz="1600" dirty="0"/>
              <a:t>In the coming months, the SEC will release mandatory ESG disclosure rules imposed on U.S. companies</a:t>
            </a:r>
          </a:p>
          <a:p>
            <a:r>
              <a:rPr lang="en-US" sz="1600" dirty="0"/>
              <a:t>Institutional investors will continue to use ESG as an important lever in the governance of U.S. companies</a:t>
            </a:r>
          </a:p>
          <a:p>
            <a:r>
              <a:rPr lang="en-US" sz="1600" dirty="0"/>
              <a:t>More companies will come to realize that many ESG metrics are more long-term and are better suited for 3-5 year measurements or longer</a:t>
            </a:r>
            <a:endParaRPr lang="en-US" sz="1400" dirty="0"/>
          </a:p>
          <a:p>
            <a:pPr lvl="2"/>
            <a:endParaRPr lang="en-US" sz="1000" dirty="0"/>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18</a:t>
            </a:fld>
            <a:endParaRPr lang="en-US" dirty="0"/>
          </a:p>
        </p:txBody>
      </p:sp>
    </p:spTree>
    <p:extLst>
      <p:ext uri="{BB962C8B-B14F-4D97-AF65-F5344CB8AC3E}">
        <p14:creationId xmlns:p14="http://schemas.microsoft.com/office/powerpoint/2010/main" val="20043730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ESG Performance Metrics</a:t>
            </a:r>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19</a:t>
            </a:fld>
            <a:endParaRPr lang="en-US" dirty="0"/>
          </a:p>
        </p:txBody>
      </p:sp>
      <p:graphicFrame>
        <p:nvGraphicFramePr>
          <p:cNvPr id="5" name="Table 4">
            <a:extLst>
              <a:ext uri="{FF2B5EF4-FFF2-40B4-BE49-F238E27FC236}">
                <a16:creationId xmlns:a16="http://schemas.microsoft.com/office/drawing/2014/main" id="{6664B83A-970E-4093-9555-144D2807E71A}"/>
              </a:ext>
            </a:extLst>
          </p:cNvPr>
          <p:cNvGraphicFramePr>
            <a:graphicFrameLocks noGrp="1"/>
          </p:cNvGraphicFramePr>
          <p:nvPr>
            <p:extLst>
              <p:ext uri="{D42A27DB-BD31-4B8C-83A1-F6EECF244321}">
                <p14:modId xmlns:p14="http://schemas.microsoft.com/office/powerpoint/2010/main" val="2840175986"/>
              </p:ext>
            </p:extLst>
          </p:nvPr>
        </p:nvGraphicFramePr>
        <p:xfrm>
          <a:off x="970327" y="1654647"/>
          <a:ext cx="7242495" cy="3688080"/>
        </p:xfrm>
        <a:graphic>
          <a:graphicData uri="http://schemas.openxmlformats.org/drawingml/2006/table">
            <a:tbl>
              <a:tblPr firstRow="1" bandRow="1">
                <a:tableStyleId>{2D5ABB26-0587-4C30-8999-92F81FD0307C}</a:tableStyleId>
              </a:tblPr>
              <a:tblGrid>
                <a:gridCol w="3576506">
                  <a:extLst>
                    <a:ext uri="{9D8B030D-6E8A-4147-A177-3AD203B41FA5}">
                      <a16:colId xmlns:a16="http://schemas.microsoft.com/office/drawing/2014/main" val="4064973200"/>
                    </a:ext>
                  </a:extLst>
                </a:gridCol>
                <a:gridCol w="487494">
                  <a:extLst>
                    <a:ext uri="{9D8B030D-6E8A-4147-A177-3AD203B41FA5}">
                      <a16:colId xmlns:a16="http://schemas.microsoft.com/office/drawing/2014/main" val="2713163235"/>
                    </a:ext>
                  </a:extLst>
                </a:gridCol>
                <a:gridCol w="3178495">
                  <a:extLst>
                    <a:ext uri="{9D8B030D-6E8A-4147-A177-3AD203B41FA5}">
                      <a16:colId xmlns:a16="http://schemas.microsoft.com/office/drawing/2014/main" val="3044518563"/>
                    </a:ext>
                  </a:extLst>
                </a:gridCol>
              </a:tblGrid>
              <a:tr h="270552">
                <a:tc>
                  <a:txBody>
                    <a:bodyPr/>
                    <a:lstStyle/>
                    <a:p>
                      <a:pPr algn="ctr"/>
                      <a:r>
                        <a:rPr lang="en-US" sz="1600" u="sng" dirty="0"/>
                        <a:t>Environmental</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r>
                        <a:rPr lang="en-US" sz="1600" u="sng" dirty="0"/>
                        <a:t>Social</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83184232"/>
                  </a:ext>
                </a:extLst>
              </a:tr>
              <a:tr h="270552">
                <a:tc>
                  <a:txBody>
                    <a:bodyPr/>
                    <a:lstStyle/>
                    <a:p>
                      <a:pPr marL="285750" indent="-285750">
                        <a:buFont typeface="Arial" panose="020B0604020202020204" pitchFamily="34" charset="0"/>
                        <a:buChar char="•"/>
                      </a:pPr>
                      <a:r>
                        <a:rPr lang="en-US" sz="1600" dirty="0"/>
                        <a:t>Energy Efficiency/Renewable Energy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r>
                        <a:rPr lang="en-US" sz="1600" dirty="0"/>
                        <a:t>Diversity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34853107"/>
                  </a:ext>
                </a:extLst>
              </a:tr>
              <a:tr h="270552">
                <a:tc>
                  <a:txBody>
                    <a:bodyPr/>
                    <a:lstStyle/>
                    <a:p>
                      <a:pPr marL="285750" indent="-285750">
                        <a:buFont typeface="Arial" panose="020B0604020202020204" pitchFamily="34" charset="0"/>
                        <a:buChar char="•"/>
                      </a:pPr>
                      <a:r>
                        <a:rPr lang="en-US" sz="1600" dirty="0"/>
                        <a:t>Carbon Emissions/Greenhouse Gas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r>
                        <a:rPr lang="en-US" sz="1600" dirty="0"/>
                        <a:t>Human Capital</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19204880"/>
                  </a:ext>
                </a:extLst>
              </a:tr>
              <a:tr h="270552">
                <a:tc>
                  <a:txBody>
                    <a:bodyPr/>
                    <a:lstStyle/>
                    <a:p>
                      <a:pPr marL="285750" indent="-285750" algn="l">
                        <a:buFont typeface="Arial" panose="020B0604020202020204" pitchFamily="34" charset="0"/>
                        <a:buChar char="•"/>
                      </a:pPr>
                      <a:r>
                        <a:rPr lang="en-US" sz="1600" dirty="0"/>
                        <a:t>Emissions/Containment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marL="285750" indent="-285750" algn="l">
                        <a:buFont typeface="Arial" panose="020B0604020202020204" pitchFamily="34" charset="0"/>
                        <a:buChar char="•"/>
                      </a:pPr>
                      <a:r>
                        <a:rPr lang="en-US" sz="1600" dirty="0"/>
                        <a:t>Inclusion and Belonging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5152948"/>
                  </a:ext>
                </a:extLst>
              </a:tr>
              <a:tr h="270552">
                <a:tc>
                  <a:txBody>
                    <a:bodyPr/>
                    <a:lstStyle/>
                    <a:p>
                      <a:pPr marL="285750" indent="-285750">
                        <a:buFont typeface="Arial" panose="020B0604020202020204" pitchFamily="34" charset="0"/>
                        <a:buChar char="•"/>
                      </a:pPr>
                      <a:r>
                        <a:rPr lang="en-US" sz="1600" dirty="0"/>
                        <a:t>Compliance with Applicable Laws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r>
                        <a:rPr lang="en-US" sz="1600" dirty="0"/>
                        <a:t>Employee Safety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76745458"/>
                  </a:ext>
                </a:extLst>
              </a:tr>
              <a:tr h="270552">
                <a:tc>
                  <a:txBody>
                    <a:bodyPr/>
                    <a:lstStyle/>
                    <a:p>
                      <a:pPr marL="285750" indent="-285750">
                        <a:buFont typeface="Arial" panose="020B0604020202020204" pitchFamily="34" charset="0"/>
                        <a:buChar char="•"/>
                      </a:pPr>
                      <a:r>
                        <a:rPr lang="en-US" sz="1600" dirty="0"/>
                        <a:t>Waste Reduction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r>
                        <a:rPr lang="en-US" sz="1600" dirty="0"/>
                        <a:t>Community Impact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6775955"/>
                  </a:ext>
                </a:extLst>
              </a:tr>
              <a:tr h="270552">
                <a:tc>
                  <a:txBody>
                    <a:bodyPr/>
                    <a:lstStyle/>
                    <a:p>
                      <a:pPr marL="285750" indent="-285750">
                        <a:buFont typeface="Arial" panose="020B0604020202020204" pitchFamily="34" charset="0"/>
                        <a:buChar char="•"/>
                      </a:pPr>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0599146"/>
                  </a:ext>
                </a:extLst>
              </a:tr>
              <a:tr h="270552">
                <a:tc>
                  <a:txBody>
                    <a:bodyPr/>
                    <a:lstStyle/>
                    <a:p>
                      <a:pPr marL="0" indent="0" algn="ctr">
                        <a:buFont typeface="Arial" panose="020B0604020202020204" pitchFamily="34" charset="0"/>
                        <a:buNone/>
                      </a:pPr>
                      <a:r>
                        <a:rPr lang="en-US" sz="1600" u="sng" dirty="0"/>
                        <a:t>Employee Safety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85022733"/>
                  </a:ext>
                </a:extLst>
              </a:tr>
              <a:tr h="270552">
                <a:tc>
                  <a:txBody>
                    <a:bodyPr/>
                    <a:lstStyle/>
                    <a:p>
                      <a:pPr marL="171450" indent="-171450" algn="l">
                        <a:buFont typeface="Arial" panose="020B0604020202020204" pitchFamily="34" charset="0"/>
                        <a:buChar char="•"/>
                      </a:pPr>
                      <a:r>
                        <a:rPr lang="en-US" sz="1600" u="none" dirty="0"/>
                        <a:t>Injury/Accident Prevention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26234193"/>
                  </a:ext>
                </a:extLst>
              </a:tr>
              <a:tr h="270552">
                <a:tc>
                  <a:txBody>
                    <a:bodyPr/>
                    <a:lstStyle/>
                    <a:p>
                      <a:pPr marL="171450" indent="-171450" algn="l">
                        <a:buFont typeface="Arial" panose="020B0604020202020204" pitchFamily="34" charset="0"/>
                        <a:buChar char="•"/>
                      </a:pPr>
                      <a:r>
                        <a:rPr lang="en-US" sz="1600" u="none" dirty="0"/>
                        <a:t>Fatalities/Serious Injury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50874809"/>
                  </a:ext>
                </a:extLst>
              </a:tr>
              <a:tr h="270552">
                <a:tc>
                  <a:txBody>
                    <a:bodyPr/>
                    <a:lstStyle/>
                    <a:p>
                      <a:pPr marL="171450" indent="-171450" algn="l">
                        <a:buFont typeface="Arial" panose="020B0604020202020204" pitchFamily="34" charset="0"/>
                        <a:buChar char="•"/>
                      </a:pPr>
                      <a:r>
                        <a:rPr lang="en-US" sz="1600" u="none" dirty="0"/>
                        <a:t>Lost Workdays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36502103"/>
                  </a:ext>
                </a:extLst>
              </a:tr>
            </a:tbl>
          </a:graphicData>
        </a:graphic>
      </p:graphicFrame>
    </p:spTree>
    <p:extLst>
      <p:ext uri="{BB962C8B-B14F-4D97-AF65-F5344CB8AC3E}">
        <p14:creationId xmlns:p14="http://schemas.microsoft.com/office/powerpoint/2010/main" val="11919280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a:xfrm>
            <a:off x="628650" y="656435"/>
            <a:ext cx="7886700" cy="1325563"/>
          </a:xfrm>
        </p:spPr>
        <p:txBody>
          <a:bodyPr>
            <a:normAutofit/>
          </a:bodyPr>
          <a:lstStyle/>
          <a:p>
            <a:r>
              <a:rPr lang="en-US" sz="2400" b="1" i="1" dirty="0"/>
              <a:t>Best Practices in Incentive Plan Design</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pPr marL="0" indent="0" algn="ctr">
              <a:spcBef>
                <a:spcPts val="0"/>
              </a:spcBef>
              <a:buNone/>
            </a:pPr>
            <a:r>
              <a:rPr lang="en-US" sz="1600" dirty="0"/>
              <a:t>Company Perspective on Best Practices</a:t>
            </a:r>
          </a:p>
          <a:p>
            <a:pPr marL="0" indent="0" algn="ctr">
              <a:spcBef>
                <a:spcPts val="0"/>
              </a:spcBef>
              <a:buNone/>
            </a:pPr>
            <a:r>
              <a:rPr lang="en-US" sz="1600" dirty="0"/>
              <a:t>Source:  The Southern Company 2021 Proxy</a:t>
            </a:r>
            <a:endParaRPr lang="en-US" sz="1400" dirty="0"/>
          </a:p>
          <a:p>
            <a:pPr lvl="2"/>
            <a:endParaRPr lang="en-US" sz="1000" dirty="0"/>
          </a:p>
          <a:p>
            <a:pPr marL="0" indent="0">
              <a:buNone/>
            </a:pPr>
            <a:endParaRPr lang="en-US" sz="1600" u="sng" dirty="0"/>
          </a:p>
          <a:p>
            <a:pPr marL="0" indent="0">
              <a:buNone/>
            </a:pPr>
            <a:endParaRPr lang="en-US" sz="1600" u="sng" dirty="0"/>
          </a:p>
          <a:p>
            <a:pPr marL="0" indent="0">
              <a:buNone/>
            </a:pPr>
            <a:endParaRPr lang="en-US" sz="1600" u="sng" dirty="0"/>
          </a:p>
          <a:p>
            <a:pPr lvl="1"/>
            <a:endParaRPr lang="en-US" sz="1200" dirty="0"/>
          </a:p>
        </p:txBody>
      </p:sp>
      <p:pic>
        <p:nvPicPr>
          <p:cNvPr id="6" name="Picture 5" descr="This page includes a chart taken from The Southern Company's 2021 proxy statement reporting the company's perspective on best practices in executive compensation undertaken by the company.  The chart is divided into 2 columns; the column on the left refers to &quot;What WE Do&quot; which lists 13 best practices, and right column which refers to what we don't do (4 practices cites).">
            <a:extLst>
              <a:ext uri="{FF2B5EF4-FFF2-40B4-BE49-F238E27FC236}">
                <a16:creationId xmlns:a16="http://schemas.microsoft.com/office/drawing/2014/main" id="{44CEBC99-CCA9-43B5-9968-83A15320D5EF}"/>
              </a:ext>
            </a:extLst>
          </p:cNvPr>
          <p:cNvPicPr>
            <a:picLocks noChangeAspect="1"/>
          </p:cNvPicPr>
          <p:nvPr/>
        </p:nvPicPr>
        <p:blipFill>
          <a:blip r:embed="rId2"/>
          <a:stretch>
            <a:fillRect/>
          </a:stretch>
        </p:blipFill>
        <p:spPr>
          <a:xfrm>
            <a:off x="464745" y="2593499"/>
            <a:ext cx="4754101" cy="3718400"/>
          </a:xfrm>
          <a:prstGeom prst="rect">
            <a:avLst/>
          </a:prstGeom>
        </p:spPr>
      </p:pic>
      <p:pic>
        <p:nvPicPr>
          <p:cNvPr id="7" name="Picture 6">
            <a:extLst>
              <a:ext uri="{FF2B5EF4-FFF2-40B4-BE49-F238E27FC236}">
                <a16:creationId xmlns:a16="http://schemas.microsoft.com/office/drawing/2014/main" id="{0029C818-7FDB-4ECE-8B15-94E38C2C88F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453780" y="2593499"/>
            <a:ext cx="3296475" cy="1646400"/>
          </a:xfrm>
          <a:prstGeom prst="rect">
            <a:avLst/>
          </a:prstGeom>
        </p:spPr>
      </p:pic>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20</a:t>
            </a:fld>
            <a:endParaRPr lang="en-US" dirty="0"/>
          </a:p>
        </p:txBody>
      </p:sp>
    </p:spTree>
    <p:extLst>
      <p:ext uri="{BB962C8B-B14F-4D97-AF65-F5344CB8AC3E}">
        <p14:creationId xmlns:p14="http://schemas.microsoft.com/office/powerpoint/2010/main" val="21928439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Best Practices in Incentive Plan Design (cont’d)</a:t>
            </a:r>
          </a:p>
        </p:txBody>
      </p:sp>
      <p:sp>
        <p:nvSpPr>
          <p:cNvPr id="8" name="Content Placeholder 7">
            <a:extLst>
              <a:ext uri="{FF2B5EF4-FFF2-40B4-BE49-F238E27FC236}">
                <a16:creationId xmlns:a16="http://schemas.microsoft.com/office/drawing/2014/main" id="{325DB9D8-E38D-4460-8783-8A4E6818D651}"/>
              </a:ext>
            </a:extLst>
          </p:cNvPr>
          <p:cNvSpPr>
            <a:spLocks noGrp="1"/>
          </p:cNvSpPr>
          <p:nvPr>
            <p:ph idx="1"/>
          </p:nvPr>
        </p:nvSpPr>
        <p:spPr/>
        <p:txBody>
          <a:bodyPr>
            <a:normAutofit/>
          </a:bodyPr>
          <a:lstStyle/>
          <a:p>
            <a:pPr marL="0" indent="0" algn="ctr">
              <a:buNone/>
            </a:pPr>
            <a:r>
              <a:rPr lang="en-US" sz="1600" u="sng" dirty="0"/>
              <a:t>EC Consultant’s Perspective on Best Practices </a:t>
            </a:r>
          </a:p>
          <a:p>
            <a:r>
              <a:rPr lang="en-US" sz="1600" dirty="0"/>
              <a:t>Strong alignment between business strategy and incentive plan performance metrics</a:t>
            </a:r>
          </a:p>
          <a:p>
            <a:r>
              <a:rPr lang="en-US" sz="1600" dirty="0"/>
              <a:t>Incentive plan performance goals that are rigorous, fair, yet achievable </a:t>
            </a:r>
          </a:p>
          <a:p>
            <a:r>
              <a:rPr lang="en-US" sz="1600" dirty="0"/>
              <a:t>Incentive plan performance goals that are within management’s influence</a:t>
            </a:r>
          </a:p>
          <a:p>
            <a:r>
              <a:rPr lang="en-US" sz="1600" dirty="0"/>
              <a:t>Annual incentive plan goals that are reasonable in number</a:t>
            </a:r>
          </a:p>
          <a:p>
            <a:r>
              <a:rPr lang="en-US" sz="1600" dirty="0"/>
              <a:t>Clear and articulate communications about incentive plan performance expectations and measurement</a:t>
            </a:r>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21</a:t>
            </a:fld>
            <a:endParaRPr lang="en-US" dirty="0"/>
          </a:p>
        </p:txBody>
      </p:sp>
    </p:spTree>
    <p:extLst>
      <p:ext uri="{BB962C8B-B14F-4D97-AF65-F5344CB8AC3E}">
        <p14:creationId xmlns:p14="http://schemas.microsoft.com/office/powerpoint/2010/main" val="469480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Regulatory Authorities That Influence Executive Compensation Design and Practices </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pPr marL="0" indent="0">
              <a:spcBef>
                <a:spcPts val="0"/>
              </a:spcBef>
              <a:buNone/>
            </a:pPr>
            <a:r>
              <a:rPr lang="en-US" sz="1600" u="sng" dirty="0"/>
              <a:t>Regulatory Agency</a:t>
            </a:r>
          </a:p>
          <a:p>
            <a:pPr>
              <a:spcBef>
                <a:spcPts val="600"/>
              </a:spcBef>
            </a:pPr>
            <a:r>
              <a:rPr lang="en-US" sz="1600" dirty="0"/>
              <a:t>Securities and Exchange Commission (SEC)</a:t>
            </a:r>
          </a:p>
          <a:p>
            <a:pPr lvl="1">
              <a:spcBef>
                <a:spcPts val="600"/>
              </a:spcBef>
            </a:pPr>
            <a:r>
              <a:rPr lang="en-US" sz="1400" dirty="0"/>
              <a:t>Corporate Governance</a:t>
            </a:r>
          </a:p>
          <a:p>
            <a:pPr lvl="1">
              <a:spcBef>
                <a:spcPts val="600"/>
              </a:spcBef>
            </a:pPr>
            <a:r>
              <a:rPr lang="en-US" sz="1400" dirty="0"/>
              <a:t>Shareholder Protections</a:t>
            </a:r>
          </a:p>
          <a:p>
            <a:pPr lvl="1">
              <a:spcBef>
                <a:spcPts val="600"/>
              </a:spcBef>
            </a:pPr>
            <a:r>
              <a:rPr lang="en-US" sz="1400" dirty="0"/>
              <a:t>Disclosure </a:t>
            </a:r>
          </a:p>
          <a:p>
            <a:pPr lvl="1">
              <a:spcBef>
                <a:spcPts val="600"/>
              </a:spcBef>
            </a:pPr>
            <a:r>
              <a:rPr lang="en-US" sz="1400" dirty="0"/>
              <a:t>Examples:  Annual Say-on-Pay, CEO Pay Ratio, Proxy Disclosures</a:t>
            </a:r>
          </a:p>
          <a:p>
            <a:pPr>
              <a:spcBef>
                <a:spcPts val="600"/>
              </a:spcBef>
            </a:pPr>
            <a:r>
              <a:rPr lang="en-US" sz="1600" dirty="0"/>
              <a:t>US Treasury</a:t>
            </a:r>
          </a:p>
          <a:p>
            <a:pPr lvl="1">
              <a:spcBef>
                <a:spcPts val="600"/>
              </a:spcBef>
            </a:pPr>
            <a:r>
              <a:rPr lang="en-US" sz="1400" dirty="0"/>
              <a:t>Internal Revenue Code</a:t>
            </a:r>
          </a:p>
          <a:p>
            <a:pPr lvl="1">
              <a:spcBef>
                <a:spcPts val="600"/>
              </a:spcBef>
            </a:pPr>
            <a:r>
              <a:rPr lang="en-US" sz="1400" dirty="0"/>
              <a:t>Example:  IRC Sections 162(m), 280G, 409A</a:t>
            </a:r>
          </a:p>
          <a:p>
            <a:pPr>
              <a:spcBef>
                <a:spcPts val="600"/>
              </a:spcBef>
            </a:pPr>
            <a:r>
              <a:rPr lang="en-US" sz="1600" dirty="0"/>
              <a:t>Financial Accounting Standards Board (FASB)</a:t>
            </a:r>
          </a:p>
          <a:p>
            <a:pPr lvl="1">
              <a:spcBef>
                <a:spcPts val="600"/>
              </a:spcBef>
            </a:pPr>
            <a:r>
              <a:rPr lang="en-US" sz="1400" dirty="0"/>
              <a:t>Example:  ASC 718, Accounting for Stock-Based Compensation </a:t>
            </a:r>
          </a:p>
          <a:p>
            <a:pPr lvl="2"/>
            <a:endParaRPr lang="en-US" sz="1400" dirty="0"/>
          </a:p>
          <a:p>
            <a:pPr marL="0" indent="0">
              <a:buNone/>
            </a:pPr>
            <a:endParaRPr lang="en-US" sz="1400" u="sng" dirty="0"/>
          </a:p>
          <a:p>
            <a:pPr marL="0" indent="0">
              <a:buNone/>
            </a:pPr>
            <a:endParaRPr lang="en-US" sz="1600" u="sng" dirty="0"/>
          </a:p>
          <a:p>
            <a:pPr marL="0" indent="0">
              <a:buNone/>
            </a:pPr>
            <a:endParaRPr lang="en-US" sz="1600" u="sng" dirty="0"/>
          </a:p>
          <a:p>
            <a:pPr lvl="1"/>
            <a:endParaRPr lang="en-US" sz="12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22</a:t>
            </a:fld>
            <a:endParaRPr lang="en-US" dirty="0"/>
          </a:p>
        </p:txBody>
      </p:sp>
    </p:spTree>
    <p:extLst>
      <p:ext uri="{BB962C8B-B14F-4D97-AF65-F5344CB8AC3E}">
        <p14:creationId xmlns:p14="http://schemas.microsoft.com/office/powerpoint/2010/main" val="28821256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Other Influences – Proxy Advisory Firms</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pPr marL="0" indent="0">
              <a:spcBef>
                <a:spcPts val="0"/>
              </a:spcBef>
              <a:buNone/>
            </a:pPr>
            <a:r>
              <a:rPr lang="en-US" sz="1600" u="sng" dirty="0"/>
              <a:t>Institutional Shareholder Services (ISS) and Glass Lewis</a:t>
            </a:r>
          </a:p>
          <a:p>
            <a:pPr marL="0" indent="0">
              <a:spcBef>
                <a:spcPts val="0"/>
              </a:spcBef>
              <a:buNone/>
            </a:pPr>
            <a:endParaRPr lang="en-US" sz="1600" u="sng" dirty="0"/>
          </a:p>
          <a:p>
            <a:pPr>
              <a:spcBef>
                <a:spcPts val="600"/>
              </a:spcBef>
            </a:pPr>
            <a:r>
              <a:rPr lang="en-US" sz="1600" dirty="0"/>
              <a:t>Both firms provide proxy voting advice to large institutional investors on a fee-for-service basis</a:t>
            </a:r>
          </a:p>
          <a:p>
            <a:pPr>
              <a:spcBef>
                <a:spcPts val="600"/>
              </a:spcBef>
            </a:pPr>
            <a:r>
              <a:rPr lang="en-US" sz="1600" dirty="0"/>
              <a:t>ISS is larger and more influential than Glass Lewis</a:t>
            </a:r>
          </a:p>
          <a:p>
            <a:pPr>
              <a:spcBef>
                <a:spcPts val="600"/>
              </a:spcBef>
            </a:pPr>
            <a:r>
              <a:rPr lang="en-US" sz="1600" dirty="0"/>
              <a:t>In recent years, ISS has delivered negative Say-on-Pay advice to 11% of Russell 3000 companies</a:t>
            </a:r>
          </a:p>
          <a:p>
            <a:pPr lvl="1">
              <a:spcBef>
                <a:spcPts val="600"/>
              </a:spcBef>
            </a:pPr>
            <a:r>
              <a:rPr lang="en-US" sz="1400" dirty="0"/>
              <a:t>Negative vote of ISS on Say-on-Pay typically results in 25%-35% decline in vote (typically, most companies receive 90% or higher positive response from shareholders on Say-on-Pay vote)</a:t>
            </a:r>
          </a:p>
          <a:p>
            <a:pPr lvl="1">
              <a:spcBef>
                <a:spcPts val="600"/>
              </a:spcBef>
            </a:pPr>
            <a:r>
              <a:rPr lang="en-US" sz="1400" dirty="0"/>
              <a:t>Even though ISS delivers negative advice to more than 350 companies annually, only 50-60 companies fail to pass the advisory vote threshold of 50% each year</a:t>
            </a:r>
          </a:p>
          <a:p>
            <a:pPr>
              <a:spcBef>
                <a:spcPts val="600"/>
              </a:spcBef>
            </a:pPr>
            <a:r>
              <a:rPr lang="en-US" sz="1600" dirty="0"/>
              <a:t>Both ISS and Glass Lewis have prescriptive pay-for-performance models and policies/procedures that are rigorously followed</a:t>
            </a:r>
          </a:p>
          <a:p>
            <a:pPr>
              <a:spcBef>
                <a:spcPts val="600"/>
              </a:spcBef>
            </a:pPr>
            <a:r>
              <a:rPr lang="en-US" sz="1600" dirty="0"/>
              <a:t>ISS frequently advocates and recommends executive compensation policies and practices to companies receiving unfavorable voting advice</a:t>
            </a:r>
          </a:p>
          <a:p>
            <a:pPr lvl="1">
              <a:spcBef>
                <a:spcPts val="600"/>
              </a:spcBef>
            </a:pPr>
            <a:endParaRPr lang="en-US" sz="1600" dirty="0"/>
          </a:p>
          <a:p>
            <a:pPr lvl="2"/>
            <a:endParaRPr lang="en-US" sz="1400" dirty="0"/>
          </a:p>
          <a:p>
            <a:pPr marL="0" indent="0">
              <a:buNone/>
            </a:pPr>
            <a:endParaRPr lang="en-US" sz="1400" u="sng" dirty="0"/>
          </a:p>
          <a:p>
            <a:pPr marL="0" indent="0">
              <a:buNone/>
            </a:pPr>
            <a:endParaRPr lang="en-US" sz="1600" u="sng" dirty="0"/>
          </a:p>
          <a:p>
            <a:pPr marL="0" indent="0">
              <a:buNone/>
            </a:pPr>
            <a:endParaRPr lang="en-US" sz="1600" u="sng" dirty="0"/>
          </a:p>
          <a:p>
            <a:pPr lvl="1"/>
            <a:endParaRPr lang="en-US" sz="12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23</a:t>
            </a:fld>
            <a:endParaRPr lang="en-US" dirty="0"/>
          </a:p>
        </p:txBody>
      </p:sp>
    </p:spTree>
    <p:extLst>
      <p:ext uri="{BB962C8B-B14F-4D97-AF65-F5344CB8AC3E}">
        <p14:creationId xmlns:p14="http://schemas.microsoft.com/office/powerpoint/2010/main" val="33977794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47E7C-A90A-4DBD-B98C-9DD4828D2F6E}"/>
              </a:ext>
            </a:extLst>
          </p:cNvPr>
          <p:cNvSpPr>
            <a:spLocks noGrp="1"/>
          </p:cNvSpPr>
          <p:nvPr>
            <p:ph type="title"/>
          </p:nvPr>
        </p:nvSpPr>
        <p:spPr/>
        <p:txBody>
          <a:bodyPr>
            <a:normAutofit/>
          </a:bodyPr>
          <a:lstStyle/>
          <a:p>
            <a:r>
              <a:rPr lang="en-US" sz="2400" b="1" i="1" dirty="0"/>
              <a:t>Role of Board’s Compensation Committee</a:t>
            </a:r>
          </a:p>
        </p:txBody>
      </p:sp>
      <p:sp>
        <p:nvSpPr>
          <p:cNvPr id="3" name="Content Placeholder 2">
            <a:extLst>
              <a:ext uri="{FF2B5EF4-FFF2-40B4-BE49-F238E27FC236}">
                <a16:creationId xmlns:a16="http://schemas.microsoft.com/office/drawing/2014/main" id="{AAB131FF-F00D-4E30-9F4B-936D04717000}"/>
              </a:ext>
            </a:extLst>
          </p:cNvPr>
          <p:cNvSpPr>
            <a:spLocks noGrp="1"/>
          </p:cNvSpPr>
          <p:nvPr>
            <p:ph idx="1"/>
          </p:nvPr>
        </p:nvSpPr>
        <p:spPr/>
        <p:txBody>
          <a:bodyPr>
            <a:normAutofit/>
          </a:bodyPr>
          <a:lstStyle/>
          <a:p>
            <a:pPr marL="0" indent="0">
              <a:spcBef>
                <a:spcPts val="0"/>
              </a:spcBef>
              <a:buNone/>
            </a:pPr>
            <a:r>
              <a:rPr lang="en-US" sz="1600" u="sng" dirty="0"/>
              <a:t>Typical Duties and Responsibilities</a:t>
            </a:r>
          </a:p>
          <a:p>
            <a:pPr marL="0" indent="0">
              <a:spcBef>
                <a:spcPts val="0"/>
              </a:spcBef>
              <a:buNone/>
            </a:pPr>
            <a:endParaRPr lang="en-US" sz="1600" u="sng" dirty="0"/>
          </a:p>
          <a:p>
            <a:pPr>
              <a:spcBef>
                <a:spcPts val="600"/>
              </a:spcBef>
            </a:pPr>
            <a:r>
              <a:rPr lang="en-US" sz="1600" dirty="0"/>
              <a:t>Evaluate CEO performance, recommend to Board annual compensation for the CEO including all elements of total direct compensation</a:t>
            </a:r>
          </a:p>
          <a:p>
            <a:pPr>
              <a:spcBef>
                <a:spcPts val="600"/>
              </a:spcBef>
            </a:pPr>
            <a:r>
              <a:rPr lang="en-US" sz="1600" dirty="0"/>
              <a:t>Oversee the evaluation of and review and approve the compensation level of all other executive officers</a:t>
            </a:r>
          </a:p>
          <a:p>
            <a:pPr>
              <a:spcBef>
                <a:spcPts val="600"/>
              </a:spcBef>
            </a:pPr>
            <a:r>
              <a:rPr lang="en-US" sz="1600" dirty="0"/>
              <a:t>Review and approve performance metrics, goals, and targets with respect to incentive compensation plans at beginning of performance period</a:t>
            </a:r>
          </a:p>
          <a:p>
            <a:pPr>
              <a:spcBef>
                <a:spcPts val="600"/>
              </a:spcBef>
            </a:pPr>
            <a:r>
              <a:rPr lang="en-US" sz="1600" dirty="0"/>
              <a:t>Assess and recommend payout levels of incentive compensation plans after completion of performance period</a:t>
            </a:r>
          </a:p>
          <a:p>
            <a:pPr>
              <a:spcBef>
                <a:spcPts val="600"/>
              </a:spcBef>
            </a:pPr>
            <a:r>
              <a:rPr lang="en-US" sz="1600" dirty="0"/>
              <a:t>Review and approve compensation plans and programs, including any changes thereto</a:t>
            </a:r>
          </a:p>
          <a:p>
            <a:pPr>
              <a:spcBef>
                <a:spcPts val="600"/>
              </a:spcBef>
            </a:pPr>
            <a:r>
              <a:rPr lang="en-US" sz="1600" dirty="0"/>
              <a:t>Review and work with CEO and Board in development of management succession plans</a:t>
            </a:r>
          </a:p>
          <a:p>
            <a:pPr>
              <a:spcBef>
                <a:spcPts val="600"/>
              </a:spcBef>
            </a:pPr>
            <a:r>
              <a:rPr lang="en-US" sz="1600" dirty="0"/>
              <a:t>Review and assess the risk assessment of compensation plans annually</a:t>
            </a:r>
          </a:p>
          <a:p>
            <a:pPr>
              <a:spcBef>
                <a:spcPts val="600"/>
              </a:spcBef>
            </a:pPr>
            <a:r>
              <a:rPr lang="en-US" sz="1600" dirty="0"/>
              <a:t>Review and approve the CD&amp;A disclosure in the annual proxy</a:t>
            </a:r>
          </a:p>
          <a:p>
            <a:pPr>
              <a:spcBef>
                <a:spcPts val="600"/>
              </a:spcBef>
            </a:pPr>
            <a:r>
              <a:rPr lang="en-US" sz="1600" dirty="0"/>
              <a:t>Engage and work with independent executive compensation advisory firm</a:t>
            </a:r>
          </a:p>
          <a:p>
            <a:pPr lvl="1">
              <a:spcBef>
                <a:spcPts val="600"/>
              </a:spcBef>
            </a:pPr>
            <a:endParaRPr lang="en-US" sz="1400" dirty="0"/>
          </a:p>
          <a:p>
            <a:pPr lvl="2"/>
            <a:endParaRPr lang="en-US" sz="1400" dirty="0"/>
          </a:p>
          <a:p>
            <a:pPr marL="0" indent="0">
              <a:buNone/>
            </a:pPr>
            <a:endParaRPr lang="en-US" sz="1400" u="sng" dirty="0"/>
          </a:p>
          <a:p>
            <a:pPr marL="0" indent="0">
              <a:buNone/>
            </a:pPr>
            <a:endParaRPr lang="en-US" sz="1600" u="sng" dirty="0"/>
          </a:p>
          <a:p>
            <a:pPr marL="0" indent="0">
              <a:buNone/>
            </a:pPr>
            <a:endParaRPr lang="en-US" sz="1600" u="sng" dirty="0"/>
          </a:p>
          <a:p>
            <a:pPr lvl="1"/>
            <a:endParaRPr lang="en-US" sz="1200" dirty="0"/>
          </a:p>
        </p:txBody>
      </p:sp>
      <p:sp>
        <p:nvSpPr>
          <p:cNvPr id="4" name="Slide Number Placeholder 3">
            <a:extLst>
              <a:ext uri="{FF2B5EF4-FFF2-40B4-BE49-F238E27FC236}">
                <a16:creationId xmlns:a16="http://schemas.microsoft.com/office/drawing/2014/main" id="{48DFEC5F-4858-4F8B-A45E-4F2FEEB9D997}"/>
              </a:ext>
            </a:extLst>
          </p:cNvPr>
          <p:cNvSpPr>
            <a:spLocks noGrp="1"/>
          </p:cNvSpPr>
          <p:nvPr>
            <p:ph type="sldNum" sz="quarter" idx="12"/>
          </p:nvPr>
        </p:nvSpPr>
        <p:spPr/>
        <p:txBody>
          <a:bodyPr/>
          <a:lstStyle/>
          <a:p>
            <a:fld id="{21881E7D-638E-4B22-9D89-F20F2BBBD565}" type="slidenum">
              <a:rPr lang="en-US" smtClean="0"/>
              <a:t>24</a:t>
            </a:fld>
            <a:endParaRPr lang="en-US" dirty="0"/>
          </a:p>
        </p:txBody>
      </p:sp>
    </p:spTree>
    <p:extLst>
      <p:ext uri="{BB962C8B-B14F-4D97-AF65-F5344CB8AC3E}">
        <p14:creationId xmlns:p14="http://schemas.microsoft.com/office/powerpoint/2010/main" val="194980112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4EF3B0658BE8F42A416345DE9D51A56" ma:contentTypeVersion="11" ma:contentTypeDescription="Create a new document." ma:contentTypeScope="" ma:versionID="fe37c4454a753491ca8678b309d533d6">
  <xsd:schema xmlns:xsd="http://www.w3.org/2001/XMLSchema" xmlns:xs="http://www.w3.org/2001/XMLSchema" xmlns:p="http://schemas.microsoft.com/office/2006/metadata/properties" xmlns:ns2="22de1217-337d-48c6-ae41-de18a9e76440" xmlns:ns3="0ea0eb6c-ee70-4a91-9e54-89ed245dd4a0" targetNamespace="http://schemas.microsoft.com/office/2006/metadata/properties" ma:root="true" ma:fieldsID="ce8b601b7fb1b501aa50fed78f0a1865" ns2:_="" ns3:_="">
    <xsd:import namespace="22de1217-337d-48c6-ae41-de18a9e76440"/>
    <xsd:import namespace="0ea0eb6c-ee70-4a91-9e54-89ed245dd4a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2de1217-337d-48c6-ae41-de18a9e764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ea0eb6c-ee70-4a91-9e54-89ed245dd4a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0ea0eb6c-ee70-4a91-9e54-89ed245dd4a0">
      <UserInfo>
        <DisplayName>Leslie, Heather@CNRA</DisplayName>
        <AccountId>31</AccountId>
        <AccountType/>
      </UserInfo>
      <UserInfo>
        <DisplayName>Morgans, Lucy@EnergySafety</DisplayName>
        <AccountId>883</AccountId>
        <AccountType/>
      </UserInfo>
      <UserInfo>
        <DisplayName>Thomas Jacobs, Caroline@EnergySafety</DisplayName>
        <AccountId>28</AccountId>
        <AccountType/>
      </UserInfo>
    </SharedWithUsers>
  </documentManagement>
</p:properties>
</file>

<file path=customXml/itemProps1.xml><?xml version="1.0" encoding="utf-8"?>
<ds:datastoreItem xmlns:ds="http://schemas.openxmlformats.org/officeDocument/2006/customXml" ds:itemID="{20032209-890D-4B89-BD97-CE5C347C4D2F}">
  <ds:schemaRefs>
    <ds:schemaRef ds:uri="http://schemas.microsoft.com/sharepoint/v3/contenttype/forms"/>
  </ds:schemaRefs>
</ds:datastoreItem>
</file>

<file path=customXml/itemProps2.xml><?xml version="1.0" encoding="utf-8"?>
<ds:datastoreItem xmlns:ds="http://schemas.openxmlformats.org/officeDocument/2006/customXml" ds:itemID="{6F99DA4A-5FCD-487A-9FA1-5738DDC7A7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2de1217-337d-48c6-ae41-de18a9e76440"/>
    <ds:schemaRef ds:uri="0ea0eb6c-ee70-4a91-9e54-89ed245dd4a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CBAFECE-500F-4A95-BCDA-32A27A6EE277}">
  <ds:schemaRefs>
    <ds:schemaRef ds:uri="http://purl.org/dc/dcmitype/"/>
    <ds:schemaRef ds:uri="0ea0eb6c-ee70-4a91-9e54-89ed245dd4a0"/>
    <ds:schemaRef ds:uri="http://schemas.microsoft.com/office/2006/documentManagement/types"/>
    <ds:schemaRef ds:uri="22de1217-337d-48c6-ae41-de18a9e76440"/>
    <ds:schemaRef ds:uri="http://www.w3.org/XML/1998/namespace"/>
    <ds:schemaRef ds:uri="http://schemas.openxmlformats.org/package/2006/metadata/core-properties"/>
    <ds:schemaRef ds:uri="http://purl.org/dc/elements/1.1/"/>
    <ds:schemaRef ds:uri="http://schemas.microsoft.com/office/infopath/2007/PartnerControl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1097</TotalTime>
  <Words>2856</Words>
  <Application>Microsoft Office PowerPoint</Application>
  <PresentationFormat>On-screen Show (4:3)</PresentationFormat>
  <Paragraphs>397</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Calibri Light</vt:lpstr>
      <vt:lpstr>Office Theme</vt:lpstr>
      <vt:lpstr>An Overview of Executive Compensation Practices in  Investor-Owned Utilities </vt:lpstr>
      <vt:lpstr>In today’s workshop, I will focus on the following issues:</vt:lpstr>
      <vt:lpstr>Executive Compensation is awarded in 5 components</vt:lpstr>
      <vt:lpstr>Attributes of Total Direct Compensation</vt:lpstr>
      <vt:lpstr>Attributes of Total Direct Compensation (cont’d)</vt:lpstr>
      <vt:lpstr>Annual Incentive Plan Design and Practices</vt:lpstr>
      <vt:lpstr>Annual Incentive Plan Design and Practices (cont’d)</vt:lpstr>
      <vt:lpstr>Annual Incentive Plan Design and Practices (cont’d)</vt:lpstr>
      <vt:lpstr>Annual Incentive Plan Design and Practices (cont’d)</vt:lpstr>
      <vt:lpstr>Long-Term Incentive (LTI) Plan Design and Practices</vt:lpstr>
      <vt:lpstr>Long-Term Incentive (LTI) Plan Design and Practices (cont’d)</vt:lpstr>
      <vt:lpstr>Long-Term Incentive (LTI) Plan Design and Practices (cont’d)</vt:lpstr>
      <vt:lpstr>Long-Term Incentive (LTI) Plan Design and Practices (cont’d)</vt:lpstr>
      <vt:lpstr>Long-Term Incentive (LTI) Plan Design and Practices (cont’d)</vt:lpstr>
      <vt:lpstr>Long-Term Incentive (LTI) Plan Design and Practices (cont’d)</vt:lpstr>
      <vt:lpstr>Long-Term Incentive (LTI) Plan Design and Practices (cont’d)</vt:lpstr>
      <vt:lpstr>Inclusion of Safety in Incentive Plan Performance Metrics</vt:lpstr>
      <vt:lpstr>The Emergence of ESG as a Governance Principle</vt:lpstr>
      <vt:lpstr>What Future Developments in ESG Can We Expect?</vt:lpstr>
      <vt:lpstr>ESG Performance Metrics</vt:lpstr>
      <vt:lpstr>Best Practices in Incentive Plan Design</vt:lpstr>
      <vt:lpstr>Best Practices in Incentive Plan Design (cont’d)</vt:lpstr>
      <vt:lpstr>Regulatory Authorities That Influence Executive Compensation Design and Practices </vt:lpstr>
      <vt:lpstr>Other Influences – Proxy Advisory Firms</vt:lpstr>
      <vt:lpstr>Role of Board’s Compensation Committee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Overview of Executive Compensation  Practices in Investor-Owned Utilities</dc:title>
  <dc:creator>Sara Bivins</dc:creator>
  <cp:lastModifiedBy>Ownby, Adrian@EnergySafety</cp:lastModifiedBy>
  <cp:revision>133</cp:revision>
  <cp:lastPrinted>2021-09-17T14:32:36Z</cp:lastPrinted>
  <dcterms:created xsi:type="dcterms:W3CDTF">2021-09-14T16:50:49Z</dcterms:created>
  <dcterms:modified xsi:type="dcterms:W3CDTF">2021-09-30T20:27:32Z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0x01010094EF3B0658BE8F42A416345DE9D51A56</vt:lpwstr>
  </property>
</Properties>
</file>