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256" r:id="rId5"/>
    <p:sldId id="259" r:id="rId6"/>
    <p:sldId id="439" r:id="rId7"/>
    <p:sldId id="441" r:id="rId8"/>
    <p:sldId id="423" r:id="rId9"/>
    <p:sldId id="442" r:id="rId10"/>
    <p:sldId id="445" r:id="rId11"/>
    <p:sldId id="44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568B"/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49" autoAdjust="0"/>
    <p:restoredTop sz="94660"/>
  </p:normalViewPr>
  <p:slideViewPr>
    <p:cSldViewPr snapToGrid="0">
      <p:cViewPr varScale="1">
        <p:scale>
          <a:sx n="98" d="100"/>
          <a:sy n="98" d="100"/>
        </p:scale>
        <p:origin x="102" y="22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2976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6E5E883-07AD-4A2C-A937-BCA4790EC56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EE00F2-BDC4-4FCF-B9EF-23B93FBD5B3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2D8373-4F6E-4936-ABD8-1FC963857DF3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AC548F-EEC8-449D-AD3B-EFE6B5F825B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BC07BA-BBA7-4CB3-8B81-6FAD69878F4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D9D5FE-384D-43B7-B868-329ED08BF1E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90657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FA6AFB-8EAD-4E04-A1AE-6ADE0A1177F1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6D16B4-3754-4DB0-8A8B-FEDF507783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985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D16B4-3754-4DB0-8A8B-FEDF507783E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9869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erson sitting at a table&#10;&#10;Description automatically generated">
            <a:extLst>
              <a:ext uri="{FF2B5EF4-FFF2-40B4-BE49-F238E27FC236}">
                <a16:creationId xmlns:a16="http://schemas.microsoft.com/office/drawing/2014/main" id="{555798D3-C8B2-42FD-91A7-0EA481681C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35266"/>
            <a:ext cx="3315488" cy="2219373"/>
          </a:xfrm>
          <a:prstGeom prst="rect">
            <a:avLst/>
          </a:prstGeom>
        </p:spPr>
      </p:pic>
      <p:pic>
        <p:nvPicPr>
          <p:cNvPr id="8" name="Picture 7" descr="A group of clouds in the sky&#10;&#10;Description automatically generated">
            <a:extLst>
              <a:ext uri="{FF2B5EF4-FFF2-40B4-BE49-F238E27FC236}">
                <a16:creationId xmlns:a16="http://schemas.microsoft.com/office/drawing/2014/main" id="{BD366E26-935A-401E-AAA1-17BEA37782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30976" y="335267"/>
            <a:ext cx="2244667" cy="2219372"/>
          </a:xfrm>
          <a:prstGeom prst="rect">
            <a:avLst/>
          </a:prstGeom>
        </p:spPr>
      </p:pic>
      <p:pic>
        <p:nvPicPr>
          <p:cNvPr id="9" name="Picture 8" descr="A rocky landscape with a body of water&#10;&#10;Description automatically generated">
            <a:extLst>
              <a:ext uri="{FF2B5EF4-FFF2-40B4-BE49-F238E27FC236}">
                <a16:creationId xmlns:a16="http://schemas.microsoft.com/office/drawing/2014/main" id="{00945D1E-AE4C-4024-B48C-14A25FEE570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3315488" y="332647"/>
            <a:ext cx="3339265" cy="2221992"/>
          </a:xfrm>
          <a:prstGeom prst="rect">
            <a:avLst/>
          </a:prstGeom>
        </p:spPr>
      </p:pic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656E9B1A-76AA-41CA-A5FE-FDF335D63117}"/>
              </a:ext>
            </a:extLst>
          </p:cNvPr>
          <p:cNvSpPr/>
          <p:nvPr userDrawn="1"/>
        </p:nvSpPr>
        <p:spPr>
          <a:xfrm>
            <a:off x="661851" y="2184051"/>
            <a:ext cx="627018" cy="374469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3EE9E14-E5D3-4AA5-893E-E3BE24927B6A}"/>
              </a:ext>
            </a:extLst>
          </p:cNvPr>
          <p:cNvSpPr/>
          <p:nvPr userDrawn="1"/>
        </p:nvSpPr>
        <p:spPr>
          <a:xfrm>
            <a:off x="7891670" y="332648"/>
            <a:ext cx="983973" cy="2224611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26CB264-449F-448F-A642-BFD526F2D320}"/>
              </a:ext>
            </a:extLst>
          </p:cNvPr>
          <p:cNvSpPr/>
          <p:nvPr userDrawn="1"/>
        </p:nvSpPr>
        <p:spPr>
          <a:xfrm>
            <a:off x="8130210" y="332648"/>
            <a:ext cx="3313930" cy="2224611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0"/>
                </a:schemeClr>
              </a:gs>
              <a:gs pos="41619">
                <a:srgbClr val="5B9BD5">
                  <a:alpha val="29000"/>
                </a:srgbClr>
              </a:gs>
              <a:gs pos="21000">
                <a:schemeClr val="accent5">
                  <a:alpha val="25000"/>
                </a:schemeClr>
              </a:gs>
              <a:gs pos="100000">
                <a:schemeClr val="accent5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5D7088B4-5A33-4B5B-AF4F-90AD9B2E41E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4025" y="926044"/>
            <a:ext cx="3447975" cy="10351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27C61F-F7E0-45BC-9253-17B2CDB59C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3051235"/>
            <a:ext cx="9144000" cy="1825977"/>
          </a:xfrm>
        </p:spPr>
        <p:txBody>
          <a:bodyPr anchor="ctr">
            <a:normAutofit/>
          </a:bodyPr>
          <a:lstStyle>
            <a:lvl1pPr algn="ctr">
              <a:defRPr sz="4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Title Slide Here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D48287A-6434-4CC2-9A2F-DB99E9CCB082}"/>
              </a:ext>
            </a:extLst>
          </p:cNvPr>
          <p:cNvSpPr/>
          <p:nvPr userDrawn="1"/>
        </p:nvSpPr>
        <p:spPr>
          <a:xfrm>
            <a:off x="0" y="6087291"/>
            <a:ext cx="12192000" cy="770709"/>
          </a:xfrm>
          <a:prstGeom prst="rect">
            <a:avLst/>
          </a:prstGeom>
          <a:solidFill>
            <a:srgbClr val="0656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9DC03741-AC3C-4E59-BB54-9FAF811DBA3E}"/>
              </a:ext>
            </a:extLst>
          </p:cNvPr>
          <p:cNvSpPr/>
          <p:nvPr userDrawn="1"/>
        </p:nvSpPr>
        <p:spPr>
          <a:xfrm>
            <a:off x="661851" y="5721531"/>
            <a:ext cx="627018" cy="374469"/>
          </a:xfrm>
          <a:prstGeom prst="triangle">
            <a:avLst/>
          </a:prstGeom>
          <a:solidFill>
            <a:srgbClr val="0656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CA0064-F5C8-4CE6-9FA2-AE925311F33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9965" y="6328717"/>
            <a:ext cx="9144000" cy="374469"/>
          </a:xfrm>
        </p:spPr>
        <p:txBody>
          <a:bodyPr>
            <a:normAutofit/>
          </a:bodyPr>
          <a:lstStyle>
            <a:lvl1pPr marL="0" indent="0" algn="l">
              <a:buNone/>
              <a:defRPr sz="20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Presenter Info Here</a:t>
            </a:r>
          </a:p>
        </p:txBody>
      </p:sp>
    </p:spTree>
    <p:extLst>
      <p:ext uri="{BB962C8B-B14F-4D97-AF65-F5344CB8AC3E}">
        <p14:creationId xmlns:p14="http://schemas.microsoft.com/office/powerpoint/2010/main" val="3797787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282EBBC-06D6-4B37-A8B1-03D27BAD9902}"/>
              </a:ext>
            </a:extLst>
          </p:cNvPr>
          <p:cNvSpPr/>
          <p:nvPr userDrawn="1"/>
        </p:nvSpPr>
        <p:spPr>
          <a:xfrm>
            <a:off x="0" y="6096000"/>
            <a:ext cx="12192000" cy="770709"/>
          </a:xfrm>
          <a:prstGeom prst="rect">
            <a:avLst/>
          </a:prstGeom>
          <a:solidFill>
            <a:srgbClr val="0656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68275" indent="0" algn="l"/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Powering The Mountain Since 1929</a:t>
            </a:r>
          </a:p>
        </p:txBody>
      </p:sp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12129465-77D1-4635-A3B9-1B42DDECF12E}"/>
              </a:ext>
            </a:extLst>
          </p:cNvPr>
          <p:cNvSpPr/>
          <p:nvPr userDrawn="1"/>
        </p:nvSpPr>
        <p:spPr>
          <a:xfrm>
            <a:off x="661851" y="5721531"/>
            <a:ext cx="627018" cy="374469"/>
          </a:xfrm>
          <a:prstGeom prst="triangle">
            <a:avLst/>
          </a:prstGeom>
          <a:solidFill>
            <a:srgbClr val="0656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B7E1058-F477-4E39-9BB7-5ADF88EC961D}"/>
              </a:ext>
            </a:extLst>
          </p:cNvPr>
          <p:cNvSpPr/>
          <p:nvPr userDrawn="1"/>
        </p:nvSpPr>
        <p:spPr>
          <a:xfrm>
            <a:off x="0" y="-8708"/>
            <a:ext cx="12192000" cy="373834"/>
          </a:xfrm>
          <a:prstGeom prst="rect">
            <a:avLst/>
          </a:prstGeom>
          <a:solidFill>
            <a:srgbClr val="0656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AD4A3548-9845-4A6F-AA03-1A49F39CD45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8886" y="6164559"/>
            <a:ext cx="2052307" cy="61617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6EC3CAC-2D3E-490C-834B-542588BE4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458" y="82185"/>
            <a:ext cx="11268342" cy="1325563"/>
          </a:xfrm>
        </p:spPr>
        <p:txBody>
          <a:bodyPr/>
          <a:lstStyle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78F07-49C0-4DBD-853E-F360D24BCB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457" y="1498641"/>
            <a:ext cx="11945735" cy="466591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ourier New" panose="02070309020205020404" pitchFamily="49" charset="0"/>
              <a:buChar char="o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Wingdings" panose="05000000000000000000" pitchFamily="2" charset="2"/>
              <a:buChar char="§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Wingdings" panose="05000000000000000000" pitchFamily="2" charset="2"/>
              <a:buChar char="Ø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Wingdings" panose="05000000000000000000" pitchFamily="2" charset="2"/>
              <a:buChar char="ü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92776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outdoor, snow, street, light&#10;&#10;Description automatically generated">
            <a:extLst>
              <a:ext uri="{FF2B5EF4-FFF2-40B4-BE49-F238E27FC236}">
                <a16:creationId xmlns:a16="http://schemas.microsoft.com/office/drawing/2014/main" id="{4DA6ADFE-F7C1-43E1-A7B8-AD75B3C9306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3"/>
          <a:stretch/>
        </p:blipFill>
        <p:spPr>
          <a:xfrm>
            <a:off x="0" y="958782"/>
            <a:ext cx="4011944" cy="27478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041DD81-FD81-4E86-8A44-F3A51F6FD68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80056" y="962504"/>
            <a:ext cx="4011944" cy="274038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A30FC6A-5D2A-48E2-B102-A3AF348AC02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82205" y="958782"/>
            <a:ext cx="4027589" cy="275106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2DC6B4C-6140-40F7-8AA2-0F2C69C363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4300264"/>
            <a:ext cx="10515600" cy="1194762"/>
          </a:xfrm>
        </p:spPr>
        <p:txBody>
          <a:bodyPr anchor="ctr">
            <a:normAutofit/>
          </a:bodyPr>
          <a:lstStyle>
            <a:lvl1pPr>
              <a:defRPr sz="3600" b="1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Section Slide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58AA078-B19F-4002-AAE3-195EA9772B77}"/>
              </a:ext>
            </a:extLst>
          </p:cNvPr>
          <p:cNvSpPr/>
          <p:nvPr userDrawn="1"/>
        </p:nvSpPr>
        <p:spPr>
          <a:xfrm>
            <a:off x="0" y="6087291"/>
            <a:ext cx="12192000" cy="770709"/>
          </a:xfrm>
          <a:prstGeom prst="rect">
            <a:avLst/>
          </a:prstGeom>
          <a:solidFill>
            <a:srgbClr val="0656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68275" indent="0" algn="l"/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Powering The Mountain Since 1929</a:t>
            </a:r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651AD60B-069B-49C1-9E2D-91E6C227D6C9}"/>
              </a:ext>
            </a:extLst>
          </p:cNvPr>
          <p:cNvSpPr/>
          <p:nvPr userDrawn="1"/>
        </p:nvSpPr>
        <p:spPr>
          <a:xfrm>
            <a:off x="661851" y="5721531"/>
            <a:ext cx="627018" cy="374469"/>
          </a:xfrm>
          <a:prstGeom prst="triangle">
            <a:avLst/>
          </a:prstGeom>
          <a:solidFill>
            <a:srgbClr val="0656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AC3FA88-FF06-4090-A346-409C0092BB2D}"/>
              </a:ext>
            </a:extLst>
          </p:cNvPr>
          <p:cNvSpPr/>
          <p:nvPr userDrawn="1"/>
        </p:nvSpPr>
        <p:spPr>
          <a:xfrm>
            <a:off x="0" y="-8708"/>
            <a:ext cx="12192000" cy="373834"/>
          </a:xfrm>
          <a:prstGeom prst="rect">
            <a:avLst/>
          </a:prstGeom>
          <a:solidFill>
            <a:srgbClr val="0656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0BEE5A1B-1E08-460C-9D27-20414E9CC47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8886" y="6164559"/>
            <a:ext cx="2052307" cy="616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990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1FC144-9D2D-4A31-8B41-A5CF7D076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458" y="168572"/>
            <a:ext cx="1126834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3D5F23-28AF-4364-81F6-6338AC1687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5457" y="1657884"/>
            <a:ext cx="11947021" cy="4519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D63A72-1362-4AC1-9742-689D5C8B30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724400" y="63631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E8FA2FDA-4E90-4D7F-B4C5-68C6F35B447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967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553E949-7A60-404A-BA16-D5F48852AF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623094"/>
            <a:ext cx="9144000" cy="1621766"/>
          </a:xfrm>
        </p:spPr>
        <p:txBody>
          <a:bodyPr>
            <a:normAutofit fontScale="90000"/>
          </a:bodyPr>
          <a:lstStyle/>
          <a:p>
            <a:r>
              <a:rPr lang="en-US" dirty="0"/>
              <a:t>BEAR VALLEY ELECTRIC SERVICE </a:t>
            </a:r>
            <a:br>
              <a:rPr lang="en-US" dirty="0"/>
            </a:br>
            <a:r>
              <a:rPr lang="en-US" dirty="0"/>
              <a:t>Presentation to OEIS Workshop on Executive Compensation</a:t>
            </a:r>
            <a:br>
              <a:rPr lang="en-US" dirty="0"/>
            </a:br>
            <a:br>
              <a:rPr lang="en-US" dirty="0"/>
            </a:br>
            <a:r>
              <a:rPr lang="en-US" sz="2700" dirty="0"/>
              <a:t>September 28, 2021</a:t>
            </a:r>
            <a:endParaRPr lang="en-US" dirty="0"/>
          </a:p>
        </p:txBody>
      </p:sp>
      <p:sp>
        <p:nvSpPr>
          <p:cNvPr id="10" name="Subtitle 9">
            <a:extLst>
              <a:ext uri="{FF2B5EF4-FFF2-40B4-BE49-F238E27FC236}">
                <a16:creationId xmlns:a16="http://schemas.microsoft.com/office/drawing/2014/main" id="{6B19BAB2-E622-41B6-BF18-3316743D469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Keith Switzer, Vice President Regulatory Affairs Golden State Water </a:t>
            </a:r>
          </a:p>
        </p:txBody>
      </p:sp>
    </p:spTree>
    <p:extLst>
      <p:ext uri="{BB962C8B-B14F-4D97-AF65-F5344CB8AC3E}">
        <p14:creationId xmlns:p14="http://schemas.microsoft.com/office/powerpoint/2010/main" val="1202615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31" y="574"/>
            <a:ext cx="11207151" cy="1325563"/>
          </a:xfrm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Overview of BVES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838" y="1197901"/>
            <a:ext cx="6546810" cy="420381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b="1" dirty="0"/>
              <a:t>BVES is Small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b="1" dirty="0"/>
              <a:t>24,500 customers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b="1" dirty="0"/>
              <a:t>45 employees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b="1" dirty="0"/>
              <a:t>$40 million Annual Revenues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b="1" dirty="0"/>
              <a:t>Service Territory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b="1" dirty="0"/>
              <a:t>32 Sq. Miles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b="1" dirty="0"/>
              <a:t>Rural, Mountainous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b="1" dirty="0"/>
              <a:t>BVES is Small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b="1" dirty="0"/>
              <a:t>8% of AWR Revenues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b="1" dirty="0"/>
              <a:t>BVES is New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b="1" dirty="0"/>
              <a:t>July 1, 2020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dirty="0"/>
          </a:p>
        </p:txBody>
      </p:sp>
      <p:pic>
        <p:nvPicPr>
          <p:cNvPr id="9" name="Content Placeholder 1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302" y="807730"/>
            <a:ext cx="3677154" cy="245143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1" name="Picture 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7781" y="3421055"/>
            <a:ext cx="3846858" cy="256537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2" name="Picture 1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2650" y="848370"/>
            <a:ext cx="1900209" cy="245143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Slide Number Placeholder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4750866" y="6356352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315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BVES Executive Compensation Overview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5457" y="1422441"/>
            <a:ext cx="11945735" cy="4780796"/>
          </a:xfrm>
          <a:prstGeom prst="rect">
            <a:avLst/>
          </a:prstGeom>
          <a:noFill/>
          <a:ln w="38100">
            <a:noFill/>
          </a:ln>
          <a:effectLst>
            <a:softEdge rad="127000"/>
          </a:effectLst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Compensation Structure has Multiple Components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b="1" dirty="0"/>
              <a:t>Base Salary</a:t>
            </a:r>
          </a:p>
          <a:p>
            <a:pPr marL="0" indent="0">
              <a:spcBef>
                <a:spcPts val="0"/>
              </a:spcBef>
              <a:buNone/>
            </a:pPr>
            <a:endParaRPr lang="en-US" sz="3200" b="1" dirty="0"/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b="1" dirty="0"/>
              <a:t>Quarterly Term Incentive Plan (QTIP)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3200" b="1" dirty="0"/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b="1" dirty="0"/>
              <a:t>Short Term Incentive Plan (STIP)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3200" b="1" dirty="0"/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b="1" dirty="0"/>
              <a:t>Long Term Incentive Pay (LTIP)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615728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58" y="278133"/>
            <a:ext cx="11268342" cy="1325563"/>
          </a:xfrm>
        </p:spPr>
        <p:txBody>
          <a:bodyPr/>
          <a:lstStyle/>
          <a:p>
            <a:r>
              <a:rPr lang="en-US" dirty="0"/>
              <a:t>Initial Challenges for BVES </a:t>
            </a:r>
            <a:br>
              <a:rPr lang="en-US" dirty="0"/>
            </a:br>
            <a:r>
              <a:rPr lang="en-US" dirty="0"/>
              <a:t>2021 Executive Compensation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457" y="1763485"/>
            <a:ext cx="11945735" cy="4229101"/>
          </a:xfrm>
        </p:spPr>
        <p:txBody>
          <a:bodyPr>
            <a:normAutofit/>
          </a:bodyPr>
          <a:lstStyle/>
          <a:p>
            <a:r>
              <a:rPr lang="en-US" sz="2400" b="1" dirty="0"/>
              <a:t>No BVES officers prior to July 2020</a:t>
            </a:r>
          </a:p>
          <a:p>
            <a:pPr marL="0" indent="0">
              <a:buNone/>
            </a:pPr>
            <a:endParaRPr lang="en-US" sz="2400" b="1" dirty="0"/>
          </a:p>
          <a:p>
            <a:r>
              <a:rPr lang="en-US" sz="2400" b="1" dirty="0"/>
              <a:t>Equity Considerations within AWR</a:t>
            </a:r>
          </a:p>
          <a:p>
            <a:pPr lvl="1"/>
            <a:r>
              <a:rPr lang="en-US" b="1" dirty="0"/>
              <a:t>Overall TDC</a:t>
            </a:r>
          </a:p>
          <a:p>
            <a:pPr lvl="1"/>
            <a:r>
              <a:rPr lang="en-US" b="1"/>
              <a:t>Composition of TDC</a:t>
            </a:r>
          </a:p>
          <a:p>
            <a:pPr marL="0" indent="0">
              <a:buNone/>
            </a:pPr>
            <a:endParaRPr lang="en-US" sz="2400" b="1" dirty="0"/>
          </a:p>
          <a:p>
            <a:r>
              <a:rPr lang="en-US" sz="2400" b="1" dirty="0"/>
              <a:t>Base Salary Options</a:t>
            </a:r>
          </a:p>
          <a:p>
            <a:pPr lvl="1"/>
            <a:r>
              <a:rPr lang="en-US" b="1" dirty="0"/>
              <a:t>Percent of TDC</a:t>
            </a:r>
          </a:p>
          <a:p>
            <a:pPr lvl="1"/>
            <a:r>
              <a:rPr lang="en-US" b="1" dirty="0"/>
              <a:t>Increase TDC</a:t>
            </a:r>
          </a:p>
          <a:p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043392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57" y="274688"/>
            <a:ext cx="10386829" cy="1325563"/>
          </a:xfrm>
        </p:spPr>
        <p:txBody>
          <a:bodyPr>
            <a:normAutofit/>
          </a:bodyPr>
          <a:lstStyle/>
          <a:p>
            <a:r>
              <a:rPr lang="en-US" dirty="0"/>
              <a:t>BVES January 15, 2021 Submission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457" y="1845129"/>
            <a:ext cx="11945735" cy="4490357"/>
          </a:xfrm>
        </p:spPr>
        <p:txBody>
          <a:bodyPr>
            <a:normAutofit/>
          </a:bodyPr>
          <a:lstStyle/>
          <a:p>
            <a:r>
              <a:rPr lang="en-US" b="1" dirty="0"/>
              <a:t>Three Component Structure:</a:t>
            </a:r>
          </a:p>
          <a:p>
            <a:pPr lvl="1"/>
            <a:r>
              <a:rPr lang="en-US" b="1" dirty="0"/>
              <a:t>Base Salary 66.7% of TDC</a:t>
            </a:r>
          </a:p>
          <a:p>
            <a:pPr lvl="1"/>
            <a:r>
              <a:rPr lang="en-US" b="1" dirty="0"/>
              <a:t>STIP 23.3% of TDC; 15 performance metrics</a:t>
            </a:r>
          </a:p>
          <a:p>
            <a:pPr lvl="1"/>
            <a:r>
              <a:rPr lang="en-US" b="1" dirty="0"/>
              <a:t>LTIP 10% of TDC; 1 performance metric</a:t>
            </a:r>
          </a:p>
          <a:p>
            <a:endParaRPr lang="en-US" b="1" dirty="0"/>
          </a:p>
          <a:p>
            <a:r>
              <a:rPr lang="en-US" b="1" dirty="0"/>
              <a:t>April 14, 2021 Action Statement</a:t>
            </a:r>
          </a:p>
          <a:p>
            <a:pPr lvl="1"/>
            <a:r>
              <a:rPr lang="en-US" b="1" dirty="0"/>
              <a:t>Denied BVES January 15 Submission</a:t>
            </a:r>
          </a:p>
          <a:p>
            <a:pPr lvl="1"/>
            <a:r>
              <a:rPr lang="en-US" b="1" dirty="0"/>
              <a:t>BVES given 60 days to re-submit </a:t>
            </a:r>
          </a:p>
        </p:txBody>
      </p:sp>
    </p:spTree>
    <p:extLst>
      <p:ext uri="{BB962C8B-B14F-4D97-AF65-F5344CB8AC3E}">
        <p14:creationId xmlns:p14="http://schemas.microsoft.com/office/powerpoint/2010/main" val="3899373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BVES May 31 Submission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Four Component Structure:</a:t>
            </a:r>
          </a:p>
          <a:p>
            <a:pPr lvl="1"/>
            <a:r>
              <a:rPr lang="en-US" b="1" dirty="0"/>
              <a:t>Base Salary: 49.4% of TDC</a:t>
            </a:r>
          </a:p>
          <a:p>
            <a:pPr lvl="1"/>
            <a:r>
              <a:rPr lang="en-US" b="1" dirty="0"/>
              <a:t>QTIP: 5.3% of TDC</a:t>
            </a:r>
          </a:p>
          <a:p>
            <a:pPr lvl="2"/>
            <a:r>
              <a:rPr lang="en-US" b="1" dirty="0"/>
              <a:t>2 Performance Metrics</a:t>
            </a:r>
          </a:p>
          <a:p>
            <a:pPr lvl="2"/>
            <a:r>
              <a:rPr lang="en-US" b="1" dirty="0"/>
              <a:t>Quarterly performance period</a:t>
            </a:r>
          </a:p>
          <a:p>
            <a:pPr lvl="1"/>
            <a:r>
              <a:rPr lang="en-US" b="1" dirty="0"/>
              <a:t>STIP: 34% of TDC</a:t>
            </a:r>
          </a:p>
          <a:p>
            <a:pPr lvl="2"/>
            <a:r>
              <a:rPr lang="en-US" b="1" dirty="0"/>
              <a:t>13 Performance Metrics</a:t>
            </a:r>
          </a:p>
          <a:p>
            <a:pPr lvl="2"/>
            <a:r>
              <a:rPr lang="en-US" b="1" dirty="0"/>
              <a:t>Yearly performance period</a:t>
            </a:r>
          </a:p>
          <a:p>
            <a:pPr lvl="1"/>
            <a:r>
              <a:rPr lang="en-US" b="1" dirty="0"/>
              <a:t>LTIP: 11.3% of TDC</a:t>
            </a:r>
          </a:p>
          <a:p>
            <a:pPr lvl="2"/>
            <a:r>
              <a:rPr lang="en-US" b="1" dirty="0"/>
              <a:t>1 Performance Metric</a:t>
            </a:r>
          </a:p>
          <a:p>
            <a:pPr lvl="2"/>
            <a:r>
              <a:rPr lang="en-US" b="1" dirty="0"/>
              <a:t>Three-year performance period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5026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2021 Performance Metrics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b="1" dirty="0"/>
              <a:t>16 Metrics; 12 Safety-Related Metrics</a:t>
            </a:r>
          </a:p>
          <a:p>
            <a:endParaRPr lang="en-US" sz="3200" b="1" dirty="0"/>
          </a:p>
          <a:p>
            <a:r>
              <a:rPr lang="en-US" sz="3200" b="1" dirty="0"/>
              <a:t>QTIP</a:t>
            </a:r>
            <a:r>
              <a:rPr lang="en-US" dirty="0"/>
              <a:t>:  Fire Incidents; Employee Electric Contacts</a:t>
            </a:r>
          </a:p>
          <a:p>
            <a:r>
              <a:rPr lang="en-US" sz="3200" b="1" dirty="0"/>
              <a:t>STIP:</a:t>
            </a:r>
            <a:r>
              <a:rPr lang="en-US" dirty="0"/>
              <a:t>  Wildfire T&amp;D Hardening Projects (Fuse Program, Current Limiting Fuse, Covered Wire, Evacuation Route, SAIDA, CAIDI, Safety Training, Recordable Work Incidents, Job Hazard Analysis, Vegetation Management); Supplier Diversity Utilization; SOX Deficiencies, EBITDA</a:t>
            </a:r>
          </a:p>
          <a:p>
            <a:r>
              <a:rPr lang="en-US" sz="3200" b="1" dirty="0"/>
              <a:t>LTIP:</a:t>
            </a:r>
            <a:r>
              <a:rPr lang="en-US" dirty="0"/>
              <a:t> WMP Capital Spending</a:t>
            </a:r>
          </a:p>
        </p:txBody>
      </p:sp>
    </p:spTree>
    <p:extLst>
      <p:ext uri="{BB962C8B-B14F-4D97-AF65-F5344CB8AC3E}">
        <p14:creationId xmlns:p14="http://schemas.microsoft.com/office/powerpoint/2010/main" val="1634437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Timeline for 2022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458" y="1627950"/>
            <a:ext cx="11945735" cy="4665918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b="1" dirty="0"/>
              <a:t>October/November 2021:  Assess Interim Performance on 2021 plan</a:t>
            </a:r>
          </a:p>
          <a:p>
            <a:pPr>
              <a:spcAft>
                <a:spcPts val="600"/>
              </a:spcAft>
            </a:pPr>
            <a:r>
              <a:rPr lang="en-US" b="1" dirty="0"/>
              <a:t>November/December 2021:  Review 2021 Metrics/Develop 2022 Metrics</a:t>
            </a:r>
          </a:p>
          <a:p>
            <a:pPr>
              <a:spcAft>
                <a:spcPts val="600"/>
              </a:spcAft>
            </a:pPr>
            <a:r>
              <a:rPr lang="en-US" b="1" dirty="0"/>
              <a:t>January 2022:  Finalize 2022 Metrics</a:t>
            </a:r>
          </a:p>
          <a:p>
            <a:pPr>
              <a:spcAft>
                <a:spcPts val="600"/>
              </a:spcAft>
            </a:pPr>
            <a:r>
              <a:rPr lang="en-US" b="1" dirty="0"/>
              <a:t>Early February 2022:  BVES Board approves 2022 Plan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2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4EF3B0658BE8F42A416345DE9D51A56" ma:contentTypeVersion="11" ma:contentTypeDescription="Create a new document." ma:contentTypeScope="" ma:versionID="fe37c4454a753491ca8678b309d533d6">
  <xsd:schema xmlns:xsd="http://www.w3.org/2001/XMLSchema" xmlns:xs="http://www.w3.org/2001/XMLSchema" xmlns:p="http://schemas.microsoft.com/office/2006/metadata/properties" xmlns:ns2="22de1217-337d-48c6-ae41-de18a9e76440" xmlns:ns3="0ea0eb6c-ee70-4a91-9e54-89ed245dd4a0" targetNamespace="http://schemas.microsoft.com/office/2006/metadata/properties" ma:root="true" ma:fieldsID="ce8b601b7fb1b501aa50fed78f0a1865" ns2:_="" ns3:_="">
    <xsd:import namespace="22de1217-337d-48c6-ae41-de18a9e76440"/>
    <xsd:import namespace="0ea0eb6c-ee70-4a91-9e54-89ed245dd4a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de1217-337d-48c6-ae41-de18a9e7644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a0eb6c-ee70-4a91-9e54-89ed245dd4a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0ea0eb6c-ee70-4a91-9e54-89ed245dd4a0">
      <UserInfo>
        <DisplayName>Morgans, Lucy@EnergySafety</DisplayName>
        <AccountId>883</AccountId>
        <AccountType/>
      </UserInfo>
      <UserInfo>
        <DisplayName>Thomas Jacobs, Caroline@EnergySafety</DisplayName>
        <AccountId>28</AccountId>
        <AccountType/>
      </UserInfo>
      <UserInfo>
        <DisplayName>Leslie, Heather@CNRA</DisplayName>
        <AccountId>31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87FFF89E-2BF3-4B53-93FE-9DDD43A1C38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7CFB063-4864-477B-B692-4506F25F5FA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2de1217-337d-48c6-ae41-de18a9e76440"/>
    <ds:schemaRef ds:uri="0ea0eb6c-ee70-4a91-9e54-89ed245dd4a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458E703-6DFA-4571-B74E-A604F1E5A258}">
  <ds:schemaRefs>
    <ds:schemaRef ds:uri="http://schemas.microsoft.com/office/2006/metadata/properties"/>
    <ds:schemaRef ds:uri="http://schemas.microsoft.com/office/infopath/2007/PartnerControls"/>
    <ds:schemaRef ds:uri="0ea0eb6c-ee70-4a91-9e54-89ed245dd4a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10573</TotalTime>
  <Words>348</Words>
  <Application>Microsoft Office PowerPoint</Application>
  <PresentationFormat>Widescreen</PresentationFormat>
  <Paragraphs>67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Courier New</vt:lpstr>
      <vt:lpstr>Wingdings</vt:lpstr>
      <vt:lpstr>Office Theme</vt:lpstr>
      <vt:lpstr>BEAR VALLEY ELECTRIC SERVICE  Presentation to OEIS Workshop on Executive Compensation  September 28, 2021</vt:lpstr>
      <vt:lpstr> Overview of BVES</vt:lpstr>
      <vt:lpstr>BVES Executive Compensation Overview</vt:lpstr>
      <vt:lpstr>Initial Challenges for BVES  2021 Executive Compensation Plan</vt:lpstr>
      <vt:lpstr>BVES January 15, 2021 Submission</vt:lpstr>
      <vt:lpstr>BVES May 31 Submission</vt:lpstr>
      <vt:lpstr>2021 Performance Metrics</vt:lpstr>
      <vt:lpstr>Timeline for 2022 Plan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Grace McNamara</dc:creator>
  <cp:lastModifiedBy>Ownby, Adrian@EnergySafety</cp:lastModifiedBy>
  <cp:revision>312</cp:revision>
  <dcterms:created xsi:type="dcterms:W3CDTF">2020-01-08T23:38:50Z</dcterms:created>
  <dcterms:modified xsi:type="dcterms:W3CDTF">2021-10-06T18:28:10Z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0x01010094EF3B0658BE8F42A416345DE9D51A56</vt:lpwstr>
  </property>
</Properties>
</file>