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 bookmarkIdSeed="2">
  <p:sldMasterIdLst>
    <p:sldMasterId id="2147483660" r:id="rId5"/>
  </p:sldMasterIdLst>
  <p:notesMasterIdLst>
    <p:notesMasterId r:id="rId14"/>
  </p:notesMasterIdLst>
  <p:handoutMasterIdLst>
    <p:handoutMasterId r:id="rId15"/>
  </p:handoutMasterIdLst>
  <p:sldIdLst>
    <p:sldId id="324" r:id="rId6"/>
    <p:sldId id="325" r:id="rId7"/>
    <p:sldId id="317" r:id="rId8"/>
    <p:sldId id="314" r:id="rId9"/>
    <p:sldId id="323" r:id="rId10"/>
    <p:sldId id="319" r:id="rId11"/>
    <p:sldId id="322" r:id="rId12"/>
    <p:sldId id="321" r:id="rId13"/>
  </p:sldIdLst>
  <p:sldSz cx="12192000" cy="6858000"/>
  <p:notesSz cx="7102475" cy="93884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haron R. Bohoman" initials="SRB" lastIdx="14" clrIdx="0"/>
  <p:cmAuthor id="2" name="SRB" initials="SRB" lastIdx="2" clrIdx="1"/>
  <p:cmAuthor id="3" name="Lucki, Ryan (Pittsburgh)" initials="LR(" lastIdx="11" clrIdx="2">
    <p:extLst>
      <p:ext uri="{19B8F6BF-5375-455C-9EA6-DF929625EA0E}">
        <p15:presenceInfo xmlns:p15="http://schemas.microsoft.com/office/powerpoint/2012/main" userId="S::ryan.lucki@towerswatson.com::b8667c3c-7c96-4948-8a82-154fec464e99" providerId="AD"/>
      </p:ext>
    </p:extLst>
  </p:cmAuthor>
  <p:cmAuthor id="4" name="Rosie Newman" initials="RN" lastIdx="10" clrIdx="3">
    <p:extLst>
      <p:ext uri="{19B8F6BF-5375-455C-9EA6-DF929625EA0E}">
        <p15:presenceInfo xmlns:p15="http://schemas.microsoft.com/office/powerpoint/2012/main" userId="S-1-5-21-1812505909-736668213-735410094-6320" providerId="AD"/>
      </p:ext>
    </p:extLst>
  </p:cmAuthor>
  <p:cmAuthor id="5" name="Chang, Frances (Law)" initials="CF(" lastIdx="11" clrIdx="4">
    <p:extLst>
      <p:ext uri="{19B8F6BF-5375-455C-9EA6-DF929625EA0E}">
        <p15:presenceInfo xmlns:p15="http://schemas.microsoft.com/office/powerpoint/2012/main" userId="S::fsc5@pge.com::714060c8-9c15-4424-8978-0244ec99f15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089C4"/>
    <a:srgbClr val="E9EDF4"/>
    <a:srgbClr val="CFD8E8"/>
    <a:srgbClr val="DFC9EF"/>
    <a:srgbClr val="00BFF3"/>
    <a:srgbClr val="EEA4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19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2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ED0663D-04B7-490F-A7F7-DF88F54C520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FE37433-F250-40C1-8EEA-260539505E6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D976B64C-3623-4996-8C1D-54C5ABB5E716}" type="datetimeFigureOut">
              <a:rPr lang="en-US" smtClean="0"/>
              <a:t>10/4/2021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2E4A81-24AC-4F04-AF15-2E540273738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818A9B-7798-4C14-8D5E-C4258E5AE3F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0F774D1A-D6FE-4491-B7F7-E235C4CD34CF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161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092" y="0"/>
            <a:ext cx="3077739" cy="471054"/>
          </a:xfrm>
          <a:prstGeom prst="rect">
            <a:avLst/>
          </a:prstGeom>
        </p:spPr>
        <p:txBody>
          <a:bodyPr vert="horz" lIns="94229" tIns="47114" rIns="94229" bIns="47114" rtlCol="0"/>
          <a:lstStyle>
            <a:lvl1pPr algn="r">
              <a:defRPr sz="1200"/>
            </a:lvl1pPr>
          </a:lstStyle>
          <a:p>
            <a:fld id="{B320DDB8-FA8A-465D-90B8-F17F6357F591}" type="datetimeFigureOut">
              <a:rPr lang="en-US" smtClean="0"/>
              <a:t>10/4/2021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229" tIns="47114" rIns="94229" bIns="47114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248" y="4518204"/>
            <a:ext cx="5681980" cy="3696712"/>
          </a:xfrm>
          <a:prstGeom prst="rect">
            <a:avLst/>
          </a:prstGeom>
        </p:spPr>
        <p:txBody>
          <a:bodyPr vert="horz" lIns="94229" tIns="47114" rIns="94229" bIns="47114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092" y="8917422"/>
            <a:ext cx="3077739" cy="471053"/>
          </a:xfrm>
          <a:prstGeom prst="rect">
            <a:avLst/>
          </a:prstGeom>
        </p:spPr>
        <p:txBody>
          <a:bodyPr vert="horz" lIns="94229" tIns="47114" rIns="94229" bIns="47114" rtlCol="0" anchor="b"/>
          <a:lstStyle>
            <a:lvl1pPr algn="r">
              <a:defRPr sz="1200"/>
            </a:lvl1pPr>
          </a:lstStyle>
          <a:p>
            <a:fld id="{72E8BC88-8911-4DD6-8BAB-F52281A9B09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98626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lu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63920EB-D370-6C43-89B4-3C40807AC05C}"/>
              </a:ext>
            </a:extLst>
          </p:cNvPr>
          <p:cNvSpPr/>
          <p:nvPr userDrawn="1"/>
        </p:nvSpPr>
        <p:spPr>
          <a:xfrm>
            <a:off x="-1" y="0"/>
            <a:ext cx="12192001" cy="4857370"/>
          </a:xfrm>
          <a:prstGeom prst="rect">
            <a:avLst/>
          </a:prstGeom>
          <a:solidFill>
            <a:srgbClr val="00BF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54477" y="1590805"/>
            <a:ext cx="9452975" cy="1919158"/>
          </a:xfrm>
        </p:spPr>
        <p:txBody>
          <a:bodyPr anchor="ctr"/>
          <a:lstStyle>
            <a:lvl1pPr marL="338138" indent="-338138" algn="l">
              <a:defRPr sz="60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4475" y="3602039"/>
            <a:ext cx="9452976" cy="681863"/>
          </a:xfrm>
        </p:spPr>
        <p:txBody>
          <a:bodyPr/>
          <a:lstStyle>
            <a:lvl1pPr marL="0" indent="0" algn="l">
              <a:buNone/>
              <a:defRPr lang="en-US" sz="26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B68E26-6EC7-446A-BFCC-09B990C11B31}"/>
              </a:ext>
            </a:extLst>
          </p:cNvPr>
          <p:cNvSpPr txBox="1"/>
          <p:nvPr userDrawn="1"/>
        </p:nvSpPr>
        <p:spPr>
          <a:xfrm>
            <a:off x="181155" y="94891"/>
            <a:ext cx="51758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CONFIDENTIAL – FOR INTERNAL DISCUSSION</a:t>
            </a:r>
          </a:p>
        </p:txBody>
      </p:sp>
    </p:spTree>
    <p:extLst>
      <p:ext uri="{BB962C8B-B14F-4D97-AF65-F5344CB8AC3E}">
        <p14:creationId xmlns:p14="http://schemas.microsoft.com/office/powerpoint/2010/main" val="2187955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White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54477" y="1590805"/>
            <a:ext cx="9452975" cy="1919158"/>
          </a:xfrm>
        </p:spPr>
        <p:txBody>
          <a:bodyPr anchor="ctr"/>
          <a:lstStyle>
            <a:lvl1pPr marL="338138" indent="-338138" algn="l">
              <a:defRPr sz="6000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54475" y="3602039"/>
            <a:ext cx="9452976" cy="681863"/>
          </a:xfrm>
        </p:spPr>
        <p:txBody>
          <a:bodyPr/>
          <a:lstStyle>
            <a:lvl1pPr marL="0" indent="0" algn="l">
              <a:buNone/>
              <a:defRPr lang="en-US" sz="26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A658E30-4A24-184F-9FEB-503C3168F4CB}"/>
              </a:ext>
            </a:extLst>
          </p:cNvPr>
          <p:cNvSpPr/>
          <p:nvPr userDrawn="1"/>
        </p:nvSpPr>
        <p:spPr>
          <a:xfrm>
            <a:off x="0" y="5175885"/>
            <a:ext cx="12192000" cy="1675479"/>
          </a:xfrm>
          <a:prstGeom prst="rect">
            <a:avLst/>
          </a:prstGeom>
          <a:solidFill>
            <a:srgbClr val="00BFF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A04BAD8-036B-C547-8146-4CB7B5EB293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475" y="5716460"/>
            <a:ext cx="718681" cy="74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53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6716" y="1619511"/>
            <a:ext cx="10538568" cy="3770333"/>
          </a:xfrm>
        </p:spPr>
        <p:txBody>
          <a:bodyPr>
            <a:normAutofit/>
          </a:bodyPr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buFont typeface="Calibri" panose="020F0502020204030204" pitchFamily="34" charset="0"/>
              <a:buChar char="̶"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2655F43-543D-4A21-A0C8-3904EDE50A03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4A9D4AD-8C17-4FD7-9678-EC137E63B8FA}"/>
              </a:ext>
            </a:extLst>
          </p:cNvPr>
          <p:cNvSpPr txBox="1"/>
          <p:nvPr userDrawn="1"/>
        </p:nvSpPr>
        <p:spPr>
          <a:xfrm>
            <a:off x="8389508" y="117199"/>
            <a:ext cx="36020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CONFIDENTIAL – FOR INTERNAL DISCUSSION</a:t>
            </a:r>
          </a:p>
        </p:txBody>
      </p:sp>
    </p:spTree>
    <p:extLst>
      <p:ext uri="{BB962C8B-B14F-4D97-AF65-F5344CB8AC3E}">
        <p14:creationId xmlns:p14="http://schemas.microsoft.com/office/powerpoint/2010/main" val="287984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0"/>
            <a:ext cx="10538565" cy="158675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2666860"/>
            <a:ext cx="10538565" cy="3532047"/>
          </a:xfrm>
        </p:spPr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685800" indent="-228600">
              <a:lnSpc>
                <a:spcPct val="100000"/>
              </a:lnSpc>
              <a:spcBef>
                <a:spcPts val="600"/>
              </a:spcBef>
              <a:buFont typeface="Calibri" panose="020F0502020204030204" pitchFamily="34" charset="0"/>
              <a:buChar char="̶"/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lnSpc>
                <a:spcPct val="100000"/>
              </a:lnSpc>
              <a:spcBef>
                <a:spcPts val="600"/>
              </a:spcBef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54FD687-677B-4F0E-9FAF-4AC5D3035F38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8" y="1778652"/>
            <a:ext cx="10538567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0457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1877998"/>
            <a:ext cx="5544855" cy="4159546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lang="en-US" sz="2400" b="1" kern="1200" dirty="0" smtClean="0">
                <a:solidFill>
                  <a:schemeClr val="accent5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27063" indent="-228600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E977BC8-6347-47D5-82B8-17D9FA5B8B85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315385"/>
            <a:ext cx="10538568" cy="438259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1851" y="1878014"/>
            <a:ext cx="4809733" cy="3144837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81851" y="5148263"/>
            <a:ext cx="4809733" cy="889000"/>
          </a:xfrm>
        </p:spPr>
        <p:txBody>
          <a:bodyPr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83159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and Content w/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58675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3019" y="2341735"/>
            <a:ext cx="5544855" cy="3902001"/>
          </a:xfr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lang="en-US" sz="2800" kern="1200" dirty="0" smtClean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27063" indent="-228600">
              <a:buFont typeface="Arial" panose="020B0604020202020204" pitchFamily="34" charset="0"/>
              <a:buChar char="•"/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E873FE7E-CC8A-4144-B88E-FA3479A258AA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699368"/>
            <a:ext cx="10538568" cy="529655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9795D0D-0B00-4B18-9195-A2F99AC3EBE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181851" y="2341735"/>
            <a:ext cx="4809733" cy="2887308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49F6F1BD-1707-49FF-B486-8A06D1976CA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81851" y="5354456"/>
            <a:ext cx="4809733" cy="889000"/>
          </a:xfrm>
        </p:spPr>
        <p:txBody>
          <a:bodyPr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60BDE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54202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Picture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58675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925354AB-BA34-458C-A093-8581B2586F69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281333" y="1682004"/>
            <a:ext cx="4710252" cy="730763"/>
          </a:xfrm>
        </p:spPr>
        <p:txBody>
          <a:bodyPr anchor="ctr"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508020"/>
            <a:ext cx="4709584" cy="375308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F8B8FCA5-3A3D-4B61-8DAF-66D5780EB24C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1682004"/>
            <a:ext cx="7145867" cy="4579096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132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Chart, Subhead,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58675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F8138BC-6804-4F2A-B7DA-2324EF0EAD67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7281333" y="1805829"/>
            <a:ext cx="4710252" cy="730763"/>
          </a:xfrm>
        </p:spPr>
        <p:txBody>
          <a:bodyPr anchor="ctr">
            <a:no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755670"/>
            <a:ext cx="4709584" cy="3381606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hart Placeholder 7">
            <a:extLst>
              <a:ext uri="{FF2B5EF4-FFF2-40B4-BE49-F238E27FC236}">
                <a16:creationId xmlns:a16="http://schemas.microsoft.com/office/drawing/2014/main" id="{CB338A3B-18CF-48D0-B3DC-2AAD9E17D24F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1452034" y="1805829"/>
            <a:ext cx="5630333" cy="4331446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86517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Centered Object - 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8DE2B4A-A478-4305-BF81-7D8CEC05DECD}"/>
              </a:ext>
            </a:extLst>
          </p:cNvPr>
          <p:cNvSpPr/>
          <p:nvPr userDrawn="1"/>
        </p:nvSpPr>
        <p:spPr>
          <a:xfrm>
            <a:off x="0" y="1295400"/>
            <a:ext cx="12192000" cy="55626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15B9438-9BA0-425B-AFCD-DEB686E76481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1465729"/>
            <a:ext cx="12192000" cy="647700"/>
          </a:xfrm>
        </p:spPr>
        <p:txBody>
          <a:bodyPr anchor="ctr"/>
          <a:lstStyle>
            <a:lvl1pPr marL="0" indent="0" algn="ctr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b="1"/>
            </a:lvl2pPr>
            <a:lvl3pPr marL="914400" indent="0" algn="ctr">
              <a:buNone/>
              <a:defRPr b="1"/>
            </a:lvl3pPr>
            <a:lvl4pPr marL="1371600" indent="0" algn="ctr">
              <a:buNone/>
              <a:defRPr b="1"/>
            </a:lvl4pPr>
            <a:lvl5pPr marL="1828800" indent="0" algn="ctr">
              <a:buNone/>
              <a:defRPr b="1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2180105"/>
            <a:ext cx="12192000" cy="517525"/>
          </a:xfrm>
        </p:spPr>
        <p:txBody>
          <a:bodyPr anchor="ctr"/>
          <a:lstStyle>
            <a:lvl1pPr marL="0" indent="0" algn="ctr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26533" y="2870200"/>
            <a:ext cx="109728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9276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Side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58C7B01-3FCF-4660-B2C9-EACF2AD0F450}"/>
              </a:ext>
            </a:extLst>
          </p:cNvPr>
          <p:cNvSpPr/>
          <p:nvPr userDrawn="1"/>
        </p:nvSpPr>
        <p:spPr>
          <a:xfrm>
            <a:off x="0" y="1295400"/>
            <a:ext cx="12192000" cy="5562600"/>
          </a:xfrm>
          <a:prstGeom prst="rect">
            <a:avLst/>
          </a:prstGeom>
          <a:solidFill>
            <a:srgbClr val="EEA420">
              <a:alpha val="8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B17992C-C47D-404B-ADE9-492CCEBCBD9E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8BFAC42-5820-4FCF-AB23-6D9803492C7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43003" y="2163261"/>
            <a:ext cx="4843397" cy="1569450"/>
          </a:xfrm>
        </p:spPr>
        <p:txBody>
          <a:bodyPr anchor="ctr"/>
          <a:lstStyle>
            <a:lvl1pPr marL="0" indent="0" algn="l">
              <a:buNone/>
              <a:defRPr b="1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b="1"/>
            </a:lvl2pPr>
            <a:lvl3pPr marL="914400" indent="0" algn="ctr">
              <a:buNone/>
              <a:defRPr b="1"/>
            </a:lvl3pPr>
            <a:lvl4pPr marL="1371600" indent="0" algn="ctr">
              <a:buNone/>
              <a:defRPr b="1"/>
            </a:lvl4pPr>
            <a:lvl5pPr marL="1828800" indent="0" algn="ctr">
              <a:buNone/>
              <a:defRPr b="1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68055" y="3911600"/>
            <a:ext cx="4843397" cy="1474593"/>
          </a:xfrm>
        </p:spPr>
        <p:txBody>
          <a:bodyPr anchor="ctr"/>
          <a:lstStyle>
            <a:lvl1pPr marL="0" indent="0" algn="l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129402" y="1295400"/>
            <a:ext cx="6062599" cy="5562600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1066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Centered Object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 userDrawn="1"/>
        </p:nvSpPr>
        <p:spPr>
          <a:xfrm>
            <a:off x="0" y="1308846"/>
            <a:ext cx="12192000" cy="5549153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520A39B-7E2A-492E-B330-728430C4750C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326856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3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97499ADF-E377-4779-A6A2-FE3BCFCAD1EE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609600" y="1641825"/>
            <a:ext cx="10972800" cy="3349627"/>
          </a:xfrm>
        </p:spPr>
        <p:txBody>
          <a:bodyPr/>
          <a:lstStyle>
            <a:lvl1pPr marL="0" indent="0">
              <a:buNone/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7405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Pictures -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9A55D812-0334-479B-996D-F1F403C42B8A}"/>
              </a:ext>
            </a:extLst>
          </p:cNvPr>
          <p:cNvSpPr/>
          <p:nvPr userDrawn="1"/>
        </p:nvSpPr>
        <p:spPr>
          <a:xfrm>
            <a:off x="0" y="1295400"/>
            <a:ext cx="12192000" cy="5562599"/>
          </a:xfrm>
          <a:prstGeom prst="rect">
            <a:avLst/>
          </a:prstGeom>
          <a:solidFill>
            <a:srgbClr val="93B29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1564041-003F-47B6-AB85-17CE46629F92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89115085-39A3-47D9-9C79-AF9FC110BB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645856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32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AA07807-1937-42D6-B95B-67D65A2A46F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58233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0457E514-8BF3-4C16-A19F-02217CD24D10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33293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5" name="Picture Placeholder 6">
            <a:extLst>
              <a:ext uri="{FF2B5EF4-FFF2-40B4-BE49-F238E27FC236}">
                <a16:creationId xmlns:a16="http://schemas.microsoft.com/office/drawing/2014/main" id="{DF9748F2-F228-4F96-B8D3-E707174B3FC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20307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D698F640-0DF3-4334-803C-BE0B1EA5F625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907320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2E481E13-3504-4E8E-8CBB-9BC0204E1FA8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58233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F3EF6C84-35AD-4CBE-9804-BB949C4990E9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533293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19" name="Picture Placeholder 6">
            <a:extLst>
              <a:ext uri="{FF2B5EF4-FFF2-40B4-BE49-F238E27FC236}">
                <a16:creationId xmlns:a16="http://schemas.microsoft.com/office/drawing/2014/main" id="{AC05D50A-FDB2-46C5-A84C-9D20B8A6324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20307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20" name="Picture Placeholder 6">
            <a:extLst>
              <a:ext uri="{FF2B5EF4-FFF2-40B4-BE49-F238E27FC236}">
                <a16:creationId xmlns:a16="http://schemas.microsoft.com/office/drawing/2014/main" id="{5B5C804E-8C40-41CD-A85A-C88D44895072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07320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76826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OLD Statement w/ Pictures -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CBBBA7-12F6-4B21-B6E4-01C075114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AB5DB02-96EE-43C3-898F-79E4EBC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C00FB1A-B91F-441E-9108-3C72119656EF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0F8088D-166B-41B4-AFCE-B345022A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068D11-8652-4B1A-AABE-77E8B1040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39" name="Text Placeholder 11">
            <a:extLst>
              <a:ext uri="{FF2B5EF4-FFF2-40B4-BE49-F238E27FC236}">
                <a16:creationId xmlns:a16="http://schemas.microsoft.com/office/drawing/2014/main" id="{2B27D4CB-00B2-48C6-B88A-9777714395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0" y="5645856"/>
            <a:ext cx="12192000" cy="517525"/>
          </a:xfrm>
        </p:spPr>
        <p:txBody>
          <a:bodyPr anchor="ctr">
            <a:noAutofit/>
          </a:bodyPr>
          <a:lstStyle>
            <a:lvl1pPr marL="0" indent="0" algn="ctr">
              <a:buNone/>
              <a:defRPr lang="en-US" sz="3200" b="1" kern="1200" dirty="0" smtClean="0">
                <a:solidFill>
                  <a:schemeClr val="accent2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2pPr>
            <a:lvl3pPr marL="9144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3pPr>
            <a:lvl4pPr marL="1371600" indent="0">
              <a:buNone/>
              <a:defRPr lang="en-US" sz="2100" b="1" kern="1200" dirty="0" smtClean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4pPr>
            <a:lvl5pPr marL="1828800" indent="0">
              <a:buNone/>
              <a:defRPr lang="en-US" sz="2100" b="1" kern="1200" dirty="0">
                <a:solidFill>
                  <a:schemeClr val="bg1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0" name="Picture Placeholder 6">
            <a:extLst>
              <a:ext uri="{FF2B5EF4-FFF2-40B4-BE49-F238E27FC236}">
                <a16:creationId xmlns:a16="http://schemas.microsoft.com/office/drawing/2014/main" id="{3910B348-7BAB-4CF6-A183-3DDB1334FA9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58233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1" name="Picture Placeholder 6">
            <a:extLst>
              <a:ext uri="{FF2B5EF4-FFF2-40B4-BE49-F238E27FC236}">
                <a16:creationId xmlns:a16="http://schemas.microsoft.com/office/drawing/2014/main" id="{F0F4DC99-EF4F-43C4-961A-CA258C2AF15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533293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2" name="Picture Placeholder 6">
            <a:extLst>
              <a:ext uri="{FF2B5EF4-FFF2-40B4-BE49-F238E27FC236}">
                <a16:creationId xmlns:a16="http://schemas.microsoft.com/office/drawing/2014/main" id="{C25C2F78-3B88-4BD9-A7B3-C6941D2D777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220307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3" name="Picture Placeholder 6">
            <a:extLst>
              <a:ext uri="{FF2B5EF4-FFF2-40B4-BE49-F238E27FC236}">
                <a16:creationId xmlns:a16="http://schemas.microsoft.com/office/drawing/2014/main" id="{6A50CF1F-2D88-4997-B4D4-8C4A8466A9EE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8907320" y="1529177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4" name="Picture Placeholder 6">
            <a:extLst>
              <a:ext uri="{FF2B5EF4-FFF2-40B4-BE49-F238E27FC236}">
                <a16:creationId xmlns:a16="http://schemas.microsoft.com/office/drawing/2014/main" id="{0D5061F5-564C-4EB5-9B72-00DE8640BB43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858233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5" name="Picture Placeholder 6">
            <a:extLst>
              <a:ext uri="{FF2B5EF4-FFF2-40B4-BE49-F238E27FC236}">
                <a16:creationId xmlns:a16="http://schemas.microsoft.com/office/drawing/2014/main" id="{7879C736-1E45-4B60-BD15-C9822CBA034A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3533293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6" name="Picture Placeholder 6">
            <a:extLst>
              <a:ext uri="{FF2B5EF4-FFF2-40B4-BE49-F238E27FC236}">
                <a16:creationId xmlns:a16="http://schemas.microsoft.com/office/drawing/2014/main" id="{524EDC20-BB1E-4676-8652-E3D900B751F5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6220307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7" name="Picture Placeholder 6">
            <a:extLst>
              <a:ext uri="{FF2B5EF4-FFF2-40B4-BE49-F238E27FC236}">
                <a16:creationId xmlns:a16="http://schemas.microsoft.com/office/drawing/2014/main" id="{436CCF61-93D7-403A-8D6D-2935609813B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8907320" y="3639965"/>
            <a:ext cx="2438400" cy="1828800"/>
          </a:xfrm>
        </p:spPr>
        <p:txBody>
          <a:bodyPr>
            <a:normAutofit/>
          </a:bodyPr>
          <a:lstStyle>
            <a:lvl1pPr>
              <a:defRPr sz="18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4469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Text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08A78CD0-0E1F-4451-9C5C-F30040C0602D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6" y="1310624"/>
            <a:ext cx="10538568" cy="443020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ADD1A90-239D-49F7-A980-0F38BE5298C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52034" y="1892300"/>
            <a:ext cx="10538884" cy="1193800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1600"/>
            </a:lvl3pPr>
            <a:lvl4pPr>
              <a:defRPr sz="1400"/>
            </a:lvl4pPr>
            <a:lvl5pPr>
              <a:defRPr sz="1200"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E4119E39-3D14-47D5-A52B-3E7DECE31268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184050" y="3206751"/>
            <a:ext cx="11823903" cy="3019425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84485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and Centere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04BE3A3-9BBE-4D6C-8445-CCF5E9C1494B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2034" y="1334435"/>
            <a:ext cx="10538568" cy="574534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84048" y="5969000"/>
            <a:ext cx="11806870" cy="387352"/>
          </a:xfrm>
        </p:spPr>
        <p:txBody>
          <a:bodyPr>
            <a:no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D342297-364B-4C76-ABC7-ABEDA6043F92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84048" y="2029620"/>
            <a:ext cx="11823905" cy="3794917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3042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head, Text Left/Content Right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90FCA55-AD5B-4806-A6D8-EF477D9FA070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2349" y="1310625"/>
            <a:ext cx="10538568" cy="526801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512F17-0097-4F71-950E-B075D533BD1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52034" y="5969000"/>
            <a:ext cx="10538884" cy="266700"/>
          </a:xfrm>
        </p:spPr>
        <p:txBody>
          <a:bodyPr>
            <a:noAutofit/>
          </a:bodyPr>
          <a:lstStyle>
            <a:lvl1pPr marL="0" indent="0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1439268-8818-411A-8FBC-12583703D99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452034" y="1963270"/>
            <a:ext cx="3824817" cy="3848567"/>
          </a:xfrm>
        </p:spPr>
        <p:txBody>
          <a:bodyPr anchor="ctr">
            <a:normAutofit/>
          </a:bodyPr>
          <a:lstStyle>
            <a:lvl1pPr marL="0" indent="0">
              <a:buNone/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4F8C5B39-2CEC-4D5E-B115-5B25FC0AB866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5477933" y="1958078"/>
            <a:ext cx="6512984" cy="385376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1842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Line Title, Subhead, Text Right/Objec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58675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A1C2ED1-FFE0-4431-97B9-9F99ADB908D6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9B686062-30CF-4E3B-9C9A-884EA8FAA2CD}"/>
              </a:ext>
            </a:extLst>
          </p:cNvPr>
          <p:cNvSpPr>
            <a:spLocks noGrp="1"/>
          </p:cNvSpPr>
          <p:nvPr>
            <p:ph type="body" idx="13"/>
          </p:nvPr>
        </p:nvSpPr>
        <p:spPr>
          <a:xfrm>
            <a:off x="1453017" y="1682004"/>
            <a:ext cx="10538568" cy="730763"/>
          </a:xfrm>
        </p:spPr>
        <p:txBody>
          <a:bodyPr anchor="ctr">
            <a:normAutofit/>
          </a:bodyPr>
          <a:lstStyle>
            <a:lvl1pPr marL="0" indent="0" algn="l" defTabSz="457200" rtl="0" eaLnBrk="1" fontAlgn="base" hangingPunct="1">
              <a:spcBef>
                <a:spcPct val="0"/>
              </a:spcBef>
              <a:spcAft>
                <a:spcPct val="0"/>
              </a:spcAft>
              <a:buNone/>
              <a:defRPr lang="en-US" sz="3000" b="1" kern="1200" dirty="0" smtClean="0">
                <a:solidFill>
                  <a:srgbClr val="EEA420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9F262AAA-0498-4F5E-A9CC-BA200A577A4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281333" y="2510118"/>
            <a:ext cx="4709584" cy="3750982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BD7D799-947F-47C9-93CF-0135C2AFC30C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1452034" y="2510118"/>
            <a:ext cx="5630333" cy="375098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08580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Photo Black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1A58631D-4BF7-485D-BB2D-A42D19B1D9A6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78186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 Photo Whit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8107855F-E478-4CB7-B3AE-BFFDAFDF34C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>
            <a:norm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46A26971-ED83-40AD-AAAA-89195D24E68E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7795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53017" y="1443318"/>
            <a:ext cx="5181600" cy="4658489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7017" y="1443318"/>
            <a:ext cx="5181600" cy="4658489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CB15699-7B3B-4EA6-A9C9-29CA0CA2BD18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35387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7" y="1"/>
            <a:ext cx="10538567" cy="851771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3016" y="1255059"/>
            <a:ext cx="5157787" cy="598662"/>
          </a:xfrm>
        </p:spPr>
        <p:txBody>
          <a:bodyPr anchor="b">
            <a:noAutofit/>
          </a:bodyPr>
          <a:lstStyle>
            <a:lvl1pPr marL="0" indent="0">
              <a:buNone/>
              <a:defRPr sz="28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53016" y="1853721"/>
            <a:ext cx="5157787" cy="4334137"/>
          </a:xfrm>
        </p:spPr>
        <p:txBody>
          <a:bodyPr/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85427" y="1255059"/>
            <a:ext cx="5183188" cy="598662"/>
          </a:xfrm>
        </p:spPr>
        <p:txBody>
          <a:bodyPr anchor="b">
            <a:noAutofit/>
          </a:bodyPr>
          <a:lstStyle>
            <a:lvl1pPr marL="0" indent="0">
              <a:buNone/>
              <a:defRPr sz="2800" b="1">
                <a:solidFill>
                  <a:srgbClr val="EEA42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85427" y="1853721"/>
            <a:ext cx="5183188" cy="4334137"/>
          </a:xfrm>
        </p:spPr>
        <p:txBody>
          <a:bodyPr/>
          <a:lstStyle>
            <a:lvl1pPr marL="228600" indent="-228600">
              <a:defRPr lang="en-US" sz="2400" kern="1200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lang="en-US" sz="2000" kern="1200" dirty="0" smtClean="0">
                <a:solidFill>
                  <a:schemeClr val="tx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228600" lvl="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0D2085E-0C98-4838-AEC0-2B32A956D045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65081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06DE052-787C-42F6-B27F-F1B05378A04F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37957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wo Lin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3019" y="0"/>
            <a:ext cx="10538565" cy="1586752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FC57C9A-DCEE-490F-A141-8C8EA255D0B2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05549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DE7B20B6-8F09-4292-8324-B4D44E2C64B3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765316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19409" y="0"/>
            <a:ext cx="10672175" cy="851770"/>
          </a:xfrm>
        </p:spPr>
        <p:txBody>
          <a:bodyPr anchor="b"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317812"/>
            <a:ext cx="6808395" cy="4882572"/>
          </a:xfrm>
        </p:spPr>
        <p:txBody>
          <a:bodyPr/>
          <a:lstStyle>
            <a:lvl1pPr>
              <a:defRPr sz="32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8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000">
                <a:latin typeface="Arial" panose="020B0604020202020204" pitchFamily="34" charset="0"/>
                <a:cs typeface="Arial" panose="020B0604020202020204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19407" y="1317812"/>
            <a:ext cx="3624199" cy="4882572"/>
          </a:xfrm>
        </p:spPr>
        <p:txBody>
          <a:bodyPr/>
          <a:lstStyle>
            <a:lvl1pPr marL="0" indent="0">
              <a:buNone/>
              <a:defRPr sz="16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F531875A-9B75-4DD1-8710-8CFF16C1CF5E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0463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55935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footer_blue_Artboard 17 copy.jpg">
            <a:extLst>
              <a:ext uri="{FF2B5EF4-FFF2-40B4-BE49-F238E27FC236}">
                <a16:creationId xmlns:a16="http://schemas.microsoft.com/office/drawing/2014/main" id="{663D51C5-F283-451E-9839-1EC785F650A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683624"/>
            <a:ext cx="12188111" cy="117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013976-554D-4523-878B-855D725719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F180095-7617-454D-9FDD-AB9FA717D9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52563" y="2017713"/>
            <a:ext cx="6059487" cy="949605"/>
          </a:xfrm>
        </p:spPr>
        <p:txBody>
          <a:bodyPr>
            <a:normAutofit/>
          </a:bodyPr>
          <a:lstStyle>
            <a:lvl1pPr marL="0" indent="0">
              <a:buNone/>
              <a:defRPr sz="3600" b="1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0F56092B-A048-4791-BF67-8F484F10E07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52563" y="3074521"/>
            <a:ext cx="6059487" cy="958850"/>
          </a:xfrm>
        </p:spPr>
        <p:txBody>
          <a:bodyPr/>
          <a:lstStyle>
            <a:lvl1pPr marL="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FontTx/>
              <a:buNone/>
              <a:defRPr sz="20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209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olorBlue_bar_top-12.jpg">
            <a:extLst>
              <a:ext uri="{FF2B5EF4-FFF2-40B4-BE49-F238E27FC236}">
                <a16:creationId xmlns:a16="http://schemas.microsoft.com/office/drawing/2014/main" id="{2B7AFE69-1D19-4CF8-B271-F5250847ECD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642"/>
          <a:stretch/>
        </p:blipFill>
        <p:spPr bwMode="auto">
          <a:xfrm>
            <a:off x="931653" y="0"/>
            <a:ext cx="11260347" cy="1198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899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3019" y="1317811"/>
            <a:ext cx="10538565" cy="471973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013" y="6356352"/>
            <a:ext cx="1152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en-US" sz="900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2D444296-C193-49E1-9EAB-7AEF35E08A2A}" type="datetime1">
              <a:rPr lang="en-US" smtClean="0"/>
              <a:t>10/4/2021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018" y="6356352"/>
            <a:ext cx="76325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lang="en-US" sz="900" kern="1200" dirty="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48384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en-US" sz="900" kern="1200" smtClean="0">
                <a:solidFill>
                  <a:srgbClr val="7F7F7F"/>
                </a:solidFill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defRPr>
            </a:lvl1pPr>
          </a:lstStyle>
          <a:p>
            <a:fld id="{A5B56432-4C90-4F05-B8D0-B4F6788E1284}" type="slidenum">
              <a:rPr lang="en-US" smtClean="0"/>
              <a:pPr/>
              <a:t>‹#›</a:t>
            </a:fld>
            <a:r>
              <a:rPr lang="en-US" dirty="0"/>
              <a:t> - INTERNAL</a:t>
            </a:r>
          </a:p>
        </p:txBody>
      </p:sp>
    </p:spTree>
    <p:extLst>
      <p:ext uri="{BB962C8B-B14F-4D97-AF65-F5344CB8AC3E}">
        <p14:creationId xmlns:p14="http://schemas.microsoft.com/office/powerpoint/2010/main" val="2224180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62" r:id="rId3"/>
    <p:sldLayoutId id="2147483674" r:id="rId4"/>
    <p:sldLayoutId id="2147483673" r:id="rId5"/>
    <p:sldLayoutId id="2147483675" r:id="rId6"/>
    <p:sldLayoutId id="2147483676" r:id="rId7"/>
    <p:sldLayoutId id="2147483692" r:id="rId8"/>
    <p:sldLayoutId id="2147483678" r:id="rId9"/>
    <p:sldLayoutId id="2147483694" r:id="rId10"/>
    <p:sldLayoutId id="2147483682" r:id="rId11"/>
    <p:sldLayoutId id="2147483683" r:id="rId12"/>
    <p:sldLayoutId id="2147483684" r:id="rId13"/>
    <p:sldLayoutId id="2147483679" r:id="rId14"/>
    <p:sldLayoutId id="2147483688" r:id="rId15"/>
    <p:sldLayoutId id="2147483689" r:id="rId16"/>
    <p:sldLayoutId id="2147483690" r:id="rId17"/>
    <p:sldLayoutId id="2147483663" r:id="rId18"/>
    <p:sldLayoutId id="2147483680" r:id="rId19"/>
    <p:sldLayoutId id="2147483664" r:id="rId20"/>
    <p:sldLayoutId id="2147483665" r:id="rId21"/>
    <p:sldLayoutId id="2147483666" r:id="rId22"/>
    <p:sldLayoutId id="2147483691" r:id="rId23"/>
    <p:sldLayoutId id="2147483667" r:id="rId24"/>
    <p:sldLayoutId id="2147483668" r:id="rId25"/>
    <p:sldLayoutId id="2147483693" r:id="rId26"/>
    <p:sldLayoutId id="2147483695" r:id="rId2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 dirty="0">
          <a:solidFill>
            <a:schemeClr val="bg1"/>
          </a:solidFill>
          <a:latin typeface="Arial" panose="020B0604020202020204" pitchFamily="34" charset="0"/>
          <a:ea typeface="MS PGothic" panose="020B0600070205080204" pitchFamily="34" charset="-128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3200" kern="1200">
          <a:solidFill>
            <a:schemeClr val="tx2">
              <a:lumMod val="50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2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20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8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600"/>
        </a:spcBef>
        <a:buFont typeface="Arial" panose="020B0604020202020204" pitchFamily="34" charset="0"/>
        <a:buChar char="•"/>
        <a:defRPr sz="1600" kern="1200">
          <a:solidFill>
            <a:schemeClr val="tx2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012C6EB-8B25-4636-B45E-6F62BF33C6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Pacific Gas and Electric Company</a:t>
            </a:r>
          </a:p>
        </p:txBody>
      </p:sp>
      <p:sp>
        <p:nvSpPr>
          <p:cNvPr id="2" name="Subtitle 1">
            <a:extLst>
              <a:ext uri="{FF2B5EF4-FFF2-40B4-BE49-F238E27FC236}">
                <a16:creationId xmlns:a16="http://schemas.microsoft.com/office/drawing/2014/main" id="{291991E6-458E-44D1-A89B-19581ED594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54475" y="3602039"/>
            <a:ext cx="9452976" cy="913400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bg1"/>
                </a:solidFill>
              </a:rPr>
              <a:t>AB 1054 Executive Compensation Workshop</a:t>
            </a:r>
          </a:p>
          <a:p>
            <a:r>
              <a:rPr lang="en-US">
                <a:solidFill>
                  <a:schemeClr val="bg1"/>
                </a:solidFill>
              </a:rPr>
              <a:t>September 29, 2021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3" name="Picture 2" descr="Pacific Gas and Electric Company Logo.">
            <a:extLst>
              <a:ext uri="{FF2B5EF4-FFF2-40B4-BE49-F238E27FC236}">
                <a16:creationId xmlns:a16="http://schemas.microsoft.com/office/drawing/2014/main" id="{FD09F052-9089-4601-A643-F27C3899A82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242" y="5217684"/>
            <a:ext cx="1209675" cy="12858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64E0EE-DDE2-47CE-8352-82B4415F5B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3928"/>
            <a:ext cx="6305550" cy="581025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0C09C1-6AE5-4AD0-AC83-8A75DA164FBB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9448800" y="6356350"/>
            <a:ext cx="2743200" cy="365125"/>
          </a:xfrm>
        </p:spPr>
        <p:txBody>
          <a:bodyPr/>
          <a:lstStyle/>
          <a:p>
            <a:fld id="{A5B56432-4C90-4F05-B8D0-B4F6788E1284}" type="slidenum">
              <a:rPr lang="en-US" smtClean="0"/>
              <a:pPr/>
              <a:t>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377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708A5-BCDE-49D6-9486-B8F70A97A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pic>
        <p:nvPicPr>
          <p:cNvPr id="5" name="Picture 4" descr="Pacific Gas and Electric Company Logo.">
            <a:extLst>
              <a:ext uri="{FF2B5EF4-FFF2-40B4-BE49-F238E27FC236}">
                <a16:creationId xmlns:a16="http://schemas.microsoft.com/office/drawing/2014/main" id="{EE0810D9-9591-4067-921E-540371D5790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4"/>
            <a:ext cx="1049867" cy="11160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E00B1-851C-4336-B6ED-37D70EB91F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Key Regulatory Requirements Overview</a:t>
            </a:r>
          </a:p>
          <a:p>
            <a:endParaRPr lang="en-US" dirty="0"/>
          </a:p>
          <a:p>
            <a:r>
              <a:rPr lang="en-US" dirty="0"/>
              <a:t>Executive Compensation Program Overview</a:t>
            </a:r>
          </a:p>
          <a:p>
            <a:endParaRPr lang="en-US" dirty="0"/>
          </a:p>
          <a:p>
            <a:r>
              <a:rPr lang="en-US" dirty="0"/>
              <a:t>Incentive Plan Lifecycle Timeline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4DAAC0-5DAF-45F6-81C8-F3C40E91C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56432-4C90-4F05-B8D0-B4F6788E1284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BE98386-9169-479C-8376-81EBCE964B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6450" y="13962"/>
            <a:ext cx="6305550" cy="58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5321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C6648B-BD1A-4CC9-8A22-7195AAA04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 of Key Regulatory Requirements </a:t>
            </a:r>
          </a:p>
        </p:txBody>
      </p:sp>
      <p:pic>
        <p:nvPicPr>
          <p:cNvPr id="6" name="Picture 5" descr="Pacific Gas and Electric Company Logo.">
            <a:extLst>
              <a:ext uri="{FF2B5EF4-FFF2-40B4-BE49-F238E27FC236}">
                <a16:creationId xmlns:a16="http://schemas.microsoft.com/office/drawing/2014/main" id="{FF4665C5-15D0-470F-9496-D70B51E5FD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4"/>
            <a:ext cx="1049867" cy="1116000"/>
          </a:xfrm>
          <a:prstGeom prst="rect">
            <a:avLst/>
          </a:prstGeom>
        </p:spPr>
      </p:pic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9CC8FA7B-ECDF-4D45-BE25-E934F44F85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5243103"/>
              </p:ext>
            </p:extLst>
          </p:nvPr>
        </p:nvGraphicFramePr>
        <p:xfrm>
          <a:off x="200416" y="1306197"/>
          <a:ext cx="11791168" cy="558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9228">
                  <a:extLst>
                    <a:ext uri="{9D8B030D-6E8A-4147-A177-3AD203B41FA5}">
                      <a16:colId xmlns:a16="http://schemas.microsoft.com/office/drawing/2014/main" val="2579298032"/>
                    </a:ext>
                  </a:extLst>
                </a:gridCol>
                <a:gridCol w="4452470">
                  <a:extLst>
                    <a:ext uri="{9D8B030D-6E8A-4147-A177-3AD203B41FA5}">
                      <a16:colId xmlns:a16="http://schemas.microsoft.com/office/drawing/2014/main" val="3310545730"/>
                    </a:ext>
                  </a:extLst>
                </a:gridCol>
                <a:gridCol w="5779470">
                  <a:extLst>
                    <a:ext uri="{9D8B030D-6E8A-4147-A177-3AD203B41FA5}">
                      <a16:colId xmlns:a16="http://schemas.microsoft.com/office/drawing/2014/main" val="328710823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Requirement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Detail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How PG&amp;E Currently Complies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9854380"/>
                  </a:ext>
                </a:extLst>
              </a:tr>
              <a:tr h="370840">
                <a:tc rowSpan="4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Assembly Bill 1054 </a:t>
                      </a:r>
                    </a:p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(AB 1054)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Applies to Executive Officers of the Utility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Applies to 6 officers of the Utility (Utility SEC Executive Officers + Corp. Sec and Treasurer)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586394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Compensation plans must: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Promote safety and financial stability;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Include objective performance metrics that are measurable and enforceable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Bias towards outcome-based metrics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Annual Incentive Plan (STIP): 75% Customer and Workforce Welfare and 25% Financial Stability Weightings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Equity (LTIP): 35% Public</a:t>
                      </a:r>
                      <a:r>
                        <a:rPr lang="en-US" sz="1600" baseline="0" dirty="0">
                          <a:solidFill>
                            <a:srgbClr val="000000"/>
                          </a:solidFill>
                        </a:rPr>
                        <a:t> Safety, 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35% Customer Experience, and 30% Financial Stability Weightings for Performance Shares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703095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Primary portion of compensation is based on achievement of objective performance measures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AB 1054 Officers only eligible for STIP and LTIP design is 100% Performance Shares (</a:t>
                      </a:r>
                      <a:r>
                        <a:rPr lang="en-US" sz="1600" i="1" dirty="0">
                          <a:solidFill>
                            <a:srgbClr val="000000"/>
                          </a:solidFill>
                        </a:rPr>
                        <a:t>current interpretation</a:t>
                      </a: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Performance Shares have a 3-year performance period</a:t>
                      </a:r>
                    </a:p>
                    <a:p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465009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A significant portion of compensation must be based on long-term performance and value, and be held/deferred for at least 3 years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7671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Plan of Reorganization Order Instituting Investigation (POR OII)</a:t>
                      </a:r>
                    </a:p>
                    <a:p>
                      <a:pPr algn="ctr"/>
                      <a:r>
                        <a:rPr lang="en-US" sz="1600" i="1" dirty="0">
                          <a:solidFill>
                            <a:srgbClr val="000000"/>
                          </a:solidFill>
                        </a:rPr>
                        <a:t>Unique to PG&amp;E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Base a significant portion of long-term incentive compensation on safety performance, as well as customer satisfaction, engagement, and welfare; the remaining portion may be based on financial performance or other considerations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LTIP: Performance Share Metrics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70% Operational: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35% Public Safety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35% Customer Experience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</a:rPr>
                        <a:t>30% Financial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40369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1600" i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6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0701905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C3DC6B-B058-4C42-896A-75402119A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56432-4C90-4F05-B8D0-B4F6788E1284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2BBACC-889D-4324-88BA-516E4BFA21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1262" y="136524"/>
            <a:ext cx="3600322" cy="331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271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6E310C-6674-4BDC-96F8-BCF40126E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2020 Compensation Philosophy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E0612D14-DE80-4F36-B3CA-CDB2109EB5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2786826"/>
              </p:ext>
            </p:extLst>
          </p:nvPr>
        </p:nvGraphicFramePr>
        <p:xfrm>
          <a:off x="322605" y="1302289"/>
          <a:ext cx="11317558" cy="4690111"/>
        </p:xfrm>
        <a:graphic>
          <a:graphicData uri="http://schemas.openxmlformats.org/drawingml/2006/table">
            <a:tbl>
              <a:tblPr firstRow="1"/>
              <a:tblGrid>
                <a:gridCol w="2747124">
                  <a:extLst>
                    <a:ext uri="{9D8B030D-6E8A-4147-A177-3AD203B41FA5}">
                      <a16:colId xmlns:a16="http://schemas.microsoft.com/office/drawing/2014/main" val="1401416329"/>
                    </a:ext>
                  </a:extLst>
                </a:gridCol>
                <a:gridCol w="8570434">
                  <a:extLst>
                    <a:ext uri="{9D8B030D-6E8A-4147-A177-3AD203B41FA5}">
                      <a16:colId xmlns:a16="http://schemas.microsoft.com/office/drawing/2014/main" val="658368306"/>
                    </a:ext>
                  </a:extLst>
                </a:gridCol>
              </a:tblGrid>
              <a:tr h="319803"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PGothic" pitchFamily="34" charset="-128"/>
                          <a:cs typeface="Arial" panose="020B0604020202020204" pitchFamily="34" charset="0"/>
                        </a:rPr>
                        <a:t>Objective</a:t>
                      </a:r>
                    </a:p>
                  </a:txBody>
                  <a:tcPr marL="68580" marR="0" marT="34283" marB="34283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1456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alt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MS PGothic" pitchFamily="34" charset="-128"/>
                          <a:cs typeface="Arial" panose="020B0604020202020204" pitchFamily="34" charset="0"/>
                        </a:rPr>
                        <a:t>How we achieve this</a:t>
                      </a:r>
                    </a:p>
                  </a:txBody>
                  <a:tcPr marL="68580" marR="0" marT="34283" marB="34283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1456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8189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Pay for performance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significant portion of total compensation is at-risk and based on performance</a:t>
                      </a:r>
                      <a:r>
                        <a:rPr lang="en-US" sz="1400" baseline="0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</a:t>
                      </a:r>
                      <a:r>
                        <a:rPr lang="en-US" sz="1400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in </a:t>
                      </a:r>
                      <a:r>
                        <a:rPr lang="en-US" sz="1400" b="1" u="sng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2020 an average of 61 percent of NEO</a:t>
                      </a:r>
                      <a:r>
                        <a:rPr lang="en-US" sz="1400" b="1" u="sng" baseline="30000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1400" b="1" u="sng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target compensation was at-risk</a:t>
                      </a:r>
                      <a:r>
                        <a:rPr lang="en-US" sz="1400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00030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Short- and long-term incentives are earned based on performance reflecting safety, customer, operational, and financial goals, including shareholder return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00030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Metrics and goals are designed so as not to promote excessive risk-taking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1399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Align with shareholders</a:t>
                      </a:r>
                      <a:endParaRPr lang="en-US" sz="1400" dirty="0">
                        <a:solidFill>
                          <a:srgbClr val="00030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Equity-based compensation, the value of which reflects movements in our stock price, accounted for an average of 47 percent of NEO</a:t>
                      </a:r>
                      <a:r>
                        <a:rPr lang="en-US" sz="1400" baseline="30000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1400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target compensation in 2020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00030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Total shareholder return relative to our Performance Comparator Group is used as a performance measure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627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 market competitive pay</a:t>
                      </a:r>
                      <a:endParaRPr lang="en-US" sz="1400" dirty="0">
                        <a:solidFill>
                          <a:srgbClr val="00030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Target cash compensation should be competitive with the median for comparable roles in our Pay Comparator Group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3452081"/>
                  </a:ext>
                </a:extLst>
              </a:tr>
              <a:tr h="80627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rgbClr val="000308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Comply with legal requirements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The officer compensation structure is designed and reviewed to reflect both the letter and spirit of legal requirements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5959830"/>
                  </a:ext>
                </a:extLst>
              </a:tr>
              <a:tr h="12032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i="1" baseline="30000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1400" i="1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200" i="1" dirty="0">
                          <a:solidFill>
                            <a:srgbClr val="000308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Named Executive Officer (NEO) refers to officers required to be disclosed within the Joint Proxy. Because NEOs reflected in the most recent Joint Proxy include non-AB 1054 officers and do not include all AB 1054 officers, this is provided for illustrative purposes only.</a:t>
                      </a:r>
                      <a:endParaRPr lang="en-US" sz="1400" b="1" i="1" dirty="0">
                        <a:solidFill>
                          <a:srgbClr val="000308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solidFill>
                          <a:srgbClr val="000308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5704970"/>
                  </a:ext>
                </a:extLst>
              </a:tr>
            </a:tbl>
          </a:graphicData>
        </a:graphic>
      </p:graphicFrame>
      <p:pic>
        <p:nvPicPr>
          <p:cNvPr id="5" name="Picture 4" descr="Pacific Gas and Electric Company Logo.">
            <a:extLst>
              <a:ext uri="{FF2B5EF4-FFF2-40B4-BE49-F238E27FC236}">
                <a16:creationId xmlns:a16="http://schemas.microsoft.com/office/drawing/2014/main" id="{897D6F4D-4F82-4FE8-9396-0235097943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4"/>
            <a:ext cx="1049867" cy="1116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FBF6303-6EEB-4408-984C-4178F0A7DE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2357" y="13962"/>
            <a:ext cx="5601279" cy="551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210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FDB8A6-3DEC-4889-947C-1049947A9B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2020 Compensation Design Overview for NEOs</a:t>
            </a:r>
          </a:p>
        </p:txBody>
      </p:sp>
      <p:pic>
        <p:nvPicPr>
          <p:cNvPr id="3" name="Picture 2" descr="Pacific Gas and Electric Company Logo.">
            <a:extLst>
              <a:ext uri="{FF2B5EF4-FFF2-40B4-BE49-F238E27FC236}">
                <a16:creationId xmlns:a16="http://schemas.microsoft.com/office/drawing/2014/main" id="{F304818A-47BE-470A-8B1E-88D32720B2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4"/>
            <a:ext cx="1049867" cy="1116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4C61FCAE-AD48-4327-9326-B632123FE6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287678" y="4854804"/>
            <a:ext cx="2318994" cy="36764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Table showing: core pay components and the rationale, the 2020 NEO target direct compensation mix, the performance period, and the form of payment. Base salary was 39% of compensation, paid in cash. Short-term incentive pay was 14% of compensation, paid in cash. Long-term incentives were 47% of compensation, paid in PSUs.">
            <a:extLst>
              <a:ext uri="{FF2B5EF4-FFF2-40B4-BE49-F238E27FC236}">
                <a16:creationId xmlns:a16="http://schemas.microsoft.com/office/drawing/2014/main" id="{D93170D2-9534-4777-8E45-ACCFF46EDFF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9499" y="1171026"/>
            <a:ext cx="7594601" cy="495672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0DC2C79-A5D3-445C-9259-505990CAC78E}"/>
              </a:ext>
            </a:extLst>
          </p:cNvPr>
          <p:cNvSpPr/>
          <p:nvPr/>
        </p:nvSpPr>
        <p:spPr>
          <a:xfrm>
            <a:off x="2349498" y="5999548"/>
            <a:ext cx="73342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i="1" dirty="0">
                <a:solidFill>
                  <a:srgbClr val="00030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(1) Because NEOs reflected in the most recent Joint Proxy include non-AB 1054 officers and do not include all AB 1054 officers, this is provided for illustrative purposes only.</a:t>
            </a:r>
            <a:endParaRPr lang="en-US" sz="1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99071A-5CEB-4784-BF1F-EBBC0569EB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56432-4C90-4F05-B8D0-B4F6788E1284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072E56-08D2-4D14-A6E7-3C7A550CDF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6835" y="13963"/>
            <a:ext cx="4216801" cy="41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619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07F195F6-1698-421F-9D81-98035359C7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3019" y="1"/>
            <a:ext cx="10538565" cy="1189972"/>
          </a:xfrm>
        </p:spPr>
        <p:txBody>
          <a:bodyPr/>
          <a:lstStyle/>
          <a:p>
            <a:r>
              <a:rPr lang="en-US" dirty="0"/>
              <a:t>2021 AB 1054 Officer Short-Term Incentive Plan Design</a:t>
            </a:r>
          </a:p>
        </p:txBody>
      </p:sp>
      <p:pic>
        <p:nvPicPr>
          <p:cNvPr id="11" name="Picture 10" descr="Pacific Gas and Electric Company Logo.">
            <a:extLst>
              <a:ext uri="{FF2B5EF4-FFF2-40B4-BE49-F238E27FC236}">
                <a16:creationId xmlns:a16="http://schemas.microsoft.com/office/drawing/2014/main" id="{8562152C-982C-4BFA-9F20-DCFF15524D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4"/>
            <a:ext cx="1049867" cy="1116000"/>
          </a:xfrm>
          <a:prstGeom prst="rect">
            <a:avLst/>
          </a:prstGeom>
        </p:spPr>
      </p:pic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9D8E439E-7BDC-4D3C-9CEA-D39E80C6B5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741056"/>
              </p:ext>
            </p:extLst>
          </p:nvPr>
        </p:nvGraphicFramePr>
        <p:xfrm>
          <a:off x="200416" y="1356997"/>
          <a:ext cx="7044359" cy="536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63608">
                  <a:extLst>
                    <a:ext uri="{9D8B030D-6E8A-4147-A177-3AD203B41FA5}">
                      <a16:colId xmlns:a16="http://schemas.microsoft.com/office/drawing/2014/main" val="3273743728"/>
                    </a:ext>
                  </a:extLst>
                </a:gridCol>
                <a:gridCol w="5280751">
                  <a:extLst>
                    <a:ext uri="{9D8B030D-6E8A-4147-A177-3AD203B41FA5}">
                      <a16:colId xmlns:a16="http://schemas.microsoft.com/office/drawing/2014/main" val="3192719512"/>
                    </a:ext>
                  </a:extLst>
                </a:gridCol>
              </a:tblGrid>
              <a:tr h="27464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Category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Metric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768651"/>
                  </a:ext>
                </a:extLst>
              </a:tr>
              <a:tr h="274642">
                <a:tc rowSpan="5"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00000"/>
                          </a:solidFill>
                        </a:rPr>
                        <a:t>Customer and Workforce Welfare (prioritizing public and workforce safety) </a:t>
                      </a:r>
                    </a:p>
                    <a:p>
                      <a:pPr algn="ctr"/>
                      <a:r>
                        <a:rPr lang="en-US" sz="1400" b="1" dirty="0">
                          <a:solidFill>
                            <a:srgbClr val="000000"/>
                          </a:solidFill>
                        </a:rPr>
                        <a:t>75%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0000"/>
                          </a:solidFill>
                        </a:rPr>
                        <a:t>Electric Operations (20%)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Wildfire Risk Reduction (15%)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Wires Down Events Due to Equipment Failure (5%)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1088710"/>
                  </a:ext>
                </a:extLst>
              </a:tr>
              <a:tr h="274642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0000"/>
                          </a:solidFill>
                        </a:rPr>
                        <a:t>Gas Operations (10%)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Large Overpressure Events Rate (5%)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Gas Dig-Ins Reduction (5%)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1318226"/>
                  </a:ext>
                </a:extLst>
              </a:tr>
              <a:tr h="274642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0000"/>
                          </a:solidFill>
                        </a:rPr>
                        <a:t>Generation (10%)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Safe Dam Operating Capacity (5%)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dirty="0">
                          <a:solidFill>
                            <a:srgbClr val="000000"/>
                          </a:solidFill>
                        </a:rPr>
                        <a:t>DCPP Reliability and Safety Indicator (5%)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5552133"/>
                  </a:ext>
                </a:extLst>
              </a:tr>
              <a:tr h="274642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0000"/>
                          </a:solidFill>
                        </a:rPr>
                        <a:t>Workforce Safety (20%)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</a:rPr>
                        <a:t>Days Away, Restricted and Transferred Rate (5%)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</a:rPr>
                        <a:t>Serious Injuries Actuals (5%)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</a:rPr>
                        <a:t>Serious Injuries and Fatalities Investigation Timeliness (5%)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</a:rPr>
                        <a:t>Serious Injuries and Fatalities Corrective Action Timeliness (5%)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60375676"/>
                  </a:ext>
                </a:extLst>
              </a:tr>
              <a:tr h="274642">
                <a:tc vMerge="1">
                  <a:txBody>
                    <a:bodyPr/>
                    <a:lstStyle/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0000"/>
                          </a:solidFill>
                        </a:rPr>
                        <a:t>Operational Performance and Reliability (15%)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</a:rPr>
                        <a:t>Gas Customer Response (3.34%)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</a:rPr>
                        <a:t>911 Emergency response (3.33%)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</a:rPr>
                        <a:t>Customers Experiencing Multiple Interruptions (3.33%)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400" b="0" dirty="0">
                          <a:solidFill>
                            <a:srgbClr val="000000"/>
                          </a:solidFill>
                        </a:rPr>
                        <a:t>Average Speed of Answer for Emergencies (5%)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912444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>
                          <a:solidFill>
                            <a:srgbClr val="000000"/>
                          </a:solidFill>
                        </a:rPr>
                        <a:t>Financial Stability </a:t>
                      </a:r>
                    </a:p>
                    <a:p>
                      <a:pPr algn="ctr"/>
                      <a:r>
                        <a:rPr lang="en-US" sz="1400" b="1" dirty="0">
                          <a:solidFill>
                            <a:srgbClr val="000000"/>
                          </a:solidFill>
                        </a:rPr>
                        <a:t>25%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1" dirty="0">
                          <a:solidFill>
                            <a:srgbClr val="000000"/>
                          </a:solidFill>
                        </a:rPr>
                        <a:t>Non-GAAP Core Earnings Per Share (25%)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5802645"/>
                  </a:ext>
                </a:extLst>
              </a:tr>
            </a:tbl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E1DE8C2B-9F43-45FD-8EFD-CA7A30C7AED1}"/>
              </a:ext>
            </a:extLst>
          </p:cNvPr>
          <p:cNvSpPr txBox="1"/>
          <p:nvPr/>
        </p:nvSpPr>
        <p:spPr>
          <a:xfrm>
            <a:off x="8137523" y="1830035"/>
            <a:ext cx="2837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/>
              <a:t>STIP Payment Formula*</a:t>
            </a:r>
          </a:p>
        </p:txBody>
      </p:sp>
      <p:grpSp>
        <p:nvGrpSpPr>
          <p:cNvPr id="15" name="Group 14" descr="This side bar table shows the short term incentive payment formula: target opportunity times a company score based on 75% customer welfare and 25% financial stability equals the actual short term incentive earned.">
            <a:extLst>
              <a:ext uri="{FF2B5EF4-FFF2-40B4-BE49-F238E27FC236}">
                <a16:creationId xmlns:a16="http://schemas.microsoft.com/office/drawing/2014/main" id="{748A25D2-39B2-4A78-943E-46EF18EBC8E9}"/>
              </a:ext>
            </a:extLst>
          </p:cNvPr>
          <p:cNvGrpSpPr/>
          <p:nvPr/>
        </p:nvGrpSpPr>
        <p:grpSpPr>
          <a:xfrm>
            <a:off x="7334053" y="2224494"/>
            <a:ext cx="4782532" cy="1461320"/>
            <a:chOff x="786719" y="1330778"/>
            <a:chExt cx="8109631" cy="20193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1F3F0DA7-A1D9-44C8-92AB-0955C8C357C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86719" y="1330778"/>
              <a:ext cx="5857875" cy="20193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500BC735-2E36-4109-82A0-250BD8FCC61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572250" y="1359353"/>
              <a:ext cx="2324100" cy="1724025"/>
            </a:xfrm>
            <a:prstGeom prst="rect">
              <a:avLst/>
            </a:prstGeom>
          </p:spPr>
        </p:pic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DE5D0E9B-C26A-444D-AA2C-71B81E4EB9B3}"/>
              </a:ext>
            </a:extLst>
          </p:cNvPr>
          <p:cNvSpPr txBox="1"/>
          <p:nvPr/>
        </p:nvSpPr>
        <p:spPr>
          <a:xfrm>
            <a:off x="8137523" y="3531925"/>
            <a:ext cx="283746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(0 – 2.0) </a:t>
            </a:r>
          </a:p>
          <a:p>
            <a:pPr algn="ctr"/>
            <a:r>
              <a:rPr lang="en-US" sz="1200" i="1" dirty="0"/>
              <a:t>Target is 1.0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684310F-3A23-413E-B0D8-A56BD2F38B6C}"/>
              </a:ext>
            </a:extLst>
          </p:cNvPr>
          <p:cNvSpPr txBox="1"/>
          <p:nvPr/>
        </p:nvSpPr>
        <p:spPr>
          <a:xfrm>
            <a:off x="7553404" y="4095590"/>
            <a:ext cx="44381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* People and Compensation Committee exercises its discretion to accept, reject, or modify the final STIP score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11B4CA3-B535-496A-A88D-5DBB7B67D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48384" y="6356352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A5B56432-4C90-4F05-B8D0-B4F6788E1284}" type="slidenum">
              <a:rPr lang="en-US" smtClean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CD45C7B-B0BB-4B0F-B2B4-9E2BEB5F77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6835" y="13963"/>
            <a:ext cx="4216801" cy="41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424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175170-BFEA-4FCD-8EF0-7618382D5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2021 AB 1054 Officer LTIP Design</a:t>
            </a:r>
          </a:p>
        </p:txBody>
      </p:sp>
      <p:pic>
        <p:nvPicPr>
          <p:cNvPr id="7" name="Picture 6" descr="Pacific Gas and Electric Company Logo.">
            <a:extLst>
              <a:ext uri="{FF2B5EF4-FFF2-40B4-BE49-F238E27FC236}">
                <a16:creationId xmlns:a16="http://schemas.microsoft.com/office/drawing/2014/main" id="{30A125A8-81F8-43E7-8ED9-2B0A31E359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4"/>
            <a:ext cx="1049867" cy="1116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AE98AF8-C23F-462B-9A75-20BBF5142ADA}"/>
              </a:ext>
            </a:extLst>
          </p:cNvPr>
          <p:cNvSpPr txBox="1"/>
          <p:nvPr/>
        </p:nvSpPr>
        <p:spPr>
          <a:xfrm>
            <a:off x="614854" y="1345941"/>
            <a:ext cx="1075005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AB 1054 Officers currently receive 100% Performance Shares Performance Share Vesting Range: 0 – 2.0 (target is 1.0)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endParaRPr lang="en-US" dirty="0">
              <a:solidFill>
                <a:srgbClr val="0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0000"/>
                </a:solidFill>
              </a:rPr>
              <a:t>Non-AB 1054 officers receive a mixed LTIP design (70%-60% performance shares and 30%-40% restricted stock) which is more prevalent with broad market and peer practices 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A094804C-BE4C-4F76-A014-FEE652D896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6510803"/>
              </p:ext>
            </p:extLst>
          </p:nvPr>
        </p:nvGraphicFramePr>
        <p:xfrm>
          <a:off x="827088" y="3300518"/>
          <a:ext cx="10537824" cy="229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6182">
                  <a:extLst>
                    <a:ext uri="{9D8B030D-6E8A-4147-A177-3AD203B41FA5}">
                      <a16:colId xmlns:a16="http://schemas.microsoft.com/office/drawing/2014/main" val="470996939"/>
                    </a:ext>
                  </a:extLst>
                </a:gridCol>
                <a:gridCol w="7471642">
                  <a:extLst>
                    <a:ext uri="{9D8B030D-6E8A-4147-A177-3AD203B41FA5}">
                      <a16:colId xmlns:a16="http://schemas.microsoft.com/office/drawing/2014/main" val="25894922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Category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Performance Share Metric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76500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0000"/>
                          </a:solidFill>
                        </a:rPr>
                        <a:t>Public Safety</a:t>
                      </a:r>
                    </a:p>
                    <a:p>
                      <a:pPr algn="ctr"/>
                      <a:r>
                        <a:rPr lang="en-US" b="1" dirty="0">
                          <a:solidFill>
                            <a:srgbClr val="000000"/>
                          </a:solidFill>
                        </a:rPr>
                        <a:t>35%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solidFill>
                            <a:srgbClr val="000000"/>
                          </a:solidFill>
                        </a:rPr>
                        <a:t>System Hardening Effectiveness (Risk Miles) (17.5%)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solidFill>
                            <a:srgbClr val="000000"/>
                          </a:solidFill>
                        </a:rPr>
                        <a:t>Enhanced Vegetation Management Effectiveness (Risk Miles) (17.5%)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7594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0000"/>
                          </a:solidFill>
                        </a:rPr>
                        <a:t>Customer Experience</a:t>
                      </a:r>
                    </a:p>
                    <a:p>
                      <a:pPr algn="ctr"/>
                      <a:r>
                        <a:rPr lang="en-US" b="1" dirty="0">
                          <a:solidFill>
                            <a:srgbClr val="000000"/>
                          </a:solidFill>
                        </a:rPr>
                        <a:t>35%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solidFill>
                            <a:srgbClr val="000000"/>
                          </a:solidFill>
                        </a:rPr>
                        <a:t>Customer Satisfaction Score (17.5%)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solidFill>
                            <a:srgbClr val="000000"/>
                          </a:solidFill>
                        </a:rPr>
                        <a:t>Public Safety Power Shutoff Notification Accuracy (17.5%)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72425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rgbClr val="000000"/>
                          </a:solidFill>
                        </a:rPr>
                        <a:t>Financial Stability</a:t>
                      </a:r>
                    </a:p>
                    <a:p>
                      <a:pPr algn="ctr"/>
                      <a:r>
                        <a:rPr lang="en-US" b="1" dirty="0">
                          <a:solidFill>
                            <a:srgbClr val="000000"/>
                          </a:solidFill>
                        </a:rPr>
                        <a:t>30%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solidFill>
                            <a:srgbClr val="000000"/>
                          </a:solidFill>
                        </a:rPr>
                        <a:t>Greater Affordability for Customers (15%)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dirty="0">
                          <a:solidFill>
                            <a:srgbClr val="000000"/>
                          </a:solidFill>
                        </a:rPr>
                        <a:t>Relative Total Shareholder Return (15%)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9636279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736B69-E02C-4A92-854D-85007A3177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56432-4C90-4F05-B8D0-B4F6788E1284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622BF84-AC35-441D-AC2D-2E98965A7C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6835" y="13963"/>
            <a:ext cx="4216801" cy="41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8253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93A9B-65D2-4522-966E-1780183FB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Incentive Plan Development Timeline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EBC2F5-4D74-479C-BDA1-9F79419C30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B56432-4C90-4F05-B8D0-B4F6788E1284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14" name="Table 14">
            <a:extLst>
              <a:ext uri="{FF2B5EF4-FFF2-40B4-BE49-F238E27FC236}">
                <a16:creationId xmlns:a16="http://schemas.microsoft.com/office/drawing/2014/main" id="{AD372C4C-C789-4FB0-A563-9FA5370E98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6081202"/>
              </p:ext>
            </p:extLst>
          </p:nvPr>
        </p:nvGraphicFramePr>
        <p:xfrm>
          <a:off x="278705" y="1476432"/>
          <a:ext cx="11712879" cy="46413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3301">
                  <a:extLst>
                    <a:ext uri="{9D8B030D-6E8A-4147-A177-3AD203B41FA5}">
                      <a16:colId xmlns:a16="http://schemas.microsoft.com/office/drawing/2014/main" val="2975496777"/>
                    </a:ext>
                  </a:extLst>
                </a:gridCol>
                <a:gridCol w="9589578">
                  <a:extLst>
                    <a:ext uri="{9D8B030D-6E8A-4147-A177-3AD203B41FA5}">
                      <a16:colId xmlns:a16="http://schemas.microsoft.com/office/drawing/2014/main" val="3919655709"/>
                    </a:ext>
                  </a:extLst>
                </a:gridCol>
              </a:tblGrid>
              <a:tr h="481785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Estimated 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Step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1910855"/>
                  </a:ext>
                </a:extLst>
              </a:tr>
              <a:tr h="44163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October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Discuss high-level incentive 2022 compensation design structure with People and Compensation Committee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9941225"/>
                  </a:ext>
                </a:extLst>
              </a:tr>
              <a:tr h="44163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December 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Finalize 2022 performance metrics and incentive structure with People and Compensation Committee (allows for communication and setting of supporting goals through the organization in Jan 2022)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9973092"/>
                  </a:ext>
                </a:extLst>
              </a:tr>
              <a:tr h="44163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January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Finalize 2022 STIP and LTIP design performance metric targets (e.g., Threshold, Target and Maximum Performance levels)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615663"/>
                  </a:ext>
                </a:extLst>
              </a:tr>
              <a:tr h="44163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March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Grant equity awards under 2022 LTIP design (3-year performance period; fully vest March 2025)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2604016"/>
                  </a:ext>
                </a:extLst>
              </a:tr>
              <a:tr h="44163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April/May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2022 Joint Proxy Statement and Shareholder meeting (includes annual shareholder Say on Pay Vote and any other Shareholder Proposals)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1950039"/>
                  </a:ext>
                </a:extLst>
              </a:tr>
              <a:tr h="44163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February 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Committee certifies 2022 STIP Score(s)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9568071"/>
                  </a:ext>
                </a:extLst>
              </a:tr>
              <a:tr h="441636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February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</a:rPr>
                        <a:t>Committee certifies 2022 LTIP performance shares score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6394929"/>
                  </a:ext>
                </a:extLst>
              </a:tr>
            </a:tbl>
          </a:graphicData>
        </a:graphic>
      </p:graphicFrame>
      <p:pic>
        <p:nvPicPr>
          <p:cNvPr id="5" name="Picture 4" descr="Pacific Gas and Electric Company Logo.">
            <a:extLst>
              <a:ext uri="{FF2B5EF4-FFF2-40B4-BE49-F238E27FC236}">
                <a16:creationId xmlns:a16="http://schemas.microsoft.com/office/drawing/2014/main" id="{F06834F3-1604-4C11-BE25-879F3E8739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1924"/>
            <a:ext cx="1049867" cy="1116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5B01D9-DBF8-4281-A6A3-99D9AE3CB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6835" y="13963"/>
            <a:ext cx="4216801" cy="41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372484"/>
      </p:ext>
    </p:extLst>
  </p:cSld>
  <p:clrMapOvr>
    <a:masterClrMapping/>
  </p:clrMapOvr>
</p:sld>
</file>

<file path=ppt/theme/theme1.xml><?xml version="1.0" encoding="utf-8"?>
<a:theme xmlns:a="http://schemas.openxmlformats.org/drawingml/2006/main" name="PGE Tab Theme">
  <a:themeElements>
    <a:clrScheme name="PGE - Custom">
      <a:dk1>
        <a:srgbClr val="0089C4"/>
      </a:dk1>
      <a:lt1>
        <a:sysClr val="window" lastClr="FFFFFF"/>
      </a:lt1>
      <a:dk2>
        <a:srgbClr val="777777"/>
      </a:dk2>
      <a:lt2>
        <a:srgbClr val="BBBBBB"/>
      </a:lt2>
      <a:accent1>
        <a:srgbClr val="0089C4"/>
      </a:accent1>
      <a:accent2>
        <a:srgbClr val="FFA100"/>
      </a:accent2>
      <a:accent3>
        <a:srgbClr val="70A489"/>
      </a:accent3>
      <a:accent4>
        <a:srgbClr val="CAB575"/>
      </a:accent4>
      <a:accent5>
        <a:srgbClr val="44C8F5"/>
      </a:accent5>
      <a:accent6>
        <a:srgbClr val="FFC766"/>
      </a:accent6>
      <a:hlink>
        <a:srgbClr val="0089C4"/>
      </a:hlink>
      <a:folHlink>
        <a:srgbClr val="696C4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6 9 Alt_Color_pge_presentation_template_2016-opt.potx" id="{53740241-B3AF-489A-9E73-1948C41092CE}" vid="{A31DAB9A-1AFA-4DBD-9E9B-F37FC5B359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NoAlertUsers xmlns="fe6e9e5a-34a5-465e-a3e1-b6276d55f385" xsi:nil="true"/>
    <_dlc_ExpireDateSaved xmlns="14e78978-23b6-4036-8c90-ebe13e667ab7" xsi:nil="true"/>
    <_dlc_ExpireDate xmlns="14e78978-23b6-4036-8c90-ebe13e667ab7">2021-09-19T12:31:51+00:00</_dlc_ExpireDate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p:Policy xmlns:p="office.server.policy" id="3fae3d4f-97d3-4a67-9de5-301d40c50702" local="false">
  <p:Name>DataLinkPurgePolicy</p:Name>
  <p:Description/>
  <p:Statement/>
  <p:PolicyItems>
    <p:PolicyItem featureId="Microsoft.Office.RecordsManagement.PolicyFeatures.Expiration" staticId="0x010100F20F958A8316D94A8FBA1F2499855DF0|-1370996823" UniqueId="f3e4a224-8e76-425f-ae93-42b1d99bfc2b">
      <p:Name>Retention</p:Name>
      <p:Description>Automatic scheduling of content for processing, and performing a retention action on content that has reached its due date.</p:Description>
      <p:CustomData>
        <data>
          <formula id="Microsoft.Office.RecordsManagement.PolicyFeatures.Expiration.Formula.BuiltIn">
            <number>10</number>
            <property>Modified</property>
            <period>days</period>
          </formula>
          <action type="action" id="Microsoft.Office.RecordsManagement.PolicyFeatures.Expiration.Action.MoveToRecycleBin"/>
        </data>
      </p:CustomData>
    </p:PolicyItem>
  </p:PolicyItems>
</p:Policy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20F958A8316D94A8FBA1F2499855DF0" ma:contentTypeVersion="5" ma:contentTypeDescription="Create a new document." ma:contentTypeScope="" ma:versionID="9e24a3487105decb4bcdf80892ad0e50">
  <xsd:schema xmlns:xsd="http://www.w3.org/2001/XMLSchema" xmlns:xs="http://www.w3.org/2001/XMLSchema" xmlns:p="http://schemas.microsoft.com/office/2006/metadata/properties" xmlns:ns2="14e78978-23b6-4036-8c90-ebe13e667ab7" xmlns:ns3="fe6e9e5a-34a5-465e-a3e1-b6276d55f385" targetNamespace="http://schemas.microsoft.com/office/2006/metadata/properties" ma:root="true" ma:fieldsID="8c304b06b0965670ac0c4e61b914fe22" ns2:_="" ns3:_="">
    <xsd:import namespace="14e78978-23b6-4036-8c90-ebe13e667ab7"/>
    <xsd:import namespace="fe6e9e5a-34a5-465e-a3e1-b6276d55f385"/>
    <xsd:element name="properties">
      <xsd:complexType>
        <xsd:sequence>
          <xsd:element name="documentManagement">
            <xsd:complexType>
              <xsd:all>
                <xsd:element ref="ns2:_dlc_Exempt" minOccurs="0"/>
                <xsd:element ref="ns2:_dlc_ExpireDateSaved" minOccurs="0"/>
                <xsd:element ref="ns2:_dlc_ExpireDate" minOccurs="0"/>
                <xsd:element ref="ns3:NoAlert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e78978-23b6-4036-8c90-ebe13e667ab7" elementFormDefault="qualified">
    <xsd:import namespace="http://schemas.microsoft.com/office/2006/documentManagement/types"/>
    <xsd:import namespace="http://schemas.microsoft.com/office/infopath/2007/PartnerControls"/>
    <xsd:element name="_dlc_Exempt" ma:index="8" nillable="true" ma:displayName="Exempt from Policy" ma:description="" ma:hidden="true" ma:internalName="_dlc_Exempt" ma:readOnly="true">
      <xsd:simpleType>
        <xsd:restriction base="dms:Unknown"/>
      </xsd:simpleType>
    </xsd:element>
    <xsd:element name="_dlc_ExpireDateSaved" ma:index="9" nillable="true" ma:displayName="Original Expiration Date" ma:description="" ma:hidden="true" ma:internalName="_dlc_ExpireDateSaved" ma:readOnly="true">
      <xsd:simpleType>
        <xsd:restriction base="dms:DateTime"/>
      </xsd:simpleType>
    </xsd:element>
    <xsd:element name="_dlc_ExpireDate" ma:index="10" nillable="true" ma:displayName="Expiration Date" ma:description="" ma:hidden="true" ma:indexed="true" ma:internalName="_dlc_ExpireDat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6e9e5a-34a5-465e-a3e1-b6276d55f385" elementFormDefault="qualified">
    <xsd:import namespace="http://schemas.microsoft.com/office/2006/documentManagement/types"/>
    <xsd:import namespace="http://schemas.microsoft.com/office/infopath/2007/PartnerControls"/>
    <xsd:element name="NoAlertUsers" ma:index="11" nillable="true" ma:displayName="NoAlertUsers" ma:internalName="NoAlertUsers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EA25804-023B-4AFE-A89E-400843A3A3C4}">
  <ds:schemaRefs>
    <ds:schemaRef ds:uri="http://schemas.microsoft.com/office/2006/documentManagement/types"/>
    <ds:schemaRef ds:uri="http://purl.org/dc/dcmitype/"/>
    <ds:schemaRef ds:uri="http://schemas.microsoft.com/office/2006/metadata/properties"/>
    <ds:schemaRef ds:uri="14e78978-23b6-4036-8c90-ebe13e667ab7"/>
    <ds:schemaRef ds:uri="http://purl.org/dc/elements/1.1/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fe6e9e5a-34a5-465e-a3e1-b6276d55f385"/>
  </ds:schemaRefs>
</ds:datastoreItem>
</file>

<file path=customXml/itemProps2.xml><?xml version="1.0" encoding="utf-8"?>
<ds:datastoreItem xmlns:ds="http://schemas.openxmlformats.org/officeDocument/2006/customXml" ds:itemID="{D723BE2F-5046-4B39-B9D7-CFEFA260E67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0922E4-133E-4E5E-91B7-D0D74287B96B}">
  <ds:schemaRefs>
    <ds:schemaRef ds:uri="office.server.policy"/>
  </ds:schemaRefs>
</ds:datastoreItem>
</file>

<file path=customXml/itemProps4.xml><?xml version="1.0" encoding="utf-8"?>
<ds:datastoreItem xmlns:ds="http://schemas.openxmlformats.org/officeDocument/2006/customXml" ds:itemID="{60092B65-525F-4476-8C9B-2E071F590C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4e78978-23b6-4036-8c90-ebe13e667ab7"/>
    <ds:schemaRef ds:uri="fe6e9e5a-34a5-465e-a3e1-b6276d55f38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25356</TotalTime>
  <Words>990</Words>
  <Application>Microsoft Office PowerPoint</Application>
  <PresentationFormat>Widescreen</PresentationFormat>
  <Paragraphs>125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Courier New</vt:lpstr>
      <vt:lpstr>PGE Tab Theme</vt:lpstr>
      <vt:lpstr>Pacific Gas and Electric Company</vt:lpstr>
      <vt:lpstr>Agenda</vt:lpstr>
      <vt:lpstr>Application of Key Regulatory Requirements </vt:lpstr>
      <vt:lpstr> 2020 Compensation Philosophy</vt:lpstr>
      <vt:lpstr>2020 Compensation Design Overview for NEOs</vt:lpstr>
      <vt:lpstr>2021 AB 1054 Officer Short-Term Incentive Plan Design</vt:lpstr>
      <vt:lpstr>2021 AB 1054 Officer LTIP Design</vt:lpstr>
      <vt:lpstr>Incentive Plan Development Timeline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Sharon R. Bohoman</dc:creator>
  <cp:lastModifiedBy>Ownby, Adrian@EnergySafety</cp:lastModifiedBy>
  <cp:revision>332</cp:revision>
  <cp:lastPrinted>2021-07-26T15:14:51Z</cp:lastPrinted>
  <dcterms:created xsi:type="dcterms:W3CDTF">2018-01-09T00:39:20Z</dcterms:created>
  <dcterms:modified xsi:type="dcterms:W3CDTF">2021-10-04T21:27:45Z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0x010100F20F958A8316D94A8FBA1F2499855DF0</vt:lpwstr>
  </property>
  <property fmtid="{D5CDD505-2E9C-101B-9397-08002B2CF9AE}" pid="3" name="_dlc_policyId">
    <vt:lpwstr>0x010100F20F958A8316D94A8FBA1F2499855DF0|-1370996823</vt:lpwstr>
  </property>
  <property fmtid="{D5CDD505-2E9C-101B-9397-08002B2CF9AE}" pid="4" name="ItemRetentionFormula">
    <vt:lpwstr>&lt;formula id="Microsoft.Office.RecordsManagement.PolicyFeatures.Expiration.Formula.BuiltIn"&gt;&lt;number&gt;10&lt;/number&gt;&lt;property&gt;Modified&lt;/property&gt;&lt;period&gt;days&lt;/period&gt;&lt;/formula&gt;</vt:lpwstr>
  </property>
  <property fmtid="{D5CDD505-2E9C-101B-9397-08002B2CF9AE}" pid="5" name="Tags">
    <vt:lpwstr/>
  </property>
  <property fmtid="{D5CDD505-2E9C-101B-9397-08002B2CF9AE}" pid="6" name="MSIP_Label_d347b247-e90e-43a3-9d7b-004f14ae6873_Enabled">
    <vt:lpwstr>true</vt:lpwstr>
  </property>
  <property fmtid="{D5CDD505-2E9C-101B-9397-08002B2CF9AE}" pid="7" name="MSIP_Label_d347b247-e90e-43a3-9d7b-004f14ae6873_SetDate">
    <vt:lpwstr>2021-09-09T11:54:03Z</vt:lpwstr>
  </property>
  <property fmtid="{D5CDD505-2E9C-101B-9397-08002B2CF9AE}" pid="8" name="MSIP_Label_d347b247-e90e-43a3-9d7b-004f14ae6873_Method">
    <vt:lpwstr>Standard</vt:lpwstr>
  </property>
  <property fmtid="{D5CDD505-2E9C-101B-9397-08002B2CF9AE}" pid="9" name="MSIP_Label_d347b247-e90e-43a3-9d7b-004f14ae6873_Name">
    <vt:lpwstr>d347b247-e90e-43a3-9d7b-004f14ae6873</vt:lpwstr>
  </property>
  <property fmtid="{D5CDD505-2E9C-101B-9397-08002B2CF9AE}" pid="10" name="MSIP_Label_d347b247-e90e-43a3-9d7b-004f14ae6873_SiteId">
    <vt:lpwstr>76e3921f-489b-4b7e-9547-9ea297add9b5</vt:lpwstr>
  </property>
  <property fmtid="{D5CDD505-2E9C-101B-9397-08002B2CF9AE}" pid="11" name="MSIP_Label_d347b247-e90e-43a3-9d7b-004f14ae6873_ActionId">
    <vt:lpwstr>049a078b-3c80-44d7-99ff-f461f5f986e5</vt:lpwstr>
  </property>
  <property fmtid="{D5CDD505-2E9C-101B-9397-08002B2CF9AE}" pid="12" name="MSIP_Label_d347b247-e90e-43a3-9d7b-004f14ae6873_ContentBits">
    <vt:lpwstr>0</vt:lpwstr>
  </property>
  <property fmtid="{D5CDD505-2E9C-101B-9397-08002B2CF9AE}" pid="13" name="TCT_ClientSpecialtyCode">
    <vt:lpwstr>602979</vt:lpwstr>
  </property>
  <property fmtid="{D5CDD505-2E9C-101B-9397-08002B2CF9AE}" pid="14" name="TCT_ClientSpecialty">
    <vt:lpwstr>PG&amp;E Corporation</vt:lpwstr>
  </property>
</Properties>
</file>